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8E8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910DAD-DBAF-41D3-BA95-A4E24344C5AF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889C1D-5D56-4A46-B1F4-C83337C401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496944" cy="144016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Listening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458200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 МОУ гимназии №13</a:t>
            </a:r>
          </a:p>
          <a:p>
            <a:r>
              <a:rPr lang="ru-RU" dirty="0" smtClean="0"/>
              <a:t>Комарова Инна Викторовна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Pre-Listening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Simulating learners’ interest or curiosity, helping them to anticipate the text and encouraging them to voice their own experience, views, feelings on the theme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While-Listening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Guarding and checking understanding and fostering a range of appropriate comprehension strategies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Post-Listening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Allowing learners to respond to the text, evaluating the content and relating it to their own experience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Makes Listening Difficult?</a:t>
            </a:r>
            <a:endParaRPr lang="ru-RU" sz="4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Factors relating to the speakers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 smtClean="0"/>
              <a:t>how many there are</a:t>
            </a:r>
          </a:p>
          <a:p>
            <a:pPr marL="1428750" lvl="3" indent="-514350">
              <a:buClr>
                <a:schemeClr val="tx1"/>
              </a:buClr>
              <a:buSzPct val="95000"/>
              <a:buNone/>
            </a:pPr>
            <a:endParaRPr lang="en-US" sz="2600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 smtClean="0"/>
              <a:t>how quickly they speak</a:t>
            </a:r>
          </a:p>
          <a:p>
            <a:pPr marL="1428750" lvl="3" indent="-514350">
              <a:buClr>
                <a:schemeClr val="tx1"/>
              </a:buClr>
              <a:buSzPct val="95000"/>
              <a:buNone/>
            </a:pPr>
            <a:endParaRPr lang="en-US" sz="2600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 smtClean="0"/>
              <a:t>what types of accent they have       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44824"/>
            <a:ext cx="69847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chemeClr val="tx1"/>
              </a:buClr>
            </a:pPr>
            <a:r>
              <a:rPr lang="en-US" sz="2600" dirty="0" smtClean="0"/>
              <a:t>2.  Factors relating to the listener 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/>
              <a:t>t</a:t>
            </a:r>
            <a:r>
              <a:rPr lang="en-US" sz="2600" dirty="0" smtClean="0"/>
              <a:t>he role of the listener (participant or eavesdropper)</a:t>
            </a:r>
          </a:p>
          <a:p>
            <a:pPr marL="1428750" lvl="3" indent="-514350">
              <a:buClr>
                <a:schemeClr val="tx1"/>
              </a:buClr>
              <a:buSzPct val="95000"/>
              <a:buNone/>
            </a:pPr>
            <a:endParaRPr lang="en-US" sz="2600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/>
              <a:t>t</a:t>
            </a:r>
            <a:r>
              <a:rPr lang="en-US" sz="2600" dirty="0" smtClean="0"/>
              <a:t>he level of response required</a:t>
            </a:r>
          </a:p>
          <a:p>
            <a:pPr marL="1428750" lvl="3" indent="-514350">
              <a:buClr>
                <a:schemeClr val="tx1"/>
              </a:buClr>
              <a:buSzPct val="95000"/>
              <a:buNone/>
            </a:pPr>
            <a:endParaRPr lang="en-US" sz="2600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/>
              <a:t>t</a:t>
            </a:r>
            <a:r>
              <a:rPr lang="en-US" sz="2600" dirty="0" smtClean="0"/>
              <a:t>he individual interest in the subject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628800"/>
            <a:ext cx="705678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chemeClr val="tx1"/>
              </a:buClr>
            </a:pPr>
            <a:r>
              <a:rPr lang="en-US" sz="2600" dirty="0"/>
              <a:t>3</a:t>
            </a:r>
            <a:r>
              <a:rPr lang="en-US" sz="2600" dirty="0" smtClean="0"/>
              <a:t>.  Factors relating to the content 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 smtClean="0"/>
              <a:t>grammar</a:t>
            </a:r>
          </a:p>
          <a:p>
            <a:pPr marL="1428750" lvl="3" indent="-514350">
              <a:buClr>
                <a:schemeClr val="tx1"/>
              </a:buClr>
              <a:buSzPct val="95000"/>
              <a:buNone/>
            </a:pPr>
            <a:endParaRPr lang="en-US" sz="2600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 smtClean="0"/>
              <a:t>vocabulary</a:t>
            </a:r>
          </a:p>
          <a:p>
            <a:pPr marL="1428750" lvl="3" indent="-514350">
              <a:buClr>
                <a:schemeClr val="tx1"/>
              </a:buClr>
              <a:buSzPct val="95000"/>
              <a:buNone/>
            </a:pPr>
            <a:endParaRPr lang="en-US" sz="2600" dirty="0" smtClean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/>
              <a:t>i</a:t>
            </a:r>
            <a:r>
              <a:rPr lang="en-US" sz="2600" dirty="0" smtClean="0"/>
              <a:t>nformation structure</a:t>
            </a:r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endParaRPr lang="en-US" sz="2600" dirty="0"/>
          </a:p>
          <a:p>
            <a:pPr marL="1428750" lvl="3" indent="-514350">
              <a:buClr>
                <a:schemeClr val="tx1"/>
              </a:buClr>
              <a:buSzPct val="95000"/>
              <a:buFont typeface="Wingdings" pitchFamily="2" charset="2"/>
              <a:buChar char="§"/>
            </a:pPr>
            <a:r>
              <a:rPr lang="en-US" sz="2600" dirty="0"/>
              <a:t>b</a:t>
            </a:r>
            <a:r>
              <a:rPr lang="en-US" sz="2600" dirty="0" smtClean="0"/>
              <a:t>ackground knowledge assumed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412776"/>
            <a:ext cx="691276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chemeClr val="tx1"/>
              </a:buClr>
            </a:pPr>
            <a:r>
              <a:rPr lang="en-US" sz="2600" dirty="0"/>
              <a:t>4</a:t>
            </a:r>
            <a:r>
              <a:rPr lang="en-US" sz="2600" dirty="0" smtClean="0"/>
              <a:t>.  Support </a:t>
            </a:r>
          </a:p>
          <a:p>
            <a:pPr marL="1428750" lvl="3" indent="-514350">
              <a:buClr>
                <a:schemeClr val="tx1"/>
              </a:buClr>
              <a:buSzPct val="95000"/>
            </a:pPr>
            <a:endParaRPr lang="en-US" dirty="0"/>
          </a:p>
          <a:p>
            <a:pPr marL="1428750" lvl="3" indent="-514350">
              <a:buClr>
                <a:schemeClr val="tx1"/>
              </a:buClr>
              <a:buSzPct val="95000"/>
            </a:pPr>
            <a:endParaRPr lang="en-US" sz="2600" dirty="0" smtClean="0"/>
          </a:p>
          <a:p>
            <a:pPr marL="1428750" lvl="3" indent="-514350">
              <a:lnSpc>
                <a:spcPct val="200000"/>
              </a:lnSpc>
              <a:buClr>
                <a:schemeClr val="tx1"/>
              </a:buClr>
              <a:buSzPct val="95000"/>
            </a:pPr>
            <a:r>
              <a:rPr lang="en-US" sz="2600" dirty="0" smtClean="0"/>
              <a:t>Pictures, diagrams, other visual aids </a:t>
            </a:r>
          </a:p>
          <a:p>
            <a:pPr marL="1428750" lvl="3" indent="-514350">
              <a:lnSpc>
                <a:spcPct val="200000"/>
              </a:lnSpc>
              <a:buClr>
                <a:schemeClr val="tx1"/>
              </a:buClr>
              <a:buSzPct val="95000"/>
            </a:pPr>
            <a:r>
              <a:rPr lang="en-US" sz="2600" dirty="0" smtClean="0"/>
              <a:t>to support the text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pPr algn="ctr"/>
            <a:r>
              <a:rPr lang="en-US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Characteristics of Real Life </a:t>
            </a:r>
            <a:r>
              <a:rPr lang="en-US" b="1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Listening</a:t>
            </a:r>
            <a:r>
              <a:rPr lang="en-US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Situations</a:t>
            </a:r>
            <a:endParaRPr lang="ru-RU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listener purpose and expectation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response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visibility of the speaker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environmental clues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shortness of chunks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informal speech</a:t>
            </a:r>
          </a:p>
          <a:p>
            <a:pPr lvl="4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redundancy</a:t>
            </a:r>
          </a:p>
          <a:p>
            <a:pPr lvl="4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noise</a:t>
            </a:r>
          </a:p>
          <a:p>
            <a:pPr lvl="4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colloquial language</a:t>
            </a:r>
          </a:p>
          <a:p>
            <a:pPr lvl="4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auditory character</a:t>
            </a:r>
            <a:r>
              <a:rPr lang="en-US" dirty="0" smtClean="0"/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Features of spoken English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 It comes at natural speed (average 150 words per        minute or 2.5 per second)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 It makes full use of contracted forms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 It makes full use of weak forms of vowels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 Word boundaries change through elision, assimilation, etc.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 Lots of uncompleted and reformulated sentences</a:t>
            </a:r>
          </a:p>
          <a:p>
            <a:pPr>
              <a:buClr>
                <a:schemeClr val="tx1"/>
              </a:buCl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27584" y="1628800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600" dirty="0" smtClean="0"/>
              <a:t>  </a:t>
            </a:r>
            <a:r>
              <a:rPr lang="en-US" sz="2800" dirty="0" smtClean="0"/>
              <a:t>Lots of fillers and interactive markers (you know, well, like)</a:t>
            </a:r>
            <a:endParaRPr lang="en-US" sz="2600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600" dirty="0" smtClean="0"/>
              <a:t>  Lots of ‘exophoric’ references (this, that, over there, etc.)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600" dirty="0" smtClean="0"/>
              <a:t>  Topic of most sentences not stated (‘He’s already done it’)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600" dirty="0" smtClean="0"/>
              <a:t>  Units of speech not bound by syntax (‘Ready?’, ‘Just a minute’)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600" dirty="0" smtClean="0"/>
              <a:t>  Lots of additive ordering (and, then, so, but) rather than new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38912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 The most frequent words in the language are used most of the time</a:t>
            </a:r>
          </a:p>
          <a:p>
            <a:pPr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 The information is less densely packed</a:t>
            </a:r>
          </a:p>
          <a:p>
            <a:pPr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 There is lots of repetition of main ideas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Categories of Listening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dirty="0" smtClean="0"/>
              <a:t>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Listening for perception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Listening for comprehension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Listening Strategies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  Listening for general understanding, for gist, skimming</a:t>
            </a:r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  Listening for specific information, scanning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  Listening for detailed information, intensive listening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  Extensive listening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Listening Skills Specified by the Russian Standard for Foreign Languages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615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Russian Standard for foreign language teaching</a:t>
            </a:r>
          </a:p>
          <a:p>
            <a:pPr>
              <a:buNone/>
            </a:pPr>
            <a:r>
              <a:rPr lang="en-US" dirty="0" smtClean="0"/>
              <a:t>specifies four main listening </a:t>
            </a:r>
            <a:r>
              <a:rPr lang="en-US" dirty="0" smtClean="0"/>
              <a:t>skills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 to identify and note main points and personal responses such as likes, dislikes and </a:t>
            </a:r>
            <a:r>
              <a:rPr lang="en-US" dirty="0" smtClean="0"/>
              <a:t>feelings</a:t>
            </a:r>
            <a:endParaRPr lang="ru-RU" dirty="0" smtClean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to identify and note main points </a:t>
            </a:r>
            <a:r>
              <a:rPr lang="en-US" dirty="0" smtClean="0"/>
              <a:t>and</a:t>
            </a:r>
            <a:r>
              <a:rPr lang="ru-RU" dirty="0" smtClean="0"/>
              <a:t> </a:t>
            </a:r>
            <a:r>
              <a:rPr lang="en-US" dirty="0" smtClean="0"/>
              <a:t>specific details including opinions</a:t>
            </a:r>
            <a:endParaRPr lang="en-US" dirty="0" smtClean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 to identify and note main points and some details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 to recognise words and understand how they are being used in a sentence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Typology of Listening activities</a:t>
            </a:r>
            <a:endParaRPr lang="ru-RU" sz="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Pre-Listening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 dirty="0" smtClean="0"/>
              <a:t>  While-Listening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 dirty="0" smtClean="0"/>
              <a:t>  Post-Listening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475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Listening</vt:lpstr>
      <vt:lpstr>Characteristics of Real Life Listening Situations</vt:lpstr>
      <vt:lpstr>Features of spoken English</vt:lpstr>
      <vt:lpstr>Слайд 4</vt:lpstr>
      <vt:lpstr>BUT</vt:lpstr>
      <vt:lpstr>Categories of Listening</vt:lpstr>
      <vt:lpstr>Listening Strategies</vt:lpstr>
      <vt:lpstr>Listening Skills Specified by the Russian Standard for Foreign Languages</vt:lpstr>
      <vt:lpstr>Typology of Listening activities</vt:lpstr>
      <vt:lpstr>Pre-Listening</vt:lpstr>
      <vt:lpstr>While-Listening</vt:lpstr>
      <vt:lpstr>Post-Listening</vt:lpstr>
      <vt:lpstr>What Makes Listening Difficult?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Макарона</dc:creator>
  <cp:lastModifiedBy>Макарона</cp:lastModifiedBy>
  <cp:revision>20</cp:revision>
  <dcterms:created xsi:type="dcterms:W3CDTF">2011-12-09T09:04:58Z</dcterms:created>
  <dcterms:modified xsi:type="dcterms:W3CDTF">2011-12-09T12:21:26Z</dcterms:modified>
</cp:coreProperties>
</file>