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61" r:id="rId3"/>
    <p:sldId id="256" r:id="rId4"/>
    <p:sldId id="257" r:id="rId5"/>
    <p:sldId id="258" r:id="rId6"/>
    <p:sldId id="260" r:id="rId7"/>
    <p:sldId id="266" r:id="rId8"/>
    <p:sldId id="259" r:id="rId9"/>
    <p:sldId id="264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9D7C-61D2-4788-ABD9-2445C8752277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7D79-F1E7-476D-A107-7E5A056F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857232"/>
            <a:ext cx="3571900" cy="27860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Std Black" pitchFamily="18" charset="0"/>
              </a:rPr>
              <a:t>Welcome to the lesson</a:t>
            </a:r>
            <a:endParaRPr lang="ru-RU" dirty="0"/>
          </a:p>
        </p:txBody>
      </p:sp>
      <p:pic>
        <p:nvPicPr>
          <p:cNvPr id="5" name="Содержимое 4" descr="0_43fc_932cd5d6_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643314"/>
            <a:ext cx="2291986" cy="2972179"/>
          </a:xfrm>
        </p:spPr>
      </p:pic>
      <p:pic>
        <p:nvPicPr>
          <p:cNvPr id="6" name="Рисунок 5" descr="0_1e2f3_ba427ed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786" y="3786190"/>
            <a:ext cx="3786214" cy="3305061"/>
          </a:xfrm>
          <a:prstGeom prst="rect">
            <a:avLst/>
          </a:prstGeom>
        </p:spPr>
      </p:pic>
      <p:pic>
        <p:nvPicPr>
          <p:cNvPr id="7" name="Рисунок 6" descr="1925e20d55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576366"/>
            <a:ext cx="1571636" cy="1571636"/>
          </a:xfrm>
          <a:prstGeom prst="rect">
            <a:avLst/>
          </a:prstGeom>
        </p:spPr>
      </p:pic>
      <p:pic>
        <p:nvPicPr>
          <p:cNvPr id="8" name="Рисунок 7" descr="080561298f5d66d548cb3c68c3a6d4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760267">
            <a:off x="131417" y="4195205"/>
            <a:ext cx="2634458" cy="2791797"/>
          </a:xfrm>
          <a:prstGeom prst="rect">
            <a:avLst/>
          </a:prstGeom>
        </p:spPr>
      </p:pic>
      <p:pic>
        <p:nvPicPr>
          <p:cNvPr id="9" name="Рисунок 8" descr="img_5862684_130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785926"/>
            <a:ext cx="2000248" cy="2666997"/>
          </a:xfrm>
          <a:prstGeom prst="rect">
            <a:avLst/>
          </a:prstGeom>
        </p:spPr>
      </p:pic>
      <p:pic>
        <p:nvPicPr>
          <p:cNvPr id="10" name="Рисунок 9" descr="mult23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2616">
            <a:off x="6610749" y="-59118"/>
            <a:ext cx="2762242" cy="4311792"/>
          </a:xfrm>
          <a:prstGeom prst="rect">
            <a:avLst/>
          </a:prstGeom>
        </p:spPr>
      </p:pic>
      <p:pic>
        <p:nvPicPr>
          <p:cNvPr id="11" name="Рисунок 10" descr="p22i14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-243408"/>
            <a:ext cx="2643206" cy="1874039"/>
          </a:xfrm>
          <a:prstGeom prst="rect">
            <a:avLst/>
          </a:prstGeom>
        </p:spPr>
      </p:pic>
      <p:pic>
        <p:nvPicPr>
          <p:cNvPr id="12" name="Рисунок 11" descr="www_creep_ru_077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767652">
            <a:off x="-338285" y="-26101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a18d6bc3e7c62670d37953c2b2277f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71813" cy="3286125"/>
          </a:xfrm>
        </p:spPr>
      </p:pic>
      <p:pic>
        <p:nvPicPr>
          <p:cNvPr id="5" name="Рисунок 4" descr="043f54a599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2357454" cy="2786058"/>
          </a:xfrm>
          <a:prstGeom prst="rect">
            <a:avLst/>
          </a:prstGeom>
        </p:spPr>
      </p:pic>
      <p:pic>
        <p:nvPicPr>
          <p:cNvPr id="6" name="Рисунок 5" descr="1483_p40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479" y="2500306"/>
            <a:ext cx="2714677" cy="1857388"/>
          </a:xfrm>
          <a:prstGeom prst="rect">
            <a:avLst/>
          </a:prstGeom>
        </p:spPr>
      </p:pic>
      <p:pic>
        <p:nvPicPr>
          <p:cNvPr id="9" name="Рисунок 8" descr="i47ab638b33c9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357658"/>
            <a:ext cx="2214546" cy="2500342"/>
          </a:xfrm>
          <a:prstGeom prst="rect">
            <a:avLst/>
          </a:prstGeom>
        </p:spPr>
      </p:pic>
      <p:pic>
        <p:nvPicPr>
          <p:cNvPr id="10" name="Рисунок 9" descr="il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2928934"/>
            <a:ext cx="2357422" cy="3929066"/>
          </a:xfrm>
          <a:prstGeom prst="rect">
            <a:avLst/>
          </a:prstGeom>
        </p:spPr>
      </p:pic>
      <p:pic>
        <p:nvPicPr>
          <p:cNvPr id="12" name="Рисунок 11" descr="PrinceWilli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298" y="0"/>
            <a:ext cx="2071702" cy="2357430"/>
          </a:xfrm>
          <a:prstGeom prst="rect">
            <a:avLst/>
          </a:prstGeom>
        </p:spPr>
      </p:pic>
      <p:pic>
        <p:nvPicPr>
          <p:cNvPr id="13" name="Рисунок 12" descr="image00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58346" y="-1035839"/>
            <a:ext cx="1571636" cy="2071678"/>
          </a:xfrm>
          <a:prstGeom prst="rect">
            <a:avLst/>
          </a:prstGeom>
        </p:spPr>
      </p:pic>
      <p:pic>
        <p:nvPicPr>
          <p:cNvPr id="14" name="Рисунок 13" descr="Will-Smith-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08" y="4572008"/>
            <a:ext cx="1905000" cy="2285992"/>
          </a:xfrm>
          <a:prstGeom prst="rect">
            <a:avLst/>
          </a:prstGeom>
        </p:spPr>
      </p:pic>
      <p:pic>
        <p:nvPicPr>
          <p:cNvPr id="15" name="Рисунок 14" descr="karalien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8860" y="214290"/>
            <a:ext cx="2333626" cy="1785951"/>
          </a:xfrm>
          <a:prstGeom prst="rect">
            <a:avLst/>
          </a:prstGeom>
        </p:spPr>
      </p:pic>
      <p:pic>
        <p:nvPicPr>
          <p:cNvPr id="16" name="Рисунок 15" descr="IM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86908" y="2143116"/>
            <a:ext cx="1214446" cy="1500198"/>
          </a:xfrm>
          <a:prstGeom prst="rect">
            <a:avLst/>
          </a:prstGeom>
        </p:spPr>
      </p:pic>
      <p:pic>
        <p:nvPicPr>
          <p:cNvPr id="17" name="Рисунок 16" descr="изображение 0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14612" y="2357430"/>
            <a:ext cx="3571900" cy="2214553"/>
          </a:xfrm>
          <a:prstGeom prst="rect">
            <a:avLst/>
          </a:prstGeom>
        </p:spPr>
      </p:pic>
      <p:pic>
        <p:nvPicPr>
          <p:cNvPr id="18" name="Рисунок 17" descr="58838_o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43372" y="4643446"/>
            <a:ext cx="1490657" cy="2013748"/>
          </a:xfrm>
          <a:prstGeom prst="rect">
            <a:avLst/>
          </a:prstGeom>
        </p:spPr>
      </p:pic>
      <p:pic>
        <p:nvPicPr>
          <p:cNvPr id="19" name="Рисунок 18" descr="image00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29256" y="4319629"/>
            <a:ext cx="1425233" cy="2538371"/>
          </a:xfrm>
          <a:prstGeom prst="rect">
            <a:avLst/>
          </a:prstGeom>
        </p:spPr>
      </p:pic>
      <p:pic>
        <p:nvPicPr>
          <p:cNvPr id="21" name="Рисунок 20" descr="da_vinchi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28794" y="3000372"/>
            <a:ext cx="1085848" cy="15051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no Pro" pitchFamily="18" charset="0"/>
              </a:rPr>
              <a:t>Can you complete the idea?</a:t>
            </a:r>
            <a:endParaRPr lang="ru-RU" dirty="0">
              <a:latin typeface="Arno Pro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latin typeface="Script MT Bold" pitchFamily="66" charset="0"/>
                <a:cs typeface="Gautami" pitchFamily="2"/>
              </a:rPr>
              <a:t>We all live on the planet Earth. We are different but…</a:t>
            </a:r>
            <a:endParaRPr lang="ru-RU" sz="6600" dirty="0">
              <a:latin typeface="Stylo" pitchFamily="66" charset="-52"/>
              <a:cs typeface="Gautami" pitchFamily="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Презентация к уроку подготовлена учителем английского языка высшей категории МОУ «</a:t>
            </a:r>
            <a:r>
              <a:rPr lang="ru-RU" sz="1800" dirty="0" err="1" smtClean="0">
                <a:latin typeface="Arial Black" pitchFamily="34" charset="0"/>
              </a:rPr>
              <a:t>Хомутовскоя</a:t>
            </a:r>
            <a:r>
              <a:rPr lang="ru-RU" sz="1800" dirty="0" smtClean="0">
                <a:latin typeface="Arial Black" pitchFamily="34" charset="0"/>
              </a:rPr>
              <a:t> средняя общеобразовательная школа с углублённым изучением английского языка» Курской области Даниловой Ириной Николаевной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7" name="Рисунок 6" descr="P1000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447604">
            <a:off x="4939890" y="2457931"/>
            <a:ext cx="2522853" cy="189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 </a:t>
            </a:r>
            <a:r>
              <a:rPr lang="ru-RU" dirty="0" smtClean="0"/>
              <a:t>                                                                       </a:t>
            </a:r>
            <a:r>
              <a:rPr lang="en-US" sz="4000" dirty="0" smtClean="0">
                <a:latin typeface="Adobe Garamond Pro Bold" pitchFamily="18" charset="0"/>
              </a:rPr>
              <a:t>Look at the screen and give the English equivalents for the Russian ones.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857375" y="1571625"/>
            <a:ext cx="7286625" cy="500062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директор небольшой подготовительной школы</a:t>
            </a:r>
          </a:p>
          <a:p>
            <a:pPr lvl="0"/>
            <a:r>
              <a:rPr lang="ru-RU" dirty="0" smtClean="0"/>
              <a:t>математик</a:t>
            </a:r>
          </a:p>
          <a:p>
            <a:pPr lvl="0"/>
            <a:r>
              <a:rPr lang="ru-RU" dirty="0" smtClean="0"/>
              <a:t>редактор университетского журнала</a:t>
            </a:r>
          </a:p>
          <a:p>
            <a:pPr lvl="0"/>
            <a:r>
              <a:rPr lang="ru-RU" dirty="0" smtClean="0"/>
              <a:t>он опубликовал</a:t>
            </a:r>
          </a:p>
          <a:p>
            <a:pPr lvl="0"/>
            <a:r>
              <a:rPr lang="ru-RU" dirty="0" smtClean="0"/>
              <a:t>незамысловатые юмористические стихи</a:t>
            </a:r>
          </a:p>
          <a:p>
            <a:pPr lvl="0"/>
            <a:r>
              <a:rPr lang="ru-RU" dirty="0" smtClean="0"/>
              <a:t>остроумные произведения</a:t>
            </a:r>
          </a:p>
          <a:p>
            <a:pPr lvl="0"/>
            <a:r>
              <a:rPr lang="ru-RU" dirty="0" smtClean="0"/>
              <a:t>книга в мягкой обложке</a:t>
            </a:r>
          </a:p>
          <a:p>
            <a:pPr lvl="0"/>
            <a:r>
              <a:rPr lang="ru-RU" dirty="0" smtClean="0"/>
              <a:t>юмористические очерки</a:t>
            </a:r>
          </a:p>
          <a:p>
            <a:pPr lvl="0"/>
            <a:r>
              <a:rPr lang="ru-RU" dirty="0" smtClean="0"/>
              <a:t>помощник редактора</a:t>
            </a:r>
          </a:p>
          <a:p>
            <a:pPr lvl="0"/>
            <a:r>
              <a:rPr lang="ru-RU" dirty="0" smtClean="0"/>
              <a:t>обожаемый сын</a:t>
            </a:r>
          </a:p>
          <a:p>
            <a:pPr lvl="0"/>
            <a:r>
              <a:rPr lang="ru-RU" dirty="0" smtClean="0"/>
              <a:t>плюшевый медведь</a:t>
            </a:r>
          </a:p>
          <a:p>
            <a:pPr lvl="0"/>
            <a:r>
              <a:rPr lang="ru-RU" dirty="0" smtClean="0"/>
              <a:t>снял дом</a:t>
            </a:r>
          </a:p>
          <a:p>
            <a:pPr lvl="0"/>
            <a:r>
              <a:rPr lang="ru-RU" dirty="0" smtClean="0"/>
              <a:t>иллюстрации</a:t>
            </a:r>
          </a:p>
          <a:p>
            <a:pPr lvl="0"/>
            <a:r>
              <a:rPr lang="ru-RU" dirty="0" smtClean="0"/>
              <a:t>игрушка ожила</a:t>
            </a:r>
          </a:p>
          <a:p>
            <a:pPr lvl="0"/>
            <a:r>
              <a:rPr lang="ru-RU" dirty="0" smtClean="0"/>
              <a:t>книга детских стихов</a:t>
            </a:r>
          </a:p>
          <a:p>
            <a:pPr lvl="0"/>
            <a:r>
              <a:rPr lang="ru-RU" dirty="0" smtClean="0"/>
              <a:t>он был управляющим в книжном магазине</a:t>
            </a:r>
          </a:p>
          <a:p>
            <a:pPr lvl="0"/>
            <a:r>
              <a:rPr lang="ru-RU" dirty="0" smtClean="0"/>
              <a:t>игрушки были «эвакуированы»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15328" cy="857256"/>
          </a:xfrm>
        </p:spPr>
        <p:txBody>
          <a:bodyPr>
            <a:no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                                          Alan Alexander Milne</a:t>
            </a:r>
            <a:endParaRPr lang="ru-RU" sz="54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328982" cy="5429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-was born in London on January 18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1882</a:t>
            </a:r>
          </a:p>
          <a:p>
            <a:r>
              <a:rPr lang="en-US" dirty="0" smtClean="0"/>
              <a:t>-the headmaster of a small preparatory school</a:t>
            </a:r>
          </a:p>
          <a:p>
            <a:r>
              <a:rPr lang="en-US" dirty="0" smtClean="0"/>
              <a:t>-wanted to become a mathematician</a:t>
            </a:r>
          </a:p>
          <a:p>
            <a:r>
              <a:rPr lang="en-US" dirty="0" smtClean="0"/>
              <a:t>-became an editor</a:t>
            </a:r>
          </a:p>
          <a:p>
            <a:r>
              <a:rPr lang="en-US" dirty="0" smtClean="0"/>
              <a:t>-published his first book in 1905</a:t>
            </a:r>
          </a:p>
          <a:p>
            <a:r>
              <a:rPr lang="en-US" dirty="0" smtClean="0"/>
              <a:t>-a shilling paper-back collection of humorous essays</a:t>
            </a:r>
          </a:p>
          <a:p>
            <a:r>
              <a:rPr lang="en-US" dirty="0" smtClean="0"/>
              <a:t>-the famous magazine “Punch”</a:t>
            </a:r>
          </a:p>
          <a:p>
            <a:r>
              <a:rPr lang="en-US" dirty="0" smtClean="0"/>
              <a:t>-married in 1913</a:t>
            </a:r>
          </a:p>
          <a:p>
            <a:r>
              <a:rPr lang="en-US" dirty="0" smtClean="0"/>
              <a:t>-was born on August 21, 1920</a:t>
            </a:r>
          </a:p>
          <a:p>
            <a:r>
              <a:rPr lang="en-US" dirty="0" smtClean="0"/>
              <a:t>-bought him a teddy-bear</a:t>
            </a:r>
          </a:p>
          <a:p>
            <a:r>
              <a:rPr lang="en-US" dirty="0" smtClean="0"/>
              <a:t>-wrote poems for him</a:t>
            </a:r>
          </a:p>
          <a:p>
            <a:r>
              <a:rPr lang="en-US" dirty="0" smtClean="0"/>
              <a:t>-rented a house in the country</a:t>
            </a:r>
          </a:p>
          <a:p>
            <a:r>
              <a:rPr lang="en-US" dirty="0" smtClean="0"/>
              <a:t>-was published in 1924</a:t>
            </a:r>
          </a:p>
          <a:p>
            <a:r>
              <a:rPr lang="en-US" dirty="0" smtClean="0"/>
              <a:t>-gave A. Milne more details for his famous book</a:t>
            </a:r>
          </a:p>
          <a:p>
            <a:r>
              <a:rPr lang="en-US" dirty="0" smtClean="0"/>
              <a:t>-were done by Ernest </a:t>
            </a:r>
            <a:r>
              <a:rPr lang="en-US" dirty="0" err="1" smtClean="0"/>
              <a:t>Shepard</a:t>
            </a:r>
            <a:endParaRPr lang="en-US" dirty="0" smtClean="0"/>
          </a:p>
          <a:p>
            <a:r>
              <a:rPr lang="en-US" dirty="0" smtClean="0"/>
              <a:t>-used his story-telling talents to describe how one little boy so loved his teddy-bear that…</a:t>
            </a:r>
          </a:p>
          <a:p>
            <a:r>
              <a:rPr lang="en-US" dirty="0" smtClean="0"/>
              <a:t>-spent 6 years in the Army</a:t>
            </a:r>
          </a:p>
          <a:p>
            <a:r>
              <a:rPr lang="en-US" dirty="0" smtClean="0"/>
              <a:t>-ran a bookshop</a:t>
            </a:r>
          </a:p>
          <a:p>
            <a:r>
              <a:rPr lang="en-US" dirty="0" smtClean="0"/>
              <a:t>-were “evacuated” to America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500562" y="1071546"/>
            <a:ext cx="3776238" cy="48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dobe Caslon Pro Bold" pitchFamily="18" charset="0"/>
              </a:rPr>
              <a:t>Christopher’s toys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" name="Содержимое 7" descr="0_1e2f3_ba427ed3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r>
              <a:rPr lang="en-US" dirty="0" smtClean="0"/>
              <a:t>Winnie-the-Pooh</a:t>
            </a:r>
          </a:p>
          <a:p>
            <a:r>
              <a:rPr lang="en-US" dirty="0" err="1" smtClean="0"/>
              <a:t>Tigger</a:t>
            </a:r>
            <a:endParaRPr lang="en-US" dirty="0" smtClean="0"/>
          </a:p>
          <a:p>
            <a:r>
              <a:rPr lang="en-US" dirty="0" smtClean="0"/>
              <a:t>Piglet</a:t>
            </a:r>
          </a:p>
          <a:p>
            <a:r>
              <a:rPr lang="en-US" dirty="0" err="1" smtClean="0"/>
              <a:t>Kango</a:t>
            </a:r>
            <a:endParaRPr lang="en-US" dirty="0" smtClean="0"/>
          </a:p>
          <a:p>
            <a:r>
              <a:rPr lang="en-US" dirty="0" err="1" smtClean="0"/>
              <a:t>Roo</a:t>
            </a:r>
            <a:endParaRPr lang="en-US" dirty="0" smtClean="0"/>
          </a:p>
          <a:p>
            <a:r>
              <a:rPr lang="en-US" dirty="0" smtClean="0"/>
              <a:t>Rabbit</a:t>
            </a:r>
          </a:p>
          <a:p>
            <a:r>
              <a:rPr lang="en-US" dirty="0" err="1" smtClean="0"/>
              <a:t>Eeyore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Tigger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comes to the forest and has breakfast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Match the phrases in English with their Russian equivalents</a:t>
            </a:r>
            <a:endParaRPr lang="ru-RU" sz="3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1) </a:t>
            </a:r>
            <a:r>
              <a:rPr lang="en-US" sz="2400" dirty="0" smtClean="0"/>
              <a:t>on the contrary </a:t>
            </a:r>
          </a:p>
          <a:p>
            <a:pPr>
              <a:buNone/>
            </a:pPr>
            <a:r>
              <a:rPr lang="en-US" sz="2400" dirty="0" smtClean="0"/>
              <a:t>       </a:t>
            </a:r>
            <a:r>
              <a:rPr lang="ru-RU" sz="2400" dirty="0" smtClean="0"/>
              <a:t>2)</a:t>
            </a:r>
            <a:r>
              <a:rPr lang="en-US" sz="2400" dirty="0" smtClean="0"/>
              <a:t>anyhow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       3) every now and then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       4) to come in sight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        5) help yourself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         6)condensed milk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</a:t>
            </a:r>
            <a:r>
              <a:rPr lang="en-US" sz="2400" dirty="0" smtClean="0"/>
              <a:t>    </a:t>
            </a:r>
            <a:r>
              <a:rPr lang="ru-RU" sz="2400" dirty="0" smtClean="0"/>
              <a:t> </a:t>
            </a:r>
            <a:r>
              <a:rPr lang="ru-RU" sz="2400" dirty="0" err="1" smtClean="0"/>
              <a:t>a</a:t>
            </a:r>
            <a:r>
              <a:rPr lang="ru-RU" sz="2400" dirty="0" smtClean="0"/>
              <a:t>)    то и дело, время от времени</a:t>
            </a:r>
          </a:p>
          <a:p>
            <a:pPr lvl="0">
              <a:buNone/>
            </a:pPr>
            <a:r>
              <a:rPr lang="ru-RU" sz="2400" dirty="0" smtClean="0"/>
              <a:t>                                                               </a:t>
            </a:r>
            <a:r>
              <a:rPr lang="en-US" sz="2400" dirty="0" smtClean="0"/>
              <a:t>b)</a:t>
            </a:r>
            <a:r>
              <a:rPr lang="ru-RU" sz="2400" dirty="0" smtClean="0"/>
              <a:t>     сгущенное молоко</a:t>
            </a:r>
          </a:p>
          <a:p>
            <a:pPr lvl="0">
              <a:buNone/>
            </a:pPr>
            <a:r>
              <a:rPr lang="ru-RU" sz="2400" dirty="0" smtClean="0"/>
              <a:t>                                                                </a:t>
            </a:r>
            <a:r>
              <a:rPr lang="en-US" sz="2400" dirty="0" smtClean="0"/>
              <a:t>c)</a:t>
            </a:r>
            <a:r>
              <a:rPr lang="ru-RU" sz="2400" dirty="0" smtClean="0"/>
              <a:t>     во всяком случае, как бы то ни было</a:t>
            </a:r>
          </a:p>
          <a:p>
            <a:pPr lvl="0">
              <a:buNone/>
            </a:pPr>
            <a:r>
              <a:rPr lang="ru-RU" sz="2400" dirty="0" smtClean="0"/>
              <a:t>                                                                  </a:t>
            </a:r>
            <a:r>
              <a:rPr lang="en-US" sz="2400" dirty="0" smtClean="0"/>
              <a:t>d)</a:t>
            </a:r>
            <a:r>
              <a:rPr lang="ru-RU" sz="2400" dirty="0" smtClean="0"/>
              <a:t>   напротив, наоборот</a:t>
            </a:r>
          </a:p>
          <a:p>
            <a:pPr lvl="0">
              <a:buNone/>
            </a:pPr>
            <a:r>
              <a:rPr lang="ru-RU" sz="2400" dirty="0" smtClean="0"/>
              <a:t>                                                                   </a:t>
            </a:r>
            <a:r>
              <a:rPr lang="en-US" sz="2400" dirty="0" smtClean="0"/>
              <a:t>e)</a:t>
            </a:r>
            <a:r>
              <a:rPr lang="ru-RU" sz="2400" dirty="0" smtClean="0"/>
              <a:t>  появиться (попасть в поле зрения)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</a:t>
            </a:r>
            <a:r>
              <a:rPr lang="en-US" sz="2400" dirty="0" smtClean="0"/>
              <a:t>f</a:t>
            </a:r>
            <a:r>
              <a:rPr lang="ru-RU" sz="2400" dirty="0" smtClean="0"/>
              <a:t>)  угощайтесь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mtClean="0">
                <a:latin typeface="Arno Pro Smbd SmText" pitchFamily="18" charset="0"/>
              </a:rPr>
              <a:t>Explain why</a:t>
            </a:r>
            <a:endParaRPr lang="ru-RU" dirty="0">
              <a:latin typeface="Arno Pro Smbd SmText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1) Pooh began to apologize saying,” Oh, </a:t>
            </a:r>
            <a:r>
              <a:rPr lang="en-US" dirty="0" err="1" smtClean="0"/>
              <a:t>Eeyore</a:t>
            </a:r>
            <a:r>
              <a:rPr lang="en-US" dirty="0" smtClean="0"/>
              <a:t>, I didn`t mean that I didn`t want to see you.”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2)  </a:t>
            </a:r>
            <a:r>
              <a:rPr lang="en-US" dirty="0" err="1" smtClean="0"/>
              <a:t>Eeyore</a:t>
            </a:r>
            <a:r>
              <a:rPr lang="en-US" dirty="0" smtClean="0"/>
              <a:t> kept the patch of thistles for his birthday.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3) </a:t>
            </a:r>
            <a:r>
              <a:rPr lang="en-US" dirty="0" err="1" smtClean="0"/>
              <a:t>Tigger</a:t>
            </a:r>
            <a:r>
              <a:rPr lang="en-US" dirty="0" smtClean="0"/>
              <a:t> looked anxiously at Pooh when he saw thistles.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4) </a:t>
            </a:r>
            <a:r>
              <a:rPr lang="en-US" dirty="0" err="1" smtClean="0"/>
              <a:t>Tigger</a:t>
            </a:r>
            <a:r>
              <a:rPr lang="en-US" dirty="0" smtClean="0"/>
              <a:t> began running round in circles with his tongue hanging out.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5) </a:t>
            </a:r>
            <a:r>
              <a:rPr lang="en-US" dirty="0" err="1" smtClean="0"/>
              <a:t>Eeyore</a:t>
            </a:r>
            <a:r>
              <a:rPr lang="en-US" dirty="0" smtClean="0"/>
              <a:t> said:” …  we all have our little ways,” when he asked </a:t>
            </a:r>
            <a:r>
              <a:rPr lang="en-US" dirty="0" err="1" smtClean="0"/>
              <a:t>Tigger</a:t>
            </a:r>
            <a:r>
              <a:rPr lang="en-US" dirty="0" smtClean="0"/>
              <a:t> to stop running about.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6) </a:t>
            </a:r>
            <a:r>
              <a:rPr lang="en-US" dirty="0" err="1" smtClean="0"/>
              <a:t>Tigger</a:t>
            </a:r>
            <a:r>
              <a:rPr lang="en-US" dirty="0" smtClean="0"/>
              <a:t> rushed out the house where </a:t>
            </a:r>
            <a:r>
              <a:rPr lang="en-US" dirty="0" err="1" smtClean="0"/>
              <a:t>Eeyore</a:t>
            </a:r>
            <a:r>
              <a:rPr lang="en-US" dirty="0" smtClean="0"/>
              <a:t> lived.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7</a:t>
            </a:r>
            <a:r>
              <a:rPr lang="en-US" dirty="0" smtClean="0"/>
              <a:t>) Pooh and Piglet didn`t speak on their way to Kanga.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8</a:t>
            </a:r>
            <a:r>
              <a:rPr lang="en-US" dirty="0" smtClean="0"/>
              <a:t>) the author mentioned that Pooh began feeling 11 </a:t>
            </a:r>
            <a:r>
              <a:rPr lang="en-US" dirty="0" err="1" smtClean="0"/>
              <a:t>o`clockish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1e2f3_ba427ed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8072494" cy="5857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2500298" y="4857760"/>
            <a:ext cx="228601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28860" y="5715016"/>
            <a:ext cx="250033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5357826"/>
            <a:ext cx="257176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57752" y="4286256"/>
            <a:ext cx="32718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3500438"/>
            <a:ext cx="350046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3504" y="2428868"/>
            <a:ext cx="271464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86446" y="1714488"/>
            <a:ext cx="191453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85984" y="1357298"/>
            <a:ext cx="17002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28596" y="1714488"/>
            <a:ext cx="2143140" cy="3786214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                                                </a:t>
            </a:r>
            <a:r>
              <a:rPr lang="en-US" sz="3600" dirty="0" smtClean="0">
                <a:latin typeface="Old English Text MT" pitchFamily="66" charset="0"/>
              </a:rPr>
              <a:t>“It takes many kinds to make the world”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</a:t>
            </a:r>
            <a:r>
              <a:rPr lang="en-US" sz="8000" dirty="0" smtClean="0"/>
              <a:t>Appearance 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                                                                </a:t>
            </a:r>
            <a:r>
              <a:rPr lang="ru-RU" sz="8000" dirty="0" smtClean="0"/>
              <a:t>                                </a:t>
            </a:r>
            <a:r>
              <a:rPr lang="en-US" sz="8000" dirty="0" smtClean="0"/>
              <a:t> Personality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                    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	</a:t>
            </a:r>
            <a:r>
              <a:rPr lang="ru-RU" sz="8000" dirty="0" smtClean="0"/>
              <a:t>                                                                                </a:t>
            </a:r>
            <a:r>
              <a:rPr lang="en-US" sz="8000" dirty="0" smtClean="0"/>
              <a:t>Beliefs and opinions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People</a:t>
            </a:r>
            <a:endParaRPr lang="ru-RU" sz="8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  are</a:t>
            </a:r>
            <a:endParaRPr lang="ru-RU" sz="8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Arial Black" pitchFamily="34" charset="0"/>
              </a:rPr>
              <a:t> </a:t>
            </a:r>
            <a:r>
              <a:rPr lang="en-US" sz="8000" dirty="0" smtClean="0">
                <a:latin typeface="Arial Black" pitchFamily="34" charset="0"/>
              </a:rPr>
              <a:t>different</a:t>
            </a:r>
            <a:endParaRPr lang="ru-RU" sz="8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8000" dirty="0" smtClean="0">
                <a:latin typeface="Arial Black" pitchFamily="34" charset="0"/>
              </a:rPr>
              <a:t> in	</a:t>
            </a:r>
            <a:r>
              <a:rPr lang="ru-RU" sz="8000" dirty="0" smtClean="0"/>
              <a:t>                                                                        </a:t>
            </a:r>
            <a:r>
              <a:rPr lang="en-US" sz="8000" dirty="0" smtClean="0"/>
              <a:t>Dreams and plans for future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 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	</a:t>
            </a:r>
            <a:r>
              <a:rPr lang="ru-RU" sz="8000" dirty="0" smtClean="0"/>
              <a:t>                                                                             </a:t>
            </a:r>
            <a:r>
              <a:rPr lang="en-US" sz="8000" dirty="0" err="1" smtClean="0"/>
              <a:t>Behaviour</a:t>
            </a:r>
            <a:r>
              <a:rPr lang="en-US" sz="8000" dirty="0" smtClean="0"/>
              <a:t> and manners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 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	</a:t>
            </a:r>
            <a:r>
              <a:rPr lang="ru-RU" sz="8000" dirty="0" smtClean="0"/>
              <a:t>                                   </a:t>
            </a:r>
            <a:r>
              <a:rPr lang="en-US" sz="8000" dirty="0" smtClean="0"/>
              <a:t>Likes and dislikes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	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                                                                                             </a:t>
            </a:r>
            <a:r>
              <a:rPr lang="en-US" sz="8000" dirty="0" smtClean="0"/>
              <a:t>Education 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                                   </a:t>
            </a:r>
            <a:r>
              <a:rPr lang="en-US" sz="8000" dirty="0" smtClean="0"/>
              <a:t>Skills and experience</a:t>
            </a: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 </a:t>
            </a:r>
            <a:endParaRPr lang="ru-RU" sz="80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" name="Рисунок 15" descr="2c799344d0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071546"/>
            <a:ext cx="1214446" cy="1357322"/>
          </a:xfrm>
          <a:prstGeom prst="rect">
            <a:avLst/>
          </a:prstGeom>
        </p:spPr>
      </p:pic>
      <p:pic>
        <p:nvPicPr>
          <p:cNvPr id="17" name="Рисунок 16" descr="183685-2010-02-12-D-rtany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1643074" cy="1071570"/>
          </a:xfrm>
          <a:prstGeom prst="rect">
            <a:avLst/>
          </a:prstGeom>
        </p:spPr>
      </p:pic>
      <p:pic>
        <p:nvPicPr>
          <p:cNvPr id="18" name="Рисунок 17" descr="gm_Leonardo_DaVinci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1571612"/>
            <a:ext cx="1214446" cy="1500198"/>
          </a:xfrm>
          <a:prstGeom prst="rect">
            <a:avLst/>
          </a:prstGeom>
        </p:spPr>
      </p:pic>
      <p:pic>
        <p:nvPicPr>
          <p:cNvPr id="19" name="Рисунок 18" descr="9A16091B-FF2B-519E-CB9229DFCF5CD90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1" y="1019175"/>
            <a:ext cx="1428759" cy="1409693"/>
          </a:xfrm>
          <a:prstGeom prst="rect">
            <a:avLst/>
          </a:prstGeom>
        </p:spPr>
      </p:pic>
      <p:pic>
        <p:nvPicPr>
          <p:cNvPr id="20" name="Рисунок 19" descr="06a12249515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1" y="4786322"/>
            <a:ext cx="1500197" cy="1857388"/>
          </a:xfrm>
          <a:prstGeom prst="rect">
            <a:avLst/>
          </a:prstGeom>
        </p:spPr>
      </p:pic>
      <p:pic>
        <p:nvPicPr>
          <p:cNvPr id="21" name="Рисунок 20" descr="24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37" y="2285992"/>
            <a:ext cx="1285873" cy="1214446"/>
          </a:xfrm>
          <a:prstGeom prst="rect">
            <a:avLst/>
          </a:prstGeom>
        </p:spPr>
      </p:pic>
      <p:pic>
        <p:nvPicPr>
          <p:cNvPr id="22" name="Рисунок 21" descr="will-smith-interview-01-a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5286388"/>
            <a:ext cx="1428760" cy="1285884"/>
          </a:xfrm>
          <a:prstGeom prst="rect">
            <a:avLst/>
          </a:prstGeom>
        </p:spPr>
      </p:pic>
      <p:pic>
        <p:nvPicPr>
          <p:cNvPr id="23" name="Рисунок 22" descr="0420_B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5429264"/>
            <a:ext cx="1000132" cy="121444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Arno Pro" pitchFamily="18" charset="0"/>
              </a:rPr>
              <a:t>Now try to express your agreement or disagreement with the statements using the conversational formulas</a:t>
            </a:r>
            <a:endParaRPr lang="ru-RU" sz="3200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5143536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3800" dirty="0" smtClean="0"/>
              <a:t>a) People are both-different and alike.</a:t>
            </a:r>
            <a:endParaRPr lang="ru-RU" sz="3800" dirty="0" smtClean="0"/>
          </a:p>
          <a:p>
            <a:pPr>
              <a:buNone/>
            </a:pPr>
            <a:r>
              <a:rPr lang="en-US" sz="3800" dirty="0" smtClean="0"/>
              <a:t>b) Living in the same place, reading the same books make us alike.</a:t>
            </a:r>
            <a:endParaRPr lang="ru-RU" sz="3800" dirty="0" smtClean="0"/>
          </a:p>
          <a:p>
            <a:pPr>
              <a:buNone/>
            </a:pPr>
            <a:r>
              <a:rPr lang="en-US" sz="3800" dirty="0" smtClean="0"/>
              <a:t>c) Good-looking people are always kind and friendly.</a:t>
            </a:r>
            <a:endParaRPr lang="ru-RU" sz="3800" dirty="0" smtClean="0"/>
          </a:p>
          <a:p>
            <a:pPr>
              <a:buNone/>
            </a:pPr>
            <a:r>
              <a:rPr lang="en-US" sz="3800" dirty="0" smtClean="0"/>
              <a:t>d) Our personalities, tastes, likes and dislikes change with years.</a:t>
            </a:r>
            <a:endParaRPr lang="ru-RU" sz="3800" dirty="0" smtClean="0"/>
          </a:p>
          <a:p>
            <a:pPr>
              <a:buNone/>
            </a:pPr>
            <a:r>
              <a:rPr lang="en-US" sz="3800" dirty="0" smtClean="0"/>
              <a:t>e) Teachers and parents are never good friends to children.</a:t>
            </a:r>
            <a:endParaRPr lang="ru-RU" sz="3800" dirty="0" smtClean="0"/>
          </a:p>
          <a:p>
            <a:pPr>
              <a:buNone/>
            </a:pPr>
            <a:r>
              <a:rPr lang="en-US" sz="3800" dirty="0" smtClean="0"/>
              <a:t>f)  Different people often get on well.</a:t>
            </a:r>
            <a:endParaRPr lang="ru-RU" sz="3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5072098"/>
          </a:xfrm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2400" u="sng" dirty="0" smtClean="0"/>
          </a:p>
          <a:p>
            <a:pPr>
              <a:buNone/>
            </a:pPr>
            <a:endParaRPr lang="en-US" sz="2400" u="sng" dirty="0" smtClean="0"/>
          </a:p>
          <a:p>
            <a:pPr>
              <a:buNone/>
            </a:pPr>
            <a:r>
              <a:rPr lang="en-US" sz="3800" b="1" u="sng" dirty="0" smtClean="0"/>
              <a:t>You agree</a:t>
            </a:r>
            <a:r>
              <a:rPr lang="en-US" sz="3800" b="1" u="sng" dirty="0"/>
              <a:t> </a:t>
            </a:r>
            <a:r>
              <a:rPr lang="en-US" sz="3800" dirty="0" smtClean="0"/>
              <a:t>: Just so. </a:t>
            </a:r>
          </a:p>
          <a:p>
            <a:pPr>
              <a:buNone/>
            </a:pPr>
            <a:r>
              <a:rPr lang="en-US" sz="3800" dirty="0" smtClean="0"/>
              <a:t>                     I quite agree.  </a:t>
            </a:r>
          </a:p>
          <a:p>
            <a:pPr>
              <a:buNone/>
            </a:pPr>
            <a:r>
              <a:rPr lang="en-US" sz="3800" dirty="0" smtClean="0"/>
              <a:t>                     Sure.</a:t>
            </a:r>
          </a:p>
          <a:p>
            <a:pPr>
              <a:buNone/>
            </a:pPr>
            <a:r>
              <a:rPr lang="en-US" sz="3800" dirty="0" smtClean="0"/>
              <a:t>                     Certainly. </a:t>
            </a:r>
          </a:p>
          <a:p>
            <a:pPr>
              <a:buNone/>
            </a:pPr>
            <a:r>
              <a:rPr lang="en-US" sz="3800" dirty="0" smtClean="0"/>
              <a:t>     That`s just what I was thinking.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b="1" u="sng" dirty="0" smtClean="0"/>
              <a:t>You are not sure</a:t>
            </a:r>
            <a:r>
              <a:rPr lang="en-US" sz="3800" dirty="0" smtClean="0"/>
              <a:t>: Yes, but…  I`m afraid, I don`t agree.</a:t>
            </a:r>
          </a:p>
          <a:p>
            <a:pPr>
              <a:buNone/>
            </a:pPr>
            <a:r>
              <a:rPr lang="en-US" sz="3800" dirty="0" smtClean="0"/>
              <a:t>             I don`t think you are right.</a:t>
            </a:r>
          </a:p>
          <a:p>
            <a:pPr>
              <a:buNone/>
            </a:pPr>
            <a:r>
              <a:rPr lang="en-US" sz="3800" dirty="0" smtClean="0"/>
              <a:t>             I can`t agree with you. </a:t>
            </a:r>
          </a:p>
          <a:p>
            <a:pPr>
              <a:buNone/>
            </a:pPr>
            <a:r>
              <a:rPr lang="en-US" sz="3800" dirty="0" smtClean="0"/>
              <a:t>             I`m not so sure.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b="1" u="sng" dirty="0" smtClean="0"/>
              <a:t>You disagree</a:t>
            </a:r>
            <a:r>
              <a:rPr lang="en-US" sz="3800" dirty="0" smtClean="0"/>
              <a:t>:    On the contrary!                                                                Certainly not.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531</TotalTime>
  <Words>565</Words>
  <Application>Microsoft Office PowerPoint</Application>
  <PresentationFormat>Экран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Welcome to the lesson</vt:lpstr>
      <vt:lpstr>                                                                        Look at the screen and give the English equivalents for the Russian ones. </vt:lpstr>
      <vt:lpstr>                                           Alan Alexander Milne</vt:lpstr>
      <vt:lpstr>Christopher’s toys</vt:lpstr>
      <vt:lpstr>Tigger comes to the forest and has breakfast</vt:lpstr>
      <vt:lpstr>Explain why</vt:lpstr>
      <vt:lpstr>Слайд 7</vt:lpstr>
      <vt:lpstr>                                                                          “It takes many kinds to make the world” </vt:lpstr>
      <vt:lpstr>Now try to express your agreement or disagreement with the statements using the conversational formulas</vt:lpstr>
      <vt:lpstr>Слайд 10</vt:lpstr>
      <vt:lpstr>Can you complete the idea?</vt:lpstr>
      <vt:lpstr>Презентация к уроку подготовлена учителем английского языка высшей категории МОУ «Хомутовскоя средняя общеобразовательная школа с углублённым изучением английского языка» Курской области Даниловой Ириной Николаевной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 Alexander Milne</dc:title>
  <dc:creator>Admin</dc:creator>
  <cp:lastModifiedBy>Admin</cp:lastModifiedBy>
  <cp:revision>55</cp:revision>
  <dcterms:created xsi:type="dcterms:W3CDTF">2010-12-11T20:43:38Z</dcterms:created>
  <dcterms:modified xsi:type="dcterms:W3CDTF">2012-01-09T11:38:28Z</dcterms:modified>
</cp:coreProperties>
</file>