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1"/>
  </p:sldMasterIdLst>
  <p:handoutMasterIdLst>
    <p:handoutMasterId r:id="rId17"/>
  </p:handoutMasterIdLst>
  <p:sldIdLst>
    <p:sldId id="256" r:id="rId2"/>
    <p:sldId id="264" r:id="rId3"/>
    <p:sldId id="260" r:id="rId4"/>
    <p:sldId id="257" r:id="rId5"/>
    <p:sldId id="261" r:id="rId6"/>
    <p:sldId id="258" r:id="rId7"/>
    <p:sldId id="262" r:id="rId8"/>
    <p:sldId id="259" r:id="rId9"/>
    <p:sldId id="265" r:id="rId10"/>
    <p:sldId id="263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92283B-C2D3-412D-AA98-5DCB9A525E97}" type="datetimeFigureOut">
              <a:rPr lang="ru-RU"/>
              <a:pPr>
                <a:defRPr/>
              </a:pPr>
              <a:t>03.08.2004</a:t>
            </a:fld>
            <a:endParaRPr lang="ru-RU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B78AAAC-BB7E-4C61-9DE1-373B60AC48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123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123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3F20D-FDAE-4AB0-855A-C562D55C75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475AB-7F3B-4ED3-8531-C29B74BDBE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F6269-7E37-4154-8FC6-2B680B4BDB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838200" y="40767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18075" y="40767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A1C0D-5F28-4046-AF7C-5FCB91A8EF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918075" y="40767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A1D98-7CE4-40B1-A099-2AD8E8E005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BD43C-C9A5-4608-B454-D0079DC081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30B83-8068-4E2C-9BAD-BA5245C0C6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CAF41-D943-4613-A7E5-C8B983F598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8E82B-0638-45B5-8CEF-3094ED8EC4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D8872-DB33-4E48-B19B-EA301D5488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D9238-57E2-4E57-9487-5450D0F7DB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0BF90-BB23-4DAA-9A96-88E1EEE1A3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FD1CF-431B-4E3B-8F61-5BCE97137C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9840C-9EFD-40E3-B070-4B62355302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31129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30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30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3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3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3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3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13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113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13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13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78B4B0D-276D-4563-A34A-A38EEDB135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113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113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53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  <p:sldLayoutId id="2147483950" r:id="rId12"/>
    <p:sldLayoutId id="2147483951" r:id="rId13"/>
    <p:sldLayoutId id="214748395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77;&#1079;&#1077;&#1085;&#1090;&#1072;&#1094;&#1080;&#1080;/Czar%20Nicolas%20and%20Archbishop%20Tikhon%20leaving%20the%20Cathedral%20after%20the%20Liturgy%20(May,%2023rd%201913)" TargetMode="Externa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4.xml"/><Relationship Id="rId4" Type="http://schemas.openxmlformats.org/officeDocument/2006/relationships/hyperlink" Target="&#1055;&#1088;&#1077;&#1079;&#1077;&#1085;&#1090;&#1072;&#1094;&#1080;&#1080;/Patriarch%20Tikhon%20just%20elected%20at%20the%20Russian%20Orthodox%20Church%20Local%20Council,%201917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77;&#1079;&#1077;&#1085;&#1090;&#1072;&#1094;&#1080;&#1080;/&#1055;&#1086;&#1088;&#1090;&#1088;&#1077;&#1090;%20&#1089;&#1074;.%20&#1044;&#1080;&#1084;&#1080;&#1090;&#1088;&#1080;&#1103;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4.xml"/><Relationship Id="rId5" Type="http://schemas.openxmlformats.org/officeDocument/2006/relationships/hyperlink" Target="&#1055;&#1088;&#1077;&#1079;&#1077;&#1085;&#1090;&#1072;&#1094;&#1080;&#1080;/&#1055;&#1072;&#1090;&#1088;&#1080;&#1072;&#1088;&#1093;%20&#1058;&#1080;&#1093;&#1086;&#1085;%20&#1087;&#1086;&#1089;&#1083;&#1077;%20&#1080;&#1079;&#1073;&#1088;&#1072;&#1085;&#1080;&#1103;%20&#1085;&#1072;%20&#1055;&#1072;&#1090;&#1088;&#1080;&#1072;&#1088;&#1096;&#1077;&#1089;&#1090;&#1074;&#1086;%20(1917)" TargetMode="External"/><Relationship Id="rId4" Type="http://schemas.openxmlformats.org/officeDocument/2006/relationships/hyperlink" Target="&#1055;&#1088;&#1077;&#1079;&#1077;&#1085;&#1090;&#1072;&#1094;&#1080;&#1080;/&#1043;&#1086;&#1089;&#1091;&#1076;&#1072;&#1088;&#1100;%20&#1089;%20&#1089;&#1077;&#1084;&#1100;&#1077;&#1081;%20&#1080;%20&#1040;&#1088;&#1093;&#1080;&#1077;&#1087;&#1080;&#1089;&#1082;&#1086;&#1087;%20&#1058;&#1080;&#1093;&#1086;&#1085;%20&#1074;&#1099;&#1093;&#1086;&#1076;&#1103;&#1090;%20&#1080;&#1079;%20&#1089;&#1086;&#1073;&#1086;&#1088;&#1072;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zvon.yaroslavl.ru/photoalb.htm" TargetMode="External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4.xml"/><Relationship Id="rId4" Type="http://schemas.openxmlformats.org/officeDocument/2006/relationships/hyperlink" Target="&#1055;&#1088;&#1077;&#1079;&#1077;&#1085;&#1090;&#1072;&#1094;&#1080;&#1080;/Some%20photos%20showing%20the%20restoration%20progres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zvon.yaroslavl.ru/albumrus.html" TargetMode="External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4.xml"/><Relationship Id="rId4" Type="http://schemas.openxmlformats.org/officeDocument/2006/relationships/hyperlink" Target="&#1055;&#1088;&#1077;&#1079;&#1077;&#1085;&#1090;&#1072;&#1094;&#1080;&#1080;/&#1055;&#1086;&#1076;&#1073;&#1086;&#1088;&#1082;&#1072;%20&#1092;&#1086;&#1090;&#1086;&#1075;&#1088;&#1072;&#1092;&#1080;&#1081;%20&#1086;%20&#1093;&#1086;&#1076;&#1077;%20&#1088;&#1077;&#1089;&#1090;&#1072;&#1074;&#1088;&#1072;&#1094;&#1080;&#1080;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von.yaroslavl.ru/chimes.html" TargetMode="Externa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4.xml"/><Relationship Id="rId4" Type="http://schemas.openxmlformats.org/officeDocument/2006/relationships/hyperlink" Target="&#1055;&#1088;&#1077;&#1079;&#1077;&#1085;&#1090;&#1072;&#1094;&#1080;&#1080;/Learn%20more%20about%20them%20and%20listen%20to%20the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77;&#1079;&#1077;&#1085;&#1090;&#1072;&#1094;&#1080;&#1080;/&#1055;&#1088;&#1080;&#1078;&#1080;&#1079;&#1085;&#1077;&#1085;&#1085;&#1099;&#1081;%20&#1087;&#1086;&#1088;&#1090;&#1088;&#1077;&#1090;%20&#1084;&#1080;&#1090;&#1088;.%20&#1048;&#1086;&#1085;&#1099;%20&#1057;&#1099;&#1089;&#1086;&#1077;&#1074;&#1080;&#1095;&#1072;" TargetMode="External"/><Relationship Id="rId2" Type="http://schemas.openxmlformats.org/officeDocument/2006/relationships/hyperlink" Target="&#1055;&#1088;&#1077;&#1079;&#1077;&#1085;&#1090;&#1072;&#1094;&#1080;&#1080;/&#1071;&#1088;&#1091;&#1089;%20&#1079;&#1074;&#1086;&#1085;&#1072;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1055;&#1088;&#1077;&#1079;&#1077;&#1085;&#1090;&#1072;&#1094;&#1080;&#1080;/&#1055;&#1086;&#1076;&#1088;&#1086;&#1073;&#1085;&#1072;&#1103;%20&#1080;&#1085;&#1092;&#1086;&#1088;&#1084;&#1072;&#1094;&#1080;&#1103;%20&#1086;%20&#1056;&#1086;&#1089;&#1090;&#1086;&#1074;&#1089;&#1082;&#1080;&#1093;%20&#1079;&#1074;&#1086;&#1085;&#1072;&#1093;" TargetMode="External"/><Relationship Id="rId4" Type="http://schemas.openxmlformats.org/officeDocument/2006/relationships/hyperlink" Target="http://zvon.yaroslavl.ru/chimesru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z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65738" y="2133600"/>
            <a:ext cx="3294062" cy="388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Ростов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1125538"/>
            <a:ext cx="4392613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15888"/>
            <a:ext cx="7772400" cy="944562"/>
          </a:xfrm>
        </p:spPr>
        <p:txBody>
          <a:bodyPr/>
          <a:lstStyle/>
          <a:p>
            <a:pPr eaLnBrk="1" hangingPunct="1">
              <a:defRPr/>
            </a:pPr>
            <a:r>
              <a:rPr lang="en-US" b="0" i="1" smtClean="0">
                <a:latin typeface="Comic Sans MS" pitchFamily="66" charset="0"/>
              </a:rPr>
              <a:t>"THE GOLDEN RING"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1268413"/>
            <a:ext cx="64008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i="1" smtClean="0">
                <a:latin typeface="Comic Sans MS" pitchFamily="66" charset="0"/>
              </a:rPr>
              <a:t>THE GREAT ROSTOV</a:t>
            </a:r>
            <a:endParaRPr lang="ru-RU" sz="4000" b="1" i="1" smtClean="0">
              <a:latin typeface="Comic Sans MS" pitchFamily="66" charset="0"/>
            </a:endParaRPr>
          </a:p>
        </p:txBody>
      </p:sp>
    </p:spTree>
  </p:cSld>
  <p:clrMapOvr>
    <a:masterClrMapping/>
  </p:clrMapOvr>
  <p:transition>
    <p:fade/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20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20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71" name="Picture 7" descr="Ростов"/>
          <p:cNvPicPr>
            <a:picLocks noChangeAspect="1" noChangeArrowheads="1"/>
          </p:cNvPicPr>
          <p:nvPr>
            <p:ph sz="quarter" idx="3"/>
          </p:nvPr>
        </p:nvPicPr>
        <p:blipFill>
          <a:blip r:embed="rId2"/>
          <a:srcRect/>
          <a:stretch>
            <a:fillRect/>
          </a:stretch>
        </p:blipFill>
        <p:spPr>
          <a:xfrm>
            <a:off x="4211638" y="0"/>
            <a:ext cx="4932362" cy="3375025"/>
          </a:xfrm>
          <a:noFill/>
        </p:spPr>
      </p:pic>
      <p:sp>
        <p:nvSpPr>
          <p:cNvPr id="113667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0" y="2997200"/>
            <a:ext cx="7570788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i="1" smtClean="0">
                <a:latin typeface="Comic Sans MS" pitchFamily="66" charset="0"/>
              </a:rPr>
              <a:t>The Rostov Ouspenie Cathedral is one of the most renowned Christian temples of Russia. It was the very first church in the North-East Russia. The Cathedral was founded in 991, when Russia was baptised. The Cathedral was four times rebuilt. Its nowadays building is almost 500 years old. </a:t>
            </a:r>
          </a:p>
        </p:txBody>
      </p:sp>
      <p:pic>
        <p:nvPicPr>
          <p:cNvPr id="113668" name="Picture 4" descr="efisobol"/>
          <p:cNvPicPr>
            <a:picLocks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79388" y="115888"/>
            <a:ext cx="1531937" cy="187325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404" name="Picture 4" descr="sobsancl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732588" y="260350"/>
            <a:ext cx="2290762" cy="3540125"/>
          </a:xfrm>
          <a:noFill/>
        </p:spPr>
      </p:pic>
      <p:sp>
        <p:nvSpPr>
          <p:cNvPr id="230403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50825" y="1052513"/>
            <a:ext cx="8291513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i="1" smtClean="0">
                <a:latin typeface="Comic Sans MS" pitchFamily="66" charset="0"/>
              </a:rPr>
              <a:t>Успенский кафедральный собор в Ростове Великом - первый христианский храм на Северо-Востоке Руси, древнейшая и величайшая святыня Ярославской епархии. История собора берет свое начало в 991 году, во времена Крещения Руси. Храм заново перестраивался четыре раза. Его порог многократно истирался ногами святых - так можно сказать о соборе словами святителя Филарета. Нынешнему зданию собора скоро исполнится 500 лет.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patriarl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185025" y="404813"/>
            <a:ext cx="1536700" cy="3384550"/>
          </a:xfrm>
          <a:noFill/>
        </p:spPr>
      </p:pic>
      <p:sp>
        <p:nvSpPr>
          <p:cNvPr id="231427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50825" y="1989138"/>
            <a:ext cx="793115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i="1" smtClean="0">
                <a:latin typeface="Comic Sans MS" pitchFamily="66" charset="0"/>
              </a:rPr>
              <a:t>Many Russian saints have prayed in the Cathedral. In 1913 </a:t>
            </a:r>
            <a:r>
              <a:rPr lang="ru-RU" sz="2800" i="1" smtClean="0">
                <a:latin typeface="Comic Sans MS" pitchFamily="66" charset="0"/>
                <a:hlinkMouseOver r:id="rId3" action="ppaction://hlinkfile"/>
              </a:rPr>
              <a:t>His Majesty Emperor Nicolas II and His Eminence Archbishop Tikhon of Yaroslavl and Rostov </a:t>
            </a:r>
            <a:r>
              <a:rPr lang="ru-RU" sz="2800" i="1" smtClean="0">
                <a:latin typeface="Comic Sans MS" pitchFamily="66" charset="0"/>
              </a:rPr>
              <a:t>: the future Royal Passion-Bearers and the future </a:t>
            </a:r>
            <a:r>
              <a:rPr lang="ru-RU" sz="2800" i="1" smtClean="0">
                <a:latin typeface="Comic Sans MS" pitchFamily="66" charset="0"/>
                <a:hlinkMouseOver r:id="rId4" action="ppaction://hlinkfile"/>
              </a:rPr>
              <a:t>Patriarch of all Russia </a:t>
            </a:r>
            <a:r>
              <a:rPr lang="ru-RU" sz="2800" i="1" smtClean="0">
                <a:latin typeface="Comic Sans MS" pitchFamily="66" charset="0"/>
              </a:rPr>
              <a:t>have been praying in the Cathedral at the threcentennial anniversary of the House of Romanov.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vladykal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113588" y="260350"/>
            <a:ext cx="1663700" cy="2520950"/>
          </a:xfrm>
          <a:noFill/>
        </p:spPr>
      </p:pic>
      <p:sp>
        <p:nvSpPr>
          <p:cNvPr id="23245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07950" y="549275"/>
            <a:ext cx="8075613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i="1" smtClean="0">
                <a:latin typeface="Comic Sans MS" pitchFamily="66" charset="0"/>
              </a:rPr>
              <a:t>В этих стенах покоятся почти все правящие архиереи Ростово-Ярославские с XI по XVIII век. Именно под этими сводами звучали боговдохновенные слова </a:t>
            </a:r>
            <a:r>
              <a:rPr lang="ru-RU" i="1" smtClean="0">
                <a:latin typeface="Comic Sans MS" pitchFamily="66" charset="0"/>
                <a:hlinkMouseOver r:id="rId3" action="ppaction://hlinkfile"/>
              </a:rPr>
              <a:t>святителя Димитрия</a:t>
            </a:r>
            <a:r>
              <a:rPr lang="ru-RU" i="1" smtClean="0">
                <a:latin typeface="Comic Sans MS" pitchFamily="66" charset="0"/>
              </a:rPr>
              <a:t> Ростовского. В 1913 году здесь молились вместе </a:t>
            </a:r>
            <a:r>
              <a:rPr lang="ru-RU" i="1" smtClean="0">
                <a:latin typeface="Comic Sans MS" pitchFamily="66" charset="0"/>
                <a:hlinkMouseOver r:id="rId4" action="ppaction://hlinkfile"/>
              </a:rPr>
              <a:t>Государь Николай II и Архиепископ Ярославский и Ростовский Тихон</a:t>
            </a:r>
            <a:r>
              <a:rPr lang="ru-RU" i="1" smtClean="0">
                <a:latin typeface="Comic Sans MS" pitchFamily="66" charset="0"/>
              </a:rPr>
              <a:t>: будущие Царственные мученики с будущим </a:t>
            </a:r>
            <a:r>
              <a:rPr lang="ru-RU" i="1" smtClean="0">
                <a:latin typeface="Comic Sans MS" pitchFamily="66" charset="0"/>
                <a:hlinkMouseOver r:id="rId5" action="ppaction://hlinkfile"/>
              </a:rPr>
              <a:t>Патриархом</a:t>
            </a:r>
            <a:r>
              <a:rPr lang="ru-RU" i="1" smtClean="0">
                <a:latin typeface="Comic Sans MS" pitchFamily="66" charset="0"/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476" name="Picture 4" descr="fairytal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3933825"/>
            <a:ext cx="4249738" cy="2540000"/>
          </a:xfrm>
          <a:noFill/>
        </p:spPr>
      </p:pic>
      <p:sp>
        <p:nvSpPr>
          <p:cNvPr id="23347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838200" y="1905000"/>
            <a:ext cx="7996238" cy="4191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i="1" smtClean="0">
                <a:latin typeface="Comic Sans MS" pitchFamily="66" charset="0"/>
              </a:rPr>
              <a:t>The Cathedral was closed in 1935. Its interior was badly neglected. </a:t>
            </a:r>
            <a:r>
              <a:rPr lang="ru-RU" sz="2800" i="1" smtClean="0">
                <a:latin typeface="Comic Sans MS" pitchFamily="66" charset="0"/>
                <a:hlinkClick r:id="rId3"/>
                <a:hlinkMouseOver r:id="rId4" action="ppaction://hlinkfile"/>
              </a:rPr>
              <a:t>The restoration</a:t>
            </a:r>
            <a:r>
              <a:rPr lang="ru-RU" sz="2800" i="1" smtClean="0">
                <a:latin typeface="Comic Sans MS" pitchFamily="66" charset="0"/>
              </a:rPr>
              <a:t> has commenced in 1991, when the temple was returned to the believers and the parish community was organised.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redpala0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403350" y="188913"/>
            <a:ext cx="6697663" cy="6364287"/>
          </a:xfrm>
          <a:noFill/>
        </p:spPr>
      </p:pic>
      <p:sp>
        <p:nvSpPr>
          <p:cNvPr id="23449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57200" y="981075"/>
            <a:ext cx="8362950" cy="5114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i="1" smtClean="0">
                <a:latin typeface="Comic Sans MS" pitchFamily="66" charset="0"/>
              </a:rPr>
              <a:t>В тридцатых годах собор был закрыт и превращен в склад кофе-цикорной фабрики. К 1991 году, когда храм возвратили верующим, его интерьер был похож на руины. Хотя регулярные богослужения в соборе как в летнем храме (с мая по октябрь) уже возобновлены, до полного окончания </a:t>
            </a:r>
            <a:r>
              <a:rPr lang="ru-RU" i="1" smtClean="0">
                <a:latin typeface="Comic Sans MS" pitchFamily="66" charset="0"/>
                <a:hlinkClick r:id="rId3"/>
                <a:hlinkMouseOver r:id="rId4" action="ppaction://hlinkfile"/>
              </a:rPr>
              <a:t>реставрационных работ</a:t>
            </a:r>
            <a:r>
              <a:rPr lang="ru-RU" i="1" smtClean="0">
                <a:latin typeface="Comic Sans MS" pitchFamily="66" charset="0"/>
              </a:rPr>
              <a:t> ещё очень далеко...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272" name="Picture 16" descr="Ярославл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0363" y="0"/>
            <a:ext cx="116363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4262" name="Picture 6" descr="Кострома"/>
          <p:cNvPicPr>
            <a:picLocks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804025" y="692150"/>
            <a:ext cx="1230313" cy="1368425"/>
          </a:xfrm>
          <a:noFill/>
        </p:spPr>
      </p:pic>
      <p:pic>
        <p:nvPicPr>
          <p:cNvPr id="224271" name="Picture 15" descr="Углич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76375" y="836613"/>
            <a:ext cx="1228725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4258" name="Rectangle 2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1763713" y="1158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i="1" smtClean="0">
                <a:latin typeface="Comic Sans MS" pitchFamily="66" charset="0"/>
              </a:rPr>
              <a:t>"THE GOLDEN RING"</a:t>
            </a:r>
            <a:endParaRPr lang="ru-RU" b="0" i="1" smtClean="0">
              <a:latin typeface="Comic Sans MS" pitchFamily="66" charset="0"/>
            </a:endParaRPr>
          </a:p>
        </p:txBody>
      </p:sp>
      <p:pic>
        <p:nvPicPr>
          <p:cNvPr id="224264" name="Picture 8" descr="Владимир"/>
          <p:cNvPicPr>
            <a:picLocks noChangeAspect="1" noChangeArrowheads="1"/>
          </p:cNvPicPr>
          <p:nvPr>
            <p:ph sz="quarter" idx="3"/>
          </p:nvPr>
        </p:nvPicPr>
        <p:blipFill>
          <a:blip r:embed="rId5"/>
          <a:srcRect/>
          <a:stretch>
            <a:fillRect/>
          </a:stretch>
        </p:blipFill>
        <p:spPr>
          <a:xfrm>
            <a:off x="7740650" y="5013325"/>
            <a:ext cx="1146175" cy="1276350"/>
          </a:xfrm>
          <a:noFill/>
        </p:spPr>
      </p:pic>
      <p:pic>
        <p:nvPicPr>
          <p:cNvPr id="224266" name="Picture 10" descr="Переславль"/>
          <p:cNvPicPr>
            <a:picLocks noChangeAspect="1" noChangeArrowheads="1"/>
          </p:cNvPicPr>
          <p:nvPr>
            <p:ph sz="quarter" idx="4"/>
          </p:nvPr>
        </p:nvPicPr>
        <p:blipFill>
          <a:blip r:embed="rId6"/>
          <a:srcRect/>
          <a:stretch>
            <a:fillRect/>
          </a:stretch>
        </p:blipFill>
        <p:spPr>
          <a:xfrm>
            <a:off x="1617663" y="2873375"/>
            <a:ext cx="1008062" cy="1069975"/>
          </a:xfrm>
          <a:noFill/>
        </p:spPr>
      </p:pic>
      <p:pic>
        <p:nvPicPr>
          <p:cNvPr id="224268" name="Picture 12" descr="Плес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48488" y="2276475"/>
            <a:ext cx="96996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4269" name="Picture 13" descr="Сергиев Плспд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331913" y="4149725"/>
            <a:ext cx="116522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4270" name="Picture 14" descr="Юрьев - польский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0825" y="5157788"/>
            <a:ext cx="123031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4273" name="Picture 17" descr="Сузламб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019925" y="3789363"/>
            <a:ext cx="1165225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4274" name="Picture 18" descr="Ррр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123031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4260" name="Picture 4" descr="zk"/>
          <p:cNvPicPr>
            <a:picLocks noChangeAspect="1" noChangeArrowheads="1"/>
          </p:cNvPicPr>
          <p:nvPr>
            <p:ph sz="quarter" idx="1"/>
          </p:nvPr>
        </p:nvPicPr>
        <p:blipFill>
          <a:blip r:embed="rId12"/>
          <a:srcRect/>
          <a:stretch>
            <a:fillRect/>
          </a:stretch>
        </p:blipFill>
        <p:spPr>
          <a:xfrm>
            <a:off x="2627313" y="1557338"/>
            <a:ext cx="4203700" cy="4967287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242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242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4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4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4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4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4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4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4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4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4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4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4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4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4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4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55" name="Picture 11" descr="06S1100i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549275"/>
            <a:ext cx="4594225" cy="5113338"/>
          </a:xfrm>
          <a:noFill/>
        </p:spPr>
      </p:pic>
      <p:sp>
        <p:nvSpPr>
          <p:cNvPr id="5123" name="Text Box 14"/>
          <p:cNvSpPr txBox="1">
            <a:spLocks noChangeArrowheads="1"/>
          </p:cNvSpPr>
          <p:nvPr/>
        </p:nvSpPr>
        <p:spPr bwMode="auto">
          <a:xfrm>
            <a:off x="5364163" y="1484313"/>
            <a:ext cx="3455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Tahoma" pitchFamily="34" charset="0"/>
            </a:endParaRPr>
          </a:p>
        </p:txBody>
      </p:sp>
      <p:sp>
        <p:nvSpPr>
          <p:cNvPr id="108559" name="Text Box 15"/>
          <p:cNvSpPr txBox="1">
            <a:spLocks noChangeArrowheads="1"/>
          </p:cNvSpPr>
          <p:nvPr/>
        </p:nvSpPr>
        <p:spPr bwMode="auto">
          <a:xfrm>
            <a:off x="5580063" y="2060575"/>
            <a:ext cx="30241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The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coat of arms 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of Great Rostov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advTm="10000">
    <p:fade thruBlk="1"/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85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85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8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83" name="Picture 7" descr="ппп"/>
          <p:cNvPicPr>
            <a:picLocks noChangeAspect="1" noChangeArrowheads="1"/>
          </p:cNvPicPr>
          <p:nvPr>
            <p:ph sz="quarter" idx="3"/>
          </p:nvPr>
        </p:nvPicPr>
        <p:blipFill>
          <a:blip r:embed="rId2"/>
          <a:srcRect/>
          <a:stretch>
            <a:fillRect/>
          </a:stretch>
        </p:blipFill>
        <p:spPr>
          <a:xfrm>
            <a:off x="6948488" y="115888"/>
            <a:ext cx="2005012" cy="2232025"/>
          </a:xfrm>
          <a:noFill/>
        </p:spPr>
      </p:pic>
      <p:sp>
        <p:nvSpPr>
          <p:cNvPr id="10137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57200" y="1600200"/>
            <a:ext cx="836295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i="1" smtClean="0">
                <a:latin typeface="Comic Sans MS" pitchFamily="66" charset="0"/>
              </a:rPr>
              <a:t>Rostov the Great is one of the oldest Russian cities.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i="1" smtClean="0">
                <a:latin typeface="Comic Sans MS" pitchFamily="66" charset="0"/>
              </a:rPr>
              <a:t>The city was first mentioned in the chronicle in 862 as a remote front post of Kiev Russia.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i="1" smtClean="0">
                <a:latin typeface="Comic Sans MS" pitchFamily="66" charset="0"/>
              </a:rPr>
              <a:t>It became the capital and the spiritual center of the North-East Russia.</a:t>
            </a:r>
            <a:endParaRPr lang="ru-RU" i="1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20" name="Picture 4" descr="fairtale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3141663"/>
            <a:ext cx="6804025" cy="3570287"/>
          </a:xfrm>
          <a:noFill/>
        </p:spPr>
      </p:pic>
      <p:sp>
        <p:nvSpPr>
          <p:cNvPr id="11161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611188" y="0"/>
            <a:ext cx="749935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i="1" smtClean="0">
                <a:latin typeface="Comic Sans MS" pitchFamily="66" charset="0"/>
              </a:rPr>
              <a:t>Великий Ростов – один из древних городов России. Впервые о нем было упомянуто в хронике в 862 году как об удаленном форпосте Киева.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i="1" smtClean="0">
                <a:latin typeface="Comic Sans MS" pitchFamily="66" charset="0"/>
              </a:rPr>
              <a:t>Ростов в домонгольское время стал столицей и духовным центром Северо – Восточной России.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5" name="Picture 5" descr="N3743i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3933825"/>
            <a:ext cx="2070100" cy="2303463"/>
          </a:xfrm>
          <a:noFill/>
        </p:spPr>
      </p:pic>
      <p:sp>
        <p:nvSpPr>
          <p:cNvPr id="102403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95288" y="1557338"/>
            <a:ext cx="8424862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i="1" smtClean="0">
                <a:latin typeface="Comic Sans MS" pitchFamily="66" charset="0"/>
              </a:rPr>
              <a:t>A settlement called Moscow was founded on the lands of Great Rostov in 1147…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i="1" smtClean="0">
                <a:latin typeface="Comic Sans MS" pitchFamily="66" charset="0"/>
              </a:rPr>
              <a:t>Rostov is the birthplace of St. Sergios Radonezh and the place where a multitude of Saints have been glorified  by God.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i="1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7" name="Picture 7" descr="r_806i"/>
          <p:cNvPicPr>
            <a:picLocks noChangeAspect="1" noChangeArrowheads="1"/>
          </p:cNvPicPr>
          <p:nvPr>
            <p:ph sz="quarter" idx="3"/>
          </p:nvPr>
        </p:nvPicPr>
        <p:blipFill>
          <a:blip r:embed="rId2"/>
          <a:srcRect/>
          <a:stretch>
            <a:fillRect/>
          </a:stretch>
        </p:blipFill>
        <p:spPr>
          <a:xfrm>
            <a:off x="5218113" y="1928813"/>
            <a:ext cx="3565525" cy="2955925"/>
          </a:xfrm>
          <a:noFill/>
        </p:spPr>
      </p:pic>
      <p:sp>
        <p:nvSpPr>
          <p:cNvPr id="112643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611188" y="1700213"/>
            <a:ext cx="7777162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i="1" smtClean="0">
                <a:latin typeface="Comic Sans MS" pitchFamily="66" charset="0"/>
              </a:rPr>
              <a:t>Поселения, образовавшие впоследствии город Москву, основались на землях Великого Ростова в 1147 году…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i="1" smtClean="0">
                <a:latin typeface="Comic Sans MS" pitchFamily="66" charset="0"/>
              </a:rPr>
              <a:t>Ростов может называться Великим еще и потому, что стал родиной Святого Сергия Радонежского и местом, где множество Святых были прославлены Богом.</a:t>
            </a:r>
          </a:p>
        </p:txBody>
      </p:sp>
      <p:pic>
        <p:nvPicPr>
          <p:cNvPr id="112644" name="Picture 4" descr="chronicl"/>
          <p:cNvPicPr>
            <a:picLocks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50825" y="260350"/>
            <a:ext cx="1081088" cy="106362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bellsz00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651500" y="260350"/>
            <a:ext cx="3065463" cy="3789363"/>
          </a:xfrm>
          <a:noFill/>
        </p:spPr>
      </p:pic>
      <p:sp>
        <p:nvSpPr>
          <p:cNvPr id="103427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611188" y="1268413"/>
            <a:ext cx="7996237" cy="4191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i="1" smtClean="0">
                <a:latin typeface="Comic Sans MS" pitchFamily="66" charset="0"/>
              </a:rPr>
              <a:t>THE ROSTOV OURSPENIE                                     CATHEDRAL </a:t>
            </a:r>
            <a:r>
              <a:rPr lang="en-US" sz="2800" i="1" smtClean="0">
                <a:latin typeface="Comic Sans MS" pitchFamily="66" charset="0"/>
              </a:rPr>
              <a:t>is famous for it‘s bell tower possessing a unique set of  bells. </a:t>
            </a:r>
            <a:endParaRPr lang="ru-RU" sz="2800" i="1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i="1" smtClean="0"/>
              <a:t>There are 15 of them. Most bells have been cast in 1680-s. The biggest one called Sysoy weighs 32000 kgs. </a:t>
            </a:r>
            <a:r>
              <a:rPr lang="ru-RU" sz="2800" i="1" smtClean="0">
                <a:hlinkClick r:id="rId3"/>
                <a:hlinkMouseOver r:id="rId4" action="ppaction://hlinkfile"/>
              </a:rPr>
              <a:t>The Roston Chimes</a:t>
            </a:r>
            <a:r>
              <a:rPr lang="ru-RU" sz="2800" i="1" smtClean="0"/>
              <a:t> are the only Russian chimes regarded as the classical ones.</a:t>
            </a:r>
            <a:r>
              <a:rPr lang="ru-RU" sz="280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i="1" smtClean="0">
                <a:latin typeface="Comic Sans MS" pitchFamily="66" charset="0"/>
              </a:rPr>
              <a:t>It was forbidden to play the bells under the Soviet regime in 1930. Since 1991 the bells accompany the church services as it should be. </a:t>
            </a:r>
            <a:endParaRPr lang="en-US" sz="2800" i="1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188913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i="1" smtClean="0">
                <a:latin typeface="Comic Sans MS" pitchFamily="66" charset="0"/>
              </a:rPr>
              <a:t>Успенский собор знаменит своими </a:t>
            </a:r>
            <a:r>
              <a:rPr lang="ru-RU" sz="2800" i="1" smtClean="0">
                <a:latin typeface="Comic Sans MS" pitchFamily="66" charset="0"/>
                <a:hlinkMouseOver r:id="rId2" action="ppaction://hlinkfile"/>
              </a:rPr>
              <a:t>тысячепудовыми колоколами</a:t>
            </a:r>
            <a:r>
              <a:rPr lang="ru-RU" sz="2800" i="1" smtClean="0">
                <a:latin typeface="Comic Sans MS" pitchFamily="66" charset="0"/>
              </a:rPr>
              <a:t>, которые смотрением Божиим неприкосновенно сохраняются здесь вот уже более 300 лет. Большинство колоколов были отлиты в XVII веке при </a:t>
            </a:r>
            <a:r>
              <a:rPr lang="ru-RU" sz="2800" i="1" smtClean="0">
                <a:latin typeface="Comic Sans MS" pitchFamily="66" charset="0"/>
                <a:hlinkMouseOver r:id="rId3" action="ppaction://hlinkfile"/>
              </a:rPr>
              <a:t>митрополите Ионе</a:t>
            </a:r>
            <a:r>
              <a:rPr lang="ru-RU" sz="2800" i="1" smtClean="0">
                <a:latin typeface="Comic Sans MS" pitchFamily="66" charset="0"/>
              </a:rPr>
              <a:t> Сысоевиче. </a:t>
            </a:r>
            <a:r>
              <a:rPr lang="ru-RU" sz="2800" i="1" smtClean="0">
                <a:latin typeface="Comic Sans MS" pitchFamily="66" charset="0"/>
                <a:hlinkClick r:id="rId4"/>
                <a:hlinkMouseOver r:id="rId5" action="ppaction://hlinkfile"/>
              </a:rPr>
              <a:t>Ростовские звоны</a:t>
            </a:r>
            <a:r>
              <a:rPr lang="ru-RU" sz="2800" i="1" smtClean="0">
                <a:latin typeface="Comic Sans MS" pitchFamily="66" charset="0"/>
              </a:rPr>
              <a:t> по праву считаются классическими. Даже во времена гонения на Церковь они звучали на грампластинках и во многих кинофильмах. Звоны были возобновлены в виде "концертов колокольной музыки" в 1987 году, а с1991 г. стали сопровождать церковные службы.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223</TotalTime>
  <Words>649</Words>
  <Application>Microsoft PowerPoint</Application>
  <PresentationFormat>Экран (4:3)</PresentationFormat>
  <Paragraphs>23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Wingdings</vt:lpstr>
      <vt:lpstr>Calibri</vt:lpstr>
      <vt:lpstr>Comic Sans MS</vt:lpstr>
      <vt:lpstr>Tahoma</vt:lpstr>
      <vt:lpstr>Трава</vt:lpstr>
      <vt:lpstr>"THE GOLDEN RING"</vt:lpstr>
      <vt:lpstr>"THE GOLDEN RING"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Tycoon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Andry</dc:creator>
  <cp:lastModifiedBy>Юля</cp:lastModifiedBy>
  <cp:revision>11</cp:revision>
  <dcterms:created xsi:type="dcterms:W3CDTF">2008-11-30T15:50:58Z</dcterms:created>
  <dcterms:modified xsi:type="dcterms:W3CDTF">2004-08-02T21:00:41Z</dcterms:modified>
</cp:coreProperties>
</file>