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83" r:id="rId20"/>
    <p:sldId id="282" r:id="rId21"/>
    <p:sldId id="272" r:id="rId22"/>
    <p:sldId id="273" r:id="rId23"/>
    <p:sldId id="274" r:id="rId24"/>
    <p:sldId id="277" r:id="rId25"/>
    <p:sldId id="278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7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1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3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5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99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2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2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3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89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7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08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96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2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52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9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91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3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6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1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8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41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07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0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2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0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71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68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40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8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06.10.2011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Центр грамоты,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5400600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/>
              <a:t>чтение художественной литературы</a:t>
            </a:r>
          </a:p>
          <a:p>
            <a:pPr algn="l"/>
            <a:endParaRPr lang="ru-RU" sz="4000" dirty="0"/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росчерки</a:t>
            </a:r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карточки с заданием</a:t>
            </a:r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разрезные картинки</a:t>
            </a:r>
          </a:p>
          <a:p>
            <a:pPr marL="571500" indent="-571500" algn="l">
              <a:buFontTx/>
              <a:buChar char="-"/>
            </a:pPr>
            <a:r>
              <a:rPr lang="ru-RU" sz="4000" smtClean="0"/>
              <a:t>логические </a:t>
            </a:r>
            <a:r>
              <a:rPr lang="ru-RU" sz="4000" dirty="0" smtClean="0"/>
              <a:t>задания</a:t>
            </a:r>
          </a:p>
          <a:p>
            <a:pPr marL="571500" indent="-571500" algn="l">
              <a:buFontTx/>
              <a:buChar char="-"/>
            </a:pPr>
            <a:endParaRPr lang="ru-RU" sz="4000" dirty="0"/>
          </a:p>
          <a:p>
            <a:pPr marL="571500" indent="-571500" algn="l">
              <a:buFontTx/>
              <a:buChar char="-"/>
            </a:pPr>
            <a:endParaRPr lang="ru-RU" sz="4000" dirty="0"/>
          </a:p>
          <a:p>
            <a:pPr algn="l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02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3422483" cy="1008112"/>
          </a:xfrm>
        </p:spPr>
        <p:txBody>
          <a:bodyPr/>
          <a:lstStyle/>
          <a:p>
            <a:r>
              <a:rPr lang="ru-RU" sz="1400" b="1" dirty="0" smtClean="0"/>
              <a:t> </a:t>
            </a:r>
            <a:r>
              <a:rPr lang="ru-RU" sz="1400" dirty="0"/>
              <a:t>Согласование существительных («слов-предметов») и прилагательных («слов-признаков») с числительными,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548681"/>
            <a:ext cx="4347829" cy="187220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Ребенок </a:t>
            </a:r>
            <a:r>
              <a:rPr lang="ru-RU" sz="1200" dirty="0"/>
              <a:t>перечисляет фрукты, которые лежат у Веры в вазе, называет фрукты в именитель­ном падеже единственного и множественно­го числа, ориентируясь на схемы и подбирая «слова-признаки», обозначающие цвет, фор­му, вкус </a:t>
            </a:r>
            <a:r>
              <a:rPr lang="ru-RU" sz="1200" i="1" dirty="0"/>
              <a:t>(Это желтый, овальный, </a:t>
            </a:r>
            <a:r>
              <a:rPr lang="ru-RU" sz="1200" i="1" dirty="0" smtClean="0"/>
              <a:t>кислый лимон</a:t>
            </a:r>
            <a:r>
              <a:rPr lang="ru-RU" sz="1200" i="1" dirty="0"/>
              <a:t>). </a:t>
            </a:r>
            <a:r>
              <a:rPr lang="ru-RU" sz="1200" dirty="0"/>
              <a:t>Взрослый последовательно показыва­ет фрукты в остальных вазах, дает образец от­вета и просит ребенка сказать, чего не стало </a:t>
            </a:r>
            <a:r>
              <a:rPr lang="ru-RU" sz="1200" i="1" dirty="0"/>
              <a:t>(Не стало </a:t>
            </a:r>
            <a:r>
              <a:rPr lang="ru-RU" sz="1200" b="1" i="1" dirty="0"/>
              <a:t>желтого, овального, кислого </a:t>
            </a:r>
            <a:r>
              <a:rPr lang="ru-RU" sz="1200" i="1" dirty="0"/>
              <a:t>ли­мона).</a:t>
            </a:r>
            <a:endParaRPr lang="ru-RU" sz="1200" dirty="0"/>
          </a:p>
          <a:p>
            <a:r>
              <a:rPr lang="ru-RU" sz="1200" dirty="0"/>
              <a:t>Счет. Согласование существительных и чис­лительных.</a:t>
            </a:r>
          </a:p>
          <a:p>
            <a:endParaRPr lang="ru-RU" sz="1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3705" y="532764"/>
            <a:ext cx="4332574" cy="79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5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3"/>
            <a:ext cx="3422483" cy="936104"/>
          </a:xfrm>
        </p:spPr>
        <p:txBody>
          <a:bodyPr/>
          <a:lstStyle/>
          <a:p>
            <a:r>
              <a:rPr lang="ru-RU" sz="1400" dirty="0"/>
              <a:t>Образование относительных прилагательных. Согласование прилагатель­ного и существительного по родам в словосо­четании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1628800"/>
            <a:ext cx="3528392" cy="2952328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спрашивает, что готовят из яблок, в каком виде их употребляют в пищу. Затем просит назвать каждый фрукт, подобрав по картинкам-символам соответствующие «сло­ва-признаки» для продуктов, которые из них сделаны </a:t>
            </a:r>
            <a:r>
              <a:rPr lang="ru-RU" sz="1200" i="1" dirty="0"/>
              <a:t>(Яблоко — яблочный сок, яблочное варенье, яблочный компот, яблочный йо­гурт). </a:t>
            </a:r>
            <a:r>
              <a:rPr lang="ru-RU" sz="1200" dirty="0"/>
              <a:t>Предлагает подумать и подобрать до­полнительные «слова-признаки» (цвет, вкус), а также назвать другие качества </a:t>
            </a:r>
            <a:r>
              <a:rPr lang="ru-RU" sz="1200" i="1" dirty="0"/>
              <a:t>(полезный, густой, приятный, прозрачный яблочный сок). </a:t>
            </a:r>
            <a:r>
              <a:rPr lang="ru-RU" sz="1200" dirty="0"/>
              <a:t>Обращает внимание на то, как ребенок согласовывает окончания существительных с окончаниями прилагательных в роде.</a:t>
            </a:r>
          </a:p>
          <a:p>
            <a:endParaRPr lang="ru-RU" sz="1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192004"/>
            <a:ext cx="4383906" cy="504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04665"/>
            <a:ext cx="3422483" cy="864096"/>
          </a:xfrm>
        </p:spPr>
        <p:txBody>
          <a:bodyPr/>
          <a:lstStyle/>
          <a:p>
            <a:r>
              <a:rPr lang="ru-RU" sz="1400" dirty="0"/>
              <a:t>Составление рассказа по схе­ме из «картинок-помощниц».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268760"/>
            <a:ext cx="3411725" cy="2520280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показывает все «картинки-помощ­ницы», вспоминает вместе с ребенком их значе­ние и задает соответствующие вопросы об одном из фруктов. Ребенок отвечает на вопросы полны­ми предложениями. Взрослый обращает его вни­мание на то, что ответы выстраиваются в </a:t>
            </a:r>
            <a:r>
              <a:rPr lang="ru-RU" sz="1200" dirty="0" err="1" smtClean="0"/>
              <a:t>расказ</a:t>
            </a:r>
            <a:r>
              <a:rPr lang="ru-RU" sz="1200" dirty="0"/>
              <a:t>, получившиеся предложения «дружат» между собой: в них речь идет об одном и том же предмете (яблоке). Взрослый читает рассказ («Яблоки») целиком и просит пересказать его. После пересказа ребенок по образцу составляет рассказы об остальных фруктах. Взрослый сле­дит за целостностью рассказов.</a:t>
            </a:r>
          </a:p>
          <a:p>
            <a:endParaRPr lang="ru-RU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55701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76673"/>
            <a:ext cx="3422483" cy="1296144"/>
          </a:xfrm>
        </p:spPr>
        <p:txBody>
          <a:bodyPr/>
          <a:lstStyle/>
          <a:p>
            <a:r>
              <a:rPr lang="ru-RU" sz="1400" dirty="0"/>
              <a:t>Работа над употреблением па­дежных форм в речи. Расширение круга «слов-признаков».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628801"/>
            <a:ext cx="3411725" cy="1944216"/>
          </a:xfrm>
        </p:spPr>
        <p:txBody>
          <a:bodyPr>
            <a:normAutofit/>
          </a:bodyPr>
          <a:lstStyle/>
          <a:p>
            <a:r>
              <a:rPr lang="ru-RU" sz="1200" dirty="0"/>
              <a:t>Игра «Летом на даче». Задания а), б), в), г) направлены на отработку правильного употреб­ления падежных форм. Ребенок, перечисляя по</a:t>
            </a:r>
          </a:p>
          <a:p>
            <a:r>
              <a:rPr lang="ru-RU" sz="1200" dirty="0"/>
              <a:t>образцу названия фруктов, ставит слова в роди­тельном падеже единственного числа </a:t>
            </a:r>
            <a:r>
              <a:rPr lang="ru-RU" sz="1200" i="1" dirty="0"/>
              <a:t>(В саду много вишни. В саду не стало клубники, сморо­дины), </a:t>
            </a:r>
            <a:r>
              <a:rPr lang="ru-RU" sz="1200" dirty="0"/>
              <a:t>а также в предложном и в творительном падежах единственного числа </a:t>
            </a:r>
            <a:r>
              <a:rPr lang="ru-RU" sz="1200" i="1" dirty="0"/>
              <a:t>(Аня ест клубни­ку. Аня была довольная клубникой, крыжовни­ком).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8052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5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22483" cy="720080"/>
          </a:xfrm>
        </p:spPr>
        <p:txBody>
          <a:bodyPr/>
          <a:lstStyle/>
          <a:p>
            <a:r>
              <a:rPr lang="ru-RU" sz="1400" dirty="0"/>
              <a:t>Составление рассказов по схе­ме.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548680"/>
            <a:ext cx="3411725" cy="1944216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обращает внимание ребенка на «картинки-помощницы» и вопросы к ним. Ре­бенок последовательно отвечает на вопросы пол­ными предложениями. Взрослый составляет вместе с ним рассказ о вишне и просит переска­зать. После пересказа ребенок по образцу состав­ляет рассказы о других ягодах. Взрослый следит за целостностью рассказов.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45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620688"/>
            <a:ext cx="3383280" cy="1359106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Что готовят из овощей? Обра­зование относительных прилагательных. Согла­сование прилагательного и существительного по родам в словосочетаниях.</a:t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Взрослый объясняет, что можно приготовить из овощей, говорит, что в овощах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вита­минов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их можно есть сырыми. Из овощей делают овощной салат, варят щи (борщ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суп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), выжимают сок; овощи солят (консервируют). Из овощей также готовят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начинку 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пирогов.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Объясняет, что появилась новая «картин­ка-помощница». Она обозначает, как овощи используются, что из них готовят, какую пользу они приносят человеку.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5112569" cy="61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3383280" cy="1071074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Образование относительных прилагательных. Согласование в словосочета­нии прилагательного и существительного в роде.</a:t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692696"/>
            <a:ext cx="3383280" cy="1562289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Взрослый объясняет, что можно приготовить из ягод, что в ягодах много витаминов и их мож­но есть сырыми. Из ягод делают варенье, ком­пот, сок. Ягоды добавляют в йогурт.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Напоминает о «картинке-помощнице». Она обозначает, как ягода используется, что из нее готовят.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2100186"/>
            <a:ext cx="8884096" cy="472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0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908720"/>
            <a:ext cx="3383280" cy="936104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Образование относительных прилагательных. Согласование прилагатель­ного и существительного по родам в словосо­четании.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1850321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Взрослый объясняет, что можно приготовить из фруктов. Говорит, что в них много витами­нов и их можно есть сырыми. Из фруктов де­лают фруктовый салат, варят варенье и ком­пот, выжимают сок. Из фруктов готовят на­чинку для пирогов. Фрукты добавляют в йогурт. Объясняет, что появилась новая «кар­тинка-помощница». Она обозначает то, как фрукт используется, что из него готовят.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512" y="404661"/>
            <a:ext cx="5040560" cy="622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ru-RU" sz="4000" dirty="0" smtClean="0"/>
              <a:t>Обведи по пунктиру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2060848"/>
            <a:ext cx="35311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7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4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Обведи по линиям  и подбери нужный цвет фломастером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800" y="2432312"/>
            <a:ext cx="3803650" cy="34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68960"/>
            <a:ext cx="380365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5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04665"/>
            <a:ext cx="3092974" cy="936104"/>
          </a:xfrm>
        </p:spPr>
        <p:txBody>
          <a:bodyPr/>
          <a:lstStyle/>
          <a:p>
            <a:r>
              <a:rPr lang="ru-RU" sz="1400" dirty="0"/>
              <a:t>Как убирают овощи? «Слова-действия».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412777"/>
            <a:ext cx="3411725" cy="2232248"/>
          </a:xfrm>
        </p:spPr>
        <p:txBody>
          <a:bodyPr>
            <a:normAutofit/>
          </a:bodyPr>
          <a:lstStyle/>
          <a:p>
            <a:r>
              <a:rPr lang="ru-RU" sz="1300" dirty="0"/>
              <a:t>Взрослый объясняет, как убирают овощи, показывает картинки и разъясняет, что обо­значает та или иная из них (овощи выдерги­вают, срезают, выкапывают, срывают), при этом внимание акцентируется на оттенках значений «слов-действий». Ребенок соединяет линией овощ и соответствующую кар­тинку, проговаривает действие полным предложением по образцу </a:t>
            </a:r>
            <a:r>
              <a:rPr lang="ru-RU" sz="1300" i="1" dirty="0"/>
              <a:t>(Морковь </a:t>
            </a:r>
            <a:r>
              <a:rPr lang="ru-RU" sz="1300" b="1" i="1" dirty="0"/>
              <a:t>выдер­гивают </a:t>
            </a:r>
            <a:r>
              <a:rPr lang="ru-RU" sz="1300" i="1" dirty="0"/>
              <a:t>из земли).</a:t>
            </a:r>
            <a:endParaRPr lang="ru-RU" sz="13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04661"/>
            <a:ext cx="4557018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9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Обведи по линиям  и подбери нужный цвет фломастером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2204861"/>
            <a:ext cx="4237930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204864"/>
            <a:ext cx="431946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15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Росчерки овощи</a:t>
            </a:r>
            <a:endParaRPr lang="ru-RU" dirty="0"/>
          </a:p>
        </p:txBody>
      </p:sp>
      <p:pic>
        <p:nvPicPr>
          <p:cNvPr id="1027" name="Picture 3" descr="C:\Users\DNS\Pictures\2011-10-06\Image0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16916" y="2239963"/>
            <a:ext cx="274141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Pictures\2011-10-06\Image00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6141" y="2239963"/>
            <a:ext cx="274141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6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Росчерки фрукты</a:t>
            </a:r>
            <a:endParaRPr lang="ru-RU" dirty="0"/>
          </a:p>
        </p:txBody>
      </p:sp>
      <p:pic>
        <p:nvPicPr>
          <p:cNvPr id="2050" name="Picture 2" descr="C:\Users\DNS\Pictures\2011-10-06\Image0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6916" y="2239963"/>
            <a:ext cx="274141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Pictures\2011-10-06\Image00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6141" y="2239963"/>
            <a:ext cx="274141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9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3422483" cy="864096"/>
          </a:xfrm>
        </p:spPr>
        <p:txBody>
          <a:bodyPr/>
          <a:lstStyle/>
          <a:p>
            <a:r>
              <a:rPr lang="ru-RU" sz="1400" dirty="0"/>
              <a:t>Употребление существительных в родительном падеже. Согласование прилагательных и существительных.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92696"/>
            <a:ext cx="3411725" cy="1224136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предлагает сказать правильно, что лежит в ящиках слева и чего не стало в ящиках справа после того, как там побывали мышки. Следит, чтобы употреблялась правильная падежная форма </a:t>
            </a:r>
            <a:r>
              <a:rPr lang="ru-RU" sz="1200" i="1" dirty="0"/>
              <a:t>(помидоров, </a:t>
            </a:r>
            <a:r>
              <a:rPr lang="ru-RU" sz="1200" dirty="0"/>
              <a:t>а не «помидор»).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58" y="44625"/>
            <a:ext cx="4680522" cy="799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422483" cy="1080120"/>
          </a:xfrm>
        </p:spPr>
        <p:txBody>
          <a:bodyPr/>
          <a:lstStyle/>
          <a:p>
            <a:r>
              <a:rPr lang="ru-RU" sz="1400" dirty="0"/>
              <a:t>Употребление существительных в родительном падеже. Согласование прилагательных и существительных.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48680"/>
            <a:ext cx="3411725" cy="1584175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называет один из овощей, лежащих на столе </a:t>
            </a:r>
            <a:r>
              <a:rPr lang="ru-RU" sz="1200" i="1" dirty="0"/>
              <a:t>(На столе лежит кочан капусты). </a:t>
            </a:r>
            <a:r>
              <a:rPr lang="ru-RU" sz="1200" dirty="0"/>
              <a:t>Затем говорит, что этого овоща не стало, и просит ребенка сказать (по </a:t>
            </a:r>
            <a:r>
              <a:rPr lang="ru-RU" sz="1200" dirty="0" smtClean="0"/>
              <a:t>образ­цу</a:t>
            </a:r>
            <a:r>
              <a:rPr lang="ru-RU" sz="1200" dirty="0"/>
              <a:t>), чего не стало, используя родительный падеж единственного числа </a:t>
            </a:r>
            <a:r>
              <a:rPr lang="ru-RU" sz="1200" i="1" dirty="0"/>
              <a:t>(Мама </a:t>
            </a:r>
            <a:r>
              <a:rPr lang="ru-RU" sz="1200" i="1" dirty="0" smtClean="0"/>
              <a:t>убрала кочан </a:t>
            </a:r>
            <a:r>
              <a:rPr lang="ru-RU" sz="1200" i="1" dirty="0"/>
              <a:t>капусты. На столе не стало </a:t>
            </a:r>
            <a:r>
              <a:rPr lang="ru-RU" sz="1200" b="1" i="1" dirty="0"/>
              <a:t>кочана капусты).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7760" y="370672"/>
            <a:ext cx="4392489" cy="777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76673"/>
            <a:ext cx="3422483" cy="1512168"/>
          </a:xfrm>
        </p:spPr>
        <p:txBody>
          <a:bodyPr/>
          <a:lstStyle/>
          <a:p>
            <a:r>
              <a:rPr lang="ru-RU" sz="1400" dirty="0" smtClean="0"/>
              <a:t>Большой </a:t>
            </a:r>
            <a:r>
              <a:rPr lang="ru-RU" sz="1400" dirty="0"/>
              <a:t>и маленький. Умень­шительно-ласкательная форма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680520" cy="626469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628801"/>
            <a:ext cx="3411725" cy="2232248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вводит ребенка в игровую ситуацию (суслик летом потрудился и вырастил крупные овощи; хомяк ленился — у него овощи мелкие). Затем спрашивает, чем картофелины отличают­ся друг от друга (размером). Замечает, что про большую можно сказать </a:t>
            </a:r>
            <a:r>
              <a:rPr lang="ru-RU" sz="1200" i="1" dirty="0"/>
              <a:t>картофелина, </a:t>
            </a:r>
            <a:r>
              <a:rPr lang="ru-RU" sz="1200" dirty="0"/>
              <a:t>а про ма­ленькую — </a:t>
            </a:r>
            <a:r>
              <a:rPr lang="ru-RU" sz="1200" i="1" dirty="0" err="1"/>
              <a:t>картофелинка.</a:t>
            </a:r>
            <a:r>
              <a:rPr lang="ru-RU" sz="1200" dirty="0" err="1"/>
              <a:t>Далее</a:t>
            </a:r>
            <a:r>
              <a:rPr lang="ru-RU" sz="1200" dirty="0"/>
              <a:t> взрослый просит маленькие овощи на­звать «ласково».</a:t>
            </a:r>
          </a:p>
          <a:p>
            <a:r>
              <a:rPr lang="ru-RU" sz="1200" dirty="0"/>
              <a:t>В процессе работы взрослый объясняет зна­чение символов — большого и маленького квад­ратов (размер).</a:t>
            </a:r>
          </a:p>
          <a:p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96855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48681"/>
            <a:ext cx="3422483" cy="1368152"/>
          </a:xfrm>
        </p:spPr>
        <p:txBody>
          <a:bodyPr/>
          <a:lstStyle/>
          <a:p>
            <a:r>
              <a:rPr lang="ru-RU" sz="1400" dirty="0"/>
              <a:t>Что готовят из овощей? Обра­зование относительных прилагательных. Согла­сование прилагательного и существительного по родам в словосочетаниях.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2060849"/>
            <a:ext cx="3411725" cy="3024336"/>
          </a:xfrm>
        </p:spPr>
        <p:txBody>
          <a:bodyPr>
            <a:normAutofit/>
          </a:bodyPr>
          <a:lstStyle/>
          <a:p>
            <a:r>
              <a:rPr lang="ru-RU" sz="1200" dirty="0"/>
              <a:t>Ребенок называет каждый овощ, подбирая по образцу соответствующие «</a:t>
            </a:r>
            <a:r>
              <a:rPr lang="ru-RU" sz="1200" dirty="0" smtClean="0"/>
              <a:t>слова-призна­ки</a:t>
            </a:r>
            <a:r>
              <a:rPr lang="ru-RU" sz="1200" dirty="0"/>
              <a:t>» для продуктов, которые из него сделаны </a:t>
            </a:r>
            <a:r>
              <a:rPr lang="ru-RU" sz="1200" i="1" dirty="0"/>
              <a:t>(Из моркови делают сок, салат, </a:t>
            </a:r>
            <a:r>
              <a:rPr lang="ru-RU" sz="1200" i="1" dirty="0" smtClean="0"/>
              <a:t>при­праву</a:t>
            </a:r>
            <a:r>
              <a:rPr lang="ru-RU" sz="1200" i="1" dirty="0"/>
              <a:t>).</a:t>
            </a:r>
            <a:endParaRPr lang="ru-RU" sz="1200" dirty="0"/>
          </a:p>
          <a:p>
            <a:r>
              <a:rPr lang="ru-RU" sz="1200" dirty="0"/>
              <a:t>Далее взрослый предлагает ребенку подо­брать дополнительные «слова-признаки», обозначающие цвет, форму, вкус </a:t>
            </a:r>
            <a:r>
              <a:rPr lang="ru-RU" sz="1200" i="1" dirty="0"/>
              <a:t>(сладкий, морковный сок). </a:t>
            </a:r>
            <a:r>
              <a:rPr lang="ru-RU" sz="1200" dirty="0"/>
              <a:t>Просит подумать и подо­брать дополнительные «слова-признаки», характеризующие сок по другим параметрам </a:t>
            </a:r>
            <a:r>
              <a:rPr lang="ru-RU" sz="1200" i="1" dirty="0"/>
              <a:t>(густой, приятный, полезный, прозрачный). </a:t>
            </a:r>
            <a:r>
              <a:rPr lang="ru-RU" sz="1200" dirty="0"/>
              <a:t>Следит, как ребенок согласовывает оконча­ния существительных (средний, мужской, женский род) с окончаниями прилагатель­ных.</a:t>
            </a:r>
          </a:p>
          <a:p>
            <a:endParaRPr lang="ru-RU" sz="1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824536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2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3"/>
            <a:ext cx="3422483" cy="936103"/>
          </a:xfrm>
        </p:spPr>
        <p:txBody>
          <a:bodyPr/>
          <a:lstStyle/>
          <a:p>
            <a:r>
              <a:rPr lang="ru-RU" sz="1400" dirty="0"/>
              <a:t>Составление рассказов по схеме.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556792"/>
            <a:ext cx="3411725" cy="2592288"/>
          </a:xfrm>
        </p:spPr>
        <p:txBody>
          <a:bodyPr>
            <a:normAutofit lnSpcReduction="10000"/>
          </a:bodyPr>
          <a:lstStyle/>
          <a:p>
            <a:r>
              <a:rPr lang="ru-RU" sz="1200" dirty="0"/>
              <a:t>Взрослый, обращая внимание ребенка на «картинки-помощницы», формулирует их со­держание в форме вопросов (что это?). </a:t>
            </a:r>
            <a:r>
              <a:rPr lang="ru-RU" sz="1200" dirty="0" smtClean="0"/>
              <a:t>Ребенок </a:t>
            </a:r>
            <a:r>
              <a:rPr lang="ru-RU" sz="1200" dirty="0"/>
              <a:t>последовательно отвечает на вопросы пол­ными предложениями. Взрослый подчеркивает, что предложения, которые ребенок составил, «дружат» между собой: в них речь идет об одном и том же предмете — помидоре. Говорит, что если предложения «дружат» между собой, то по­лучается рассказ. Читает целиком рассказ (о по­мидоре) и просит ребенка пересказать. Тот пе­ресказывает, затем по образцу составляет рас­сказы об остальных овощах. Взрослый следит за целостностью рассказов.</a:t>
            </a:r>
          </a:p>
          <a:p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3"/>
            <a:ext cx="448501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1728192" cy="169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3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04664"/>
            <a:ext cx="3422483" cy="792088"/>
          </a:xfrm>
        </p:spPr>
        <p:txBody>
          <a:bodyPr/>
          <a:lstStyle/>
          <a:p>
            <a:r>
              <a:rPr lang="ru-RU" sz="1400" dirty="0"/>
              <a:t>Закрепление обобщающего по­нятия «фрукты».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340769"/>
            <a:ext cx="3456384" cy="1728191"/>
          </a:xfrm>
        </p:spPr>
        <p:txBody>
          <a:bodyPr>
            <a:normAutofit/>
          </a:bodyPr>
          <a:lstStyle/>
          <a:p>
            <a:r>
              <a:rPr lang="ru-RU" sz="1200" dirty="0"/>
              <a:t>Взрослый просит ребенка ответить сложным предложением на вопрос, почему яблоко (</a:t>
            </a:r>
            <a:r>
              <a:rPr lang="ru-RU" sz="1200" dirty="0" smtClean="0"/>
              <a:t>ли­мон </a:t>
            </a:r>
            <a:r>
              <a:rPr lang="ru-RU" sz="1200" dirty="0"/>
              <a:t>и др.) фрукт. При этом следит, чтобы ответ был развернутым. В своем ответе </a:t>
            </a:r>
            <a:r>
              <a:rPr lang="ru-RU" sz="1200" dirty="0" smtClean="0"/>
              <a:t>ребенок дает </a:t>
            </a:r>
            <a:r>
              <a:rPr lang="ru-RU" sz="1200" dirty="0"/>
              <a:t>с помощью взрослого простейшее определение фрукта, указывая на его </a:t>
            </a:r>
            <a:r>
              <a:rPr lang="ru-RU" sz="1200" dirty="0" smtClean="0"/>
              <a:t>отличитель­ные </a:t>
            </a:r>
            <a:r>
              <a:rPr lang="ru-RU" sz="1200" dirty="0"/>
              <a:t>признаки. </a:t>
            </a:r>
            <a:r>
              <a:rPr lang="ru-RU" sz="1200" i="1" dirty="0"/>
              <a:t>(Яблоко </a:t>
            </a:r>
            <a:r>
              <a:rPr lang="ru-RU" sz="1200" dirty="0"/>
              <a:t>— </a:t>
            </a:r>
            <a:r>
              <a:rPr lang="ru-RU" sz="1200" i="1" dirty="0"/>
              <a:t>фрукт, </a:t>
            </a:r>
            <a:r>
              <a:rPr lang="ru-RU" sz="1200" i="1" dirty="0" smtClean="0"/>
              <a:t>потому что </a:t>
            </a:r>
            <a:r>
              <a:rPr lang="ru-RU" sz="1200" i="1" dirty="0"/>
              <a:t>растет на дереве, в саду.)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681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3422483" cy="1008112"/>
          </a:xfrm>
        </p:spPr>
        <p:txBody>
          <a:bodyPr/>
          <a:lstStyle/>
          <a:p>
            <a:r>
              <a:rPr lang="ru-RU" sz="1400" dirty="0" smtClean="0"/>
              <a:t>Работа </a:t>
            </a:r>
            <a:r>
              <a:rPr lang="ru-RU" sz="1400" dirty="0"/>
              <a:t>над употреблением па­дежных форм в речи. Расширение круга «слов-признаков».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60649"/>
            <a:ext cx="3987789" cy="2160240"/>
          </a:xfrm>
        </p:spPr>
        <p:txBody>
          <a:bodyPr>
            <a:normAutofit/>
          </a:bodyPr>
          <a:lstStyle/>
          <a:p>
            <a:r>
              <a:rPr lang="ru-RU" sz="1400" dirty="0"/>
              <a:t>Игра «Магазин». Ребенок с мамой приходит </a:t>
            </a:r>
            <a:r>
              <a:rPr lang="ru-RU" sz="1400" dirty="0" smtClean="0"/>
              <a:t>в магазин </a:t>
            </a:r>
            <a:r>
              <a:rPr lang="ru-RU" sz="1400" dirty="0"/>
              <a:t>«Фрукты». Он должен помочь сделать покупки. Это возможно, если он </a:t>
            </a:r>
            <a:r>
              <a:rPr lang="ru-RU" sz="1400" dirty="0" smtClean="0"/>
              <a:t>правильно </a:t>
            </a:r>
            <a:r>
              <a:rPr lang="ru-RU" sz="1400" dirty="0"/>
              <a:t>назовет фрукт, использовав два-три «слова-признака» по предлагаемому образцу.</a:t>
            </a:r>
            <a:br>
              <a:rPr lang="ru-RU" sz="1400" dirty="0"/>
            </a:br>
            <a:r>
              <a:rPr lang="ru-RU" sz="1400" dirty="0"/>
              <a:t>Взрослый вводит» в его речь слова, характеризующие сочность, твердость, мягкость</a:t>
            </a:r>
            <a:r>
              <a:rPr lang="ru-RU" sz="1400" dirty="0" smtClean="0"/>
              <a:t>, содержащие </a:t>
            </a:r>
            <a:r>
              <a:rPr lang="ru-RU" sz="1400" dirty="0"/>
              <a:t>эмоциональную оценку, и др.</a:t>
            </a:r>
            <a:r>
              <a:rPr lang="ru-RU" sz="1400" i="1" dirty="0"/>
              <a:t>(Дайте мне желтый, сочный, полезный </a:t>
            </a:r>
            <a:r>
              <a:rPr lang="ru-RU" sz="1400" i="1" dirty="0" smtClean="0"/>
              <a:t>ли­мон</a:t>
            </a:r>
            <a:r>
              <a:rPr lang="ru-RU" sz="1400" i="1" dirty="0"/>
              <a:t>.)</a:t>
            </a:r>
            <a:endParaRPr lang="ru-RU" sz="1400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5883" y="468980"/>
            <a:ext cx="4376250" cy="79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158</TotalTime>
  <Words>1314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Твердый переплет</vt:lpstr>
      <vt:lpstr>Городская</vt:lpstr>
      <vt:lpstr>1_Городская</vt:lpstr>
      <vt:lpstr>2_Городская</vt:lpstr>
      <vt:lpstr>Центр грамоты,</vt:lpstr>
      <vt:lpstr>Как убирают овощи? «Слова-действия». </vt:lpstr>
      <vt:lpstr>Употребление существительных в родительном падеже. Согласование прилагательных и существительных.</vt:lpstr>
      <vt:lpstr>Употребление существительных в родительном падеже. Согласование прилагательных и существительных. </vt:lpstr>
      <vt:lpstr>Большой и маленький. Умень­шительно-ласкательная форма. </vt:lpstr>
      <vt:lpstr>Что готовят из овощей? Обра­зование относительных прилагательных. Согла­сование прилагательного и существительного по родам в словосочетаниях. </vt:lpstr>
      <vt:lpstr>Составление рассказов по схеме. </vt:lpstr>
      <vt:lpstr>Закрепление обобщающего по­нятия «фрукты». </vt:lpstr>
      <vt:lpstr>Работа над употреблением па­дежных форм в речи. Расширение круга «слов-признаков». </vt:lpstr>
      <vt:lpstr> Согласование существительных («слов-предметов») и прилагательных («слов-признаков») с числительными, </vt:lpstr>
      <vt:lpstr>Образование относительных прилагательных. Согласование прилагатель­ного и существительного по родам в словосо­четании</vt:lpstr>
      <vt:lpstr>Составление рассказа по схе­ме из «картинок-помощниц». </vt:lpstr>
      <vt:lpstr>Работа над употреблением па­дежных форм в речи. Расширение круга «слов-признаков». </vt:lpstr>
      <vt:lpstr>Составление рассказов по схе­ме. </vt:lpstr>
      <vt:lpstr>Что готовят из овощей? Обра­зование относительных прилагательных. Согла­сование прилагательного и существительного по родам в словосочетаниях. </vt:lpstr>
      <vt:lpstr>Образование относительных прилагательных. Согласование в словосочета­нии прилагательного и существительного в роде. </vt:lpstr>
      <vt:lpstr>Образование относительных прилагательных. Согласование прилагатель­ного и существительного по родам в словосо­четании.</vt:lpstr>
      <vt:lpstr>Обведи по пунктиру</vt:lpstr>
      <vt:lpstr>Обведи по линиям  и подбери нужный цвет фломастером</vt:lpstr>
      <vt:lpstr>Обведи по линиям  и подбери нужный цвет фломастером</vt:lpstr>
      <vt:lpstr>Росчерки овощи</vt:lpstr>
      <vt:lpstr>Росчерки фрукты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15</cp:revision>
  <cp:lastPrinted>2011-10-05T23:19:34Z</cp:lastPrinted>
  <dcterms:created xsi:type="dcterms:W3CDTF">2011-09-20T03:04:16Z</dcterms:created>
  <dcterms:modified xsi:type="dcterms:W3CDTF">2011-10-05T23:26:39Z</dcterms:modified>
</cp:coreProperties>
</file>