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09" r:id="rId2"/>
    <p:sldId id="303" r:id="rId3"/>
    <p:sldId id="301" r:id="rId4"/>
    <p:sldId id="258" r:id="rId5"/>
    <p:sldId id="259" r:id="rId6"/>
    <p:sldId id="261" r:id="rId7"/>
    <p:sldId id="283" r:id="rId8"/>
    <p:sldId id="285" r:id="rId9"/>
    <p:sldId id="267" r:id="rId10"/>
    <p:sldId id="263" r:id="rId11"/>
    <p:sldId id="265" r:id="rId12"/>
    <p:sldId id="269" r:id="rId13"/>
    <p:sldId id="271" r:id="rId14"/>
    <p:sldId id="273" r:id="rId15"/>
    <p:sldId id="291" r:id="rId16"/>
    <p:sldId id="287" r:id="rId17"/>
    <p:sldId id="293" r:id="rId18"/>
    <p:sldId id="295" r:id="rId19"/>
    <p:sldId id="297" r:id="rId20"/>
    <p:sldId id="299" r:id="rId21"/>
    <p:sldId id="289" r:id="rId22"/>
    <p:sldId id="277" r:id="rId23"/>
    <p:sldId id="279" r:id="rId24"/>
    <p:sldId id="275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07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1890-FA96-4204-9C41-D86D7C011A4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6D7C-2899-4E2A-8605-1D028D06A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1890-FA96-4204-9C41-D86D7C011A4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6D7C-2899-4E2A-8605-1D028D06A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1890-FA96-4204-9C41-D86D7C011A4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6D7C-2899-4E2A-8605-1D028D06A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1890-FA96-4204-9C41-D86D7C011A4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6D7C-2899-4E2A-8605-1D028D06A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1890-FA96-4204-9C41-D86D7C011A4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6D7C-2899-4E2A-8605-1D028D06A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1890-FA96-4204-9C41-D86D7C011A4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6D7C-2899-4E2A-8605-1D028D06A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1890-FA96-4204-9C41-D86D7C011A4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6D7C-2899-4E2A-8605-1D028D06A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1890-FA96-4204-9C41-D86D7C011A4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6D7C-2899-4E2A-8605-1D028D06A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1890-FA96-4204-9C41-D86D7C011A4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6D7C-2899-4E2A-8605-1D028D06A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1890-FA96-4204-9C41-D86D7C011A4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26D7C-2899-4E2A-8605-1D028D06AB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21890-FA96-4204-9C41-D86D7C011A4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C26D7C-2899-4E2A-8605-1D028D06AB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121890-FA96-4204-9C41-D86D7C011A40}" type="datetimeFigureOut">
              <a:rPr lang="ru-RU" smtClean="0"/>
              <a:pPr/>
              <a:t>01.01.2004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C26D7C-2899-4E2A-8605-1D028D06AB0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14290"/>
            <a:ext cx="7572428" cy="628493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571604" y="5857892"/>
            <a:ext cx="4857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Настроение –отличное!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460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171" name="Picture 1" descr="C:\Documents and Settings\Администратор\Рабочий стол\pic_64562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34" y="285728"/>
            <a:ext cx="9144000" cy="6858000"/>
          </a:xfrm>
        </p:spPr>
      </p:pic>
      <p:sp>
        <p:nvSpPr>
          <p:cNvPr id="7172" name="TextBox 6"/>
          <p:cNvSpPr txBox="1">
            <a:spLocks noChangeArrowheads="1"/>
          </p:cNvSpPr>
          <p:nvPr/>
        </p:nvSpPr>
        <p:spPr bwMode="auto">
          <a:xfrm rot="-1599636">
            <a:off x="-33338" y="1754188"/>
            <a:ext cx="3352801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7030A0"/>
                </a:solidFill>
                <a:latin typeface="Georgia" pitchFamily="18" charset="0"/>
              </a:rPr>
              <a:t>Точность</a:t>
            </a:r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 rot="1074793">
            <a:off x="4475163" y="1927225"/>
            <a:ext cx="35702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9900"/>
                </a:solidFill>
                <a:latin typeface="Georgia" pitchFamily="18" charset="0"/>
              </a:rPr>
              <a:t>Логичность</a:t>
            </a:r>
          </a:p>
        </p:txBody>
      </p:sp>
      <p:sp>
        <p:nvSpPr>
          <p:cNvPr id="7174" name="TextBox 8"/>
          <p:cNvSpPr txBox="1">
            <a:spLocks noChangeArrowheads="1"/>
          </p:cNvSpPr>
          <p:nvPr/>
        </p:nvSpPr>
        <p:spPr bwMode="auto">
          <a:xfrm>
            <a:off x="4876800" y="5029200"/>
            <a:ext cx="220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0000"/>
                </a:solidFill>
                <a:latin typeface="Georgia" pitchFamily="18" charset="0"/>
              </a:rPr>
              <a:t>Чистота</a:t>
            </a:r>
          </a:p>
        </p:txBody>
      </p:sp>
      <p:sp>
        <p:nvSpPr>
          <p:cNvPr id="7175" name="TextBox 9"/>
          <p:cNvSpPr txBox="1">
            <a:spLocks noChangeArrowheads="1"/>
          </p:cNvSpPr>
          <p:nvPr/>
        </p:nvSpPr>
        <p:spPr bwMode="auto">
          <a:xfrm rot="946568">
            <a:off x="2741613" y="3141663"/>
            <a:ext cx="53641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808000"/>
                </a:solidFill>
                <a:latin typeface="Georgia" pitchFamily="18" charset="0"/>
              </a:rPr>
              <a:t>Выразительность</a:t>
            </a:r>
          </a:p>
        </p:txBody>
      </p:sp>
      <p:sp>
        <p:nvSpPr>
          <p:cNvPr id="11" name="TextBox 10"/>
          <p:cNvSpPr txBox="1"/>
          <p:nvPr/>
        </p:nvSpPr>
        <p:spPr>
          <a:xfrm rot="20736729">
            <a:off x="722313" y="4073525"/>
            <a:ext cx="2819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Богатство</a:t>
            </a: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 rot="-863620">
            <a:off x="2819400" y="4343400"/>
            <a:ext cx="3124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FFC000"/>
                </a:solidFill>
                <a:latin typeface="Georgia" pitchFamily="18" charset="0"/>
              </a:rPr>
              <a:t>Уместность</a:t>
            </a:r>
          </a:p>
        </p:txBody>
      </p:sp>
      <p:sp>
        <p:nvSpPr>
          <p:cNvPr id="7178" name="TextBox 12"/>
          <p:cNvSpPr txBox="1">
            <a:spLocks noChangeArrowheads="1"/>
          </p:cNvSpPr>
          <p:nvPr/>
        </p:nvSpPr>
        <p:spPr bwMode="auto">
          <a:xfrm>
            <a:off x="762000" y="304800"/>
            <a:ext cx="7696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Georgia" pitchFamily="18" charset="0"/>
              </a:rPr>
              <a:t>ТРЕБОВАНИЯ  К  РЕЧИ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460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0" y="-428652"/>
            <a:ext cx="9144000" cy="7286652"/>
          </a:xfrm>
          <a:solidFill>
            <a:schemeClr val="bg2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 eaLnBrk="1" hangingPunct="1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Пословицы о языке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Добрым словом и бездомный богат.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добром слове кому не спасибо.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Ласковое слово лучше мягкого пирога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От приветливых слов язык не отсохнет.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Слово не обух, а люди гибнут.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На добрый привет добрый ответ.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36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Доброе словечко в жемчуге.</a:t>
            </a: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2800" b="1" u="sng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Стихотворение  </a:t>
            </a:r>
            <a:r>
              <a:rPr lang="ru-RU" sz="2800" b="1" u="sng" dirty="0" err="1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М.Червинского</a:t>
            </a:r>
            <a:r>
              <a:rPr lang="ru-RU" sz="2800" b="1" u="sng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  </a:t>
            </a:r>
            <a:r>
              <a:rPr lang="ru-RU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/>
            </a:r>
            <a:br>
              <a:rPr lang="ru-RU" sz="2800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</a:br>
            <a:r>
              <a:rPr lang="ru-RU" b="1" u="sng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«Между прочим»</a:t>
            </a:r>
            <a:endParaRPr lang="ru-RU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Говорил он, между прочим, </a:t>
            </a:r>
          </a:p>
          <a:p>
            <a:pPr algn="ctr">
              <a:buNone/>
            </a:pPr>
            <a:r>
              <a:rPr lang="ru-RU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3600" b="1" dirty="0" err="1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КрасивЕе</a:t>
            </a:r>
            <a:r>
              <a:rPr lang="ru-RU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», «Мы так </a:t>
            </a:r>
            <a:r>
              <a:rPr lang="ru-RU" sz="3600" b="1" dirty="0" err="1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хОчим</a:t>
            </a:r>
            <a:r>
              <a:rPr lang="ru-RU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»,</a:t>
            </a:r>
          </a:p>
          <a:p>
            <a:pPr algn="ctr">
              <a:buNone/>
            </a:pPr>
            <a:r>
              <a:rPr lang="ru-RU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3600" b="1" dirty="0" err="1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ДосУг</a:t>
            </a:r>
            <a:r>
              <a:rPr lang="ru-RU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600" b="1" dirty="0" err="1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шОфер</a:t>
            </a:r>
            <a:r>
              <a:rPr lang="ru-RU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600" b="1" dirty="0" err="1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прОцент</a:t>
            </a:r>
            <a:r>
              <a:rPr lang="ru-RU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600" b="1" dirty="0" err="1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зАем</a:t>
            </a:r>
            <a:r>
              <a:rPr lang="ru-RU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</a:p>
          <a:p>
            <a:pPr algn="ctr">
              <a:buNone/>
            </a:pPr>
            <a:r>
              <a:rPr lang="ru-RU" sz="3600" b="1" dirty="0" err="1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КвАртал</a:t>
            </a:r>
            <a:r>
              <a:rPr lang="ru-RU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600" b="1" dirty="0" err="1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пОртфель</a:t>
            </a:r>
            <a:r>
              <a:rPr lang="ru-RU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ru-RU" sz="3600" b="1" dirty="0" err="1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билитень</a:t>
            </a:r>
            <a:r>
              <a:rPr lang="ru-RU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»,</a:t>
            </a:r>
          </a:p>
          <a:p>
            <a:pPr algn="ctr">
              <a:buNone/>
            </a:pPr>
            <a:r>
              <a:rPr lang="ru-RU" sz="3600" b="1" dirty="0" err="1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пОверх</a:t>
            </a:r>
            <a:r>
              <a:rPr lang="ru-RU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плана выполняем»,</a:t>
            </a:r>
          </a:p>
          <a:p>
            <a:pPr algn="ctr">
              <a:buNone/>
            </a:pPr>
            <a:r>
              <a:rPr lang="ru-RU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«Агент </a:t>
            </a:r>
            <a:r>
              <a:rPr lang="ru-RU" sz="3600" b="1" dirty="0" err="1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звОнит</a:t>
            </a:r>
            <a:r>
              <a:rPr lang="ru-RU" sz="3600" b="1" dirty="0" smtClean="0">
                <a:ln w="1905"/>
                <a:solidFill>
                  <a:schemeClr val="accent5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цельный день».</a:t>
            </a: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 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6748" y="274638"/>
            <a:ext cx="8371490" cy="1143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ru-RU" sz="66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ea typeface="Times New Roman" pitchFamily="18" charset="0"/>
              </a:rPr>
              <a:t>Запомни</a:t>
            </a:r>
            <a:r>
              <a:rPr lang="ru-RU" sz="6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: </a:t>
            </a:r>
            <a:endParaRPr lang="ru-RU" sz="6600" dirty="0" smtClean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6748" y="1600200"/>
            <a:ext cx="837149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714488"/>
            <a:ext cx="8429684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solidFill>
                <a:schemeClr val="tx2">
                  <a:lumMod val="50000"/>
                </a:schemeClr>
              </a:solidFill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err="1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крас</a:t>
            </a:r>
            <a:r>
              <a:rPr lang="ru-RU" sz="3200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И</a:t>
            </a:r>
            <a:r>
              <a:rPr lang="ru-RU" sz="3200" dirty="0" err="1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вее</a:t>
            </a:r>
            <a:r>
              <a:rPr lang="ru-RU" sz="3200" dirty="0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, мы так </a:t>
            </a:r>
            <a:r>
              <a:rPr lang="ru-RU" sz="3200" dirty="0" err="1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хот</a:t>
            </a:r>
            <a:r>
              <a:rPr lang="ru-RU" sz="3200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И</a:t>
            </a:r>
            <a:r>
              <a:rPr lang="ru-RU" sz="3200" dirty="0" err="1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м</a:t>
            </a:r>
            <a:r>
              <a:rPr lang="ru-RU" sz="3200" dirty="0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дос</a:t>
            </a:r>
            <a:r>
              <a:rPr lang="ru-RU" sz="3200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У</a:t>
            </a:r>
            <a:r>
              <a:rPr lang="ru-RU" sz="3200" dirty="0" err="1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г</a:t>
            </a:r>
            <a:r>
              <a:rPr lang="ru-RU" sz="3200" dirty="0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, шоф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ё</a:t>
            </a:r>
            <a:r>
              <a:rPr lang="ru-RU" sz="3200" dirty="0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р, </a:t>
            </a:r>
            <a:r>
              <a:rPr lang="ru-RU" sz="3200" dirty="0" err="1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проц</a:t>
            </a:r>
            <a:r>
              <a:rPr lang="ru-RU" sz="3200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Е</a:t>
            </a:r>
            <a:r>
              <a:rPr lang="ru-RU" sz="3200" dirty="0" err="1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нт</a:t>
            </a:r>
            <a:r>
              <a:rPr lang="ru-RU" sz="3200" dirty="0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, за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ё</a:t>
            </a:r>
            <a:r>
              <a:rPr lang="ru-RU" sz="3200" dirty="0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м, </a:t>
            </a:r>
            <a:r>
              <a:rPr lang="ru-RU" sz="3200" dirty="0" err="1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кварт</a:t>
            </a:r>
            <a:r>
              <a:rPr lang="ru-RU" sz="3200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А</a:t>
            </a:r>
            <a:r>
              <a:rPr lang="ru-RU" sz="3200" dirty="0" err="1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л</a:t>
            </a:r>
            <a:r>
              <a:rPr lang="ru-RU" sz="3200" dirty="0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портф</a:t>
            </a:r>
            <a:r>
              <a:rPr lang="ru-RU" sz="3200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Е</a:t>
            </a:r>
            <a:r>
              <a:rPr lang="ru-RU" sz="3200" dirty="0" err="1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ль</a:t>
            </a:r>
            <a:r>
              <a:rPr lang="ru-RU" sz="3200" dirty="0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, б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ю</a:t>
            </a:r>
            <a:r>
              <a:rPr lang="ru-RU" sz="3200" dirty="0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ллетень, сверх  плана, </a:t>
            </a:r>
            <a:r>
              <a:rPr lang="ru-RU" sz="3200" dirty="0" err="1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аг</a:t>
            </a:r>
            <a:r>
              <a:rPr lang="ru-RU" sz="3200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Е</a:t>
            </a:r>
            <a:r>
              <a:rPr lang="ru-RU" sz="3200" dirty="0" err="1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нт</a:t>
            </a:r>
            <a:r>
              <a:rPr lang="ru-RU" sz="3200" dirty="0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, </a:t>
            </a:r>
            <a:r>
              <a:rPr lang="ru-RU" sz="3200" dirty="0" err="1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звон</a:t>
            </a:r>
            <a:r>
              <a:rPr lang="ru-RU" sz="3200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</a:rPr>
              <a:t>И</a:t>
            </a:r>
            <a:r>
              <a:rPr lang="ru-RU" sz="3200" dirty="0" err="1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т</a:t>
            </a:r>
            <a:r>
              <a:rPr lang="ru-RU" sz="3200" dirty="0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 целый день.</a:t>
            </a:r>
            <a:endParaRPr lang="ru-RU" sz="3200" dirty="0" smtClean="0">
              <a:solidFill>
                <a:schemeClr val="accent5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dirty="0" smtClean="0"/>
              <a:t>Произноси правильно!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ru-RU" sz="6000" b="1" dirty="0" smtClean="0">
                <a:solidFill>
                  <a:schemeClr val="accent5"/>
                </a:solidFill>
              </a:rPr>
              <a:t> АЛФАВ</a:t>
            </a:r>
            <a:r>
              <a:rPr lang="ru-RU" sz="6000" b="1" dirty="0" smtClean="0">
                <a:solidFill>
                  <a:srgbClr val="FF0000"/>
                </a:solidFill>
              </a:rPr>
              <a:t>И</a:t>
            </a:r>
            <a:r>
              <a:rPr lang="ru-RU" sz="6000" b="1" dirty="0" smtClean="0">
                <a:solidFill>
                  <a:schemeClr val="accent5"/>
                </a:solidFill>
              </a:rPr>
              <a:t>Т   БАЛОВ</a:t>
            </a:r>
            <a:r>
              <a:rPr lang="ru-RU" sz="6000" b="1" dirty="0" smtClean="0">
                <a:solidFill>
                  <a:srgbClr val="FF0000"/>
                </a:solidFill>
              </a:rPr>
              <a:t>А</a:t>
            </a:r>
            <a:r>
              <a:rPr lang="ru-RU" sz="6000" b="1" dirty="0" smtClean="0">
                <a:solidFill>
                  <a:schemeClr val="accent5"/>
                </a:solidFill>
              </a:rPr>
              <a:t>ТЬ     Г</a:t>
            </a:r>
            <a:r>
              <a:rPr lang="ru-RU" sz="6000" b="1" dirty="0" smtClean="0">
                <a:solidFill>
                  <a:srgbClr val="FF0000"/>
                </a:solidFill>
              </a:rPr>
              <a:t>У</a:t>
            </a:r>
            <a:r>
              <a:rPr lang="ru-RU" sz="6000" b="1" dirty="0" smtClean="0">
                <a:solidFill>
                  <a:schemeClr val="accent5"/>
                </a:solidFill>
              </a:rPr>
              <a:t>СЕНИЦА ЗВОН</a:t>
            </a:r>
            <a:r>
              <a:rPr lang="ru-RU" sz="6000" b="1" dirty="0" smtClean="0">
                <a:solidFill>
                  <a:srgbClr val="FF0000"/>
                </a:solidFill>
              </a:rPr>
              <a:t>И</a:t>
            </a:r>
            <a:r>
              <a:rPr lang="ru-RU" sz="6000" b="1" dirty="0" smtClean="0">
                <a:solidFill>
                  <a:schemeClr val="accent5"/>
                </a:solidFill>
              </a:rPr>
              <a:t>ШЬ  </a:t>
            </a:r>
            <a:endParaRPr lang="ru-RU" sz="6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5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6000" b="1" dirty="0" smtClean="0">
                <a:solidFill>
                  <a:schemeClr val="accent5"/>
                </a:solidFill>
              </a:rPr>
              <a:t>    СВ</a:t>
            </a:r>
            <a:r>
              <a:rPr lang="ru-RU" sz="6000" b="1" dirty="0" smtClean="0">
                <a:solidFill>
                  <a:srgbClr val="FF0000"/>
                </a:solidFill>
              </a:rPr>
              <a:t>Ё</a:t>
            </a:r>
            <a:r>
              <a:rPr lang="ru-RU" sz="6000" b="1" dirty="0" smtClean="0">
                <a:solidFill>
                  <a:schemeClr val="accent5"/>
                </a:solidFill>
              </a:rPr>
              <a:t>КЛА, Т</a:t>
            </a:r>
            <a:r>
              <a:rPr lang="ru-RU" sz="6000" b="1" dirty="0" smtClean="0">
                <a:solidFill>
                  <a:srgbClr val="FF0000"/>
                </a:solidFill>
              </a:rPr>
              <a:t>Е</a:t>
            </a:r>
            <a:r>
              <a:rPr lang="ru-RU" sz="6000" b="1" dirty="0" smtClean="0">
                <a:solidFill>
                  <a:schemeClr val="accent5"/>
                </a:solidFill>
              </a:rPr>
              <a:t>ФТЕЛИ      УБРАЛ</a:t>
            </a:r>
            <a:r>
              <a:rPr lang="ru-RU" sz="6000" b="1" dirty="0" smtClean="0">
                <a:solidFill>
                  <a:srgbClr val="FF0000"/>
                </a:solidFill>
              </a:rPr>
              <a:t>А</a:t>
            </a:r>
            <a:r>
              <a:rPr lang="ru-RU" sz="6000" b="1" dirty="0" smtClean="0">
                <a:solidFill>
                  <a:schemeClr val="accent5"/>
                </a:solidFill>
              </a:rPr>
              <a:t>,         ЩАВ</a:t>
            </a:r>
            <a:r>
              <a:rPr lang="ru-RU" sz="6000" b="1" dirty="0" smtClean="0">
                <a:solidFill>
                  <a:srgbClr val="FF0000"/>
                </a:solidFill>
              </a:rPr>
              <a:t>Е</a:t>
            </a:r>
            <a:r>
              <a:rPr lang="ru-RU" sz="6000" b="1" dirty="0" smtClean="0"/>
              <a:t>ЛЬ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dirty="0" smtClean="0"/>
              <a:t>Сочетание ЧН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Сочетание ЧН</a:t>
            </a:r>
          </a:p>
          <a:p>
            <a:pPr eaLnBrk="1" hangingPunct="1">
              <a:buFontTx/>
              <a:buNone/>
            </a:pPr>
            <a:r>
              <a:rPr lang="ru-RU" dirty="0" smtClean="0"/>
              <a:t>  как </a:t>
            </a:r>
            <a:r>
              <a:rPr lang="ru-RU" sz="4800" dirty="0" smtClean="0"/>
              <a:t>«</a:t>
            </a:r>
            <a:r>
              <a:rPr lang="ru-RU" sz="4800" dirty="0" smtClean="0">
                <a:solidFill>
                  <a:srgbClr val="FF0000"/>
                </a:solidFill>
              </a:rPr>
              <a:t>ШН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»: скучно, конечно, скворечник, пустячный, нарочно, яичница, Ильинична</a:t>
            </a:r>
          </a:p>
          <a:p>
            <a:pPr eaLnBrk="1" hangingPunct="1">
              <a:buFontTx/>
              <a:buNone/>
            </a:pPr>
            <a:r>
              <a:rPr lang="ru-RU" dirty="0" smtClean="0"/>
              <a:t>Как «</a:t>
            </a:r>
            <a:r>
              <a:rPr lang="ru-RU" sz="4400" dirty="0" smtClean="0">
                <a:solidFill>
                  <a:srgbClr val="FF0000"/>
                </a:solidFill>
              </a:rPr>
              <a:t>ЧН</a:t>
            </a:r>
            <a:r>
              <a:rPr lang="ru-RU" dirty="0" smtClean="0"/>
              <a:t>» </a:t>
            </a:r>
            <a:r>
              <a:rPr lang="ru-RU" dirty="0" smtClean="0">
                <a:solidFill>
                  <a:srgbClr val="002060"/>
                </a:solidFill>
              </a:rPr>
              <a:t>- в остальных случаях (булочная, прачечная, сливочное, молочный)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Нет чулок , НО носков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b="1" dirty="0" smtClean="0">
                <a:solidFill>
                  <a:schemeClr val="accent5"/>
                </a:solidFill>
              </a:rPr>
              <a:t>Нет</a:t>
            </a:r>
            <a:r>
              <a:rPr lang="ru-RU" dirty="0" smtClean="0">
                <a:solidFill>
                  <a:schemeClr val="accent5"/>
                </a:solidFill>
              </a:rPr>
              <a:t> турок, грузин      </a:t>
            </a:r>
            <a:r>
              <a:rPr lang="ru-RU" b="1" dirty="0" smtClean="0">
                <a:solidFill>
                  <a:schemeClr val="accent5"/>
                </a:solidFill>
              </a:rPr>
              <a:t>Но нет</a:t>
            </a:r>
            <a:r>
              <a:rPr lang="ru-RU" dirty="0" smtClean="0">
                <a:solidFill>
                  <a:schemeClr val="accent5"/>
                </a:solidFill>
              </a:rPr>
              <a:t>  </a:t>
            </a:r>
            <a:r>
              <a:rPr lang="ru-RU" dirty="0" err="1" smtClean="0">
                <a:solidFill>
                  <a:schemeClr val="accent5"/>
                </a:solidFill>
              </a:rPr>
              <a:t>арабОВ</a:t>
            </a:r>
            <a:endParaRPr lang="ru-RU" dirty="0" smtClean="0">
              <a:solidFill>
                <a:schemeClr val="accent5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chemeClr val="accent5"/>
                </a:solidFill>
              </a:rPr>
              <a:t>	    солдат, гусар                  	 </a:t>
            </a:r>
            <a:r>
              <a:rPr lang="ru-RU" dirty="0" err="1" smtClean="0">
                <a:solidFill>
                  <a:schemeClr val="accent5"/>
                </a:solidFill>
              </a:rPr>
              <a:t>капитанОВ</a:t>
            </a:r>
            <a:endParaRPr lang="ru-RU" dirty="0" smtClean="0">
              <a:solidFill>
                <a:schemeClr val="accent5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chemeClr val="accent5"/>
                </a:solidFill>
              </a:rPr>
              <a:t>	    ватт, ампер                      </a:t>
            </a:r>
            <a:r>
              <a:rPr lang="ru-RU" dirty="0" err="1" smtClean="0">
                <a:solidFill>
                  <a:schemeClr val="accent5"/>
                </a:solidFill>
              </a:rPr>
              <a:t>граммОВ</a:t>
            </a:r>
            <a:endParaRPr lang="ru-RU" dirty="0" smtClean="0">
              <a:solidFill>
                <a:schemeClr val="accent5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>
                <a:solidFill>
                  <a:schemeClr val="accent5"/>
                </a:solidFill>
              </a:rPr>
              <a:t>        яблок                        </a:t>
            </a:r>
            <a:r>
              <a:rPr lang="ru-RU" dirty="0" err="1" smtClean="0">
                <a:solidFill>
                  <a:schemeClr val="accent5"/>
                </a:solidFill>
              </a:rPr>
              <a:t>помидорОВ</a:t>
            </a:r>
            <a:r>
              <a:rPr lang="ru-RU" dirty="0" smtClean="0">
                <a:solidFill>
                  <a:schemeClr val="accent5"/>
                </a:solidFill>
              </a:rPr>
              <a:t>,        					</a:t>
            </a:r>
            <a:r>
              <a:rPr lang="ru-RU" dirty="0" err="1" smtClean="0">
                <a:solidFill>
                  <a:schemeClr val="accent5"/>
                </a:solidFill>
              </a:rPr>
              <a:t>апельсинОВ</a:t>
            </a:r>
            <a:r>
              <a:rPr lang="ru-RU" dirty="0" smtClean="0">
                <a:solidFill>
                  <a:schemeClr val="accent5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	   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0"/>
            <a:ext cx="8501122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2649537"/>
          </a:xfrm>
        </p:spPr>
        <p:txBody>
          <a:bodyPr/>
          <a:lstStyle/>
          <a:p>
            <a:pPr algn="l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</a:rPr>
              <a:t>Тавтология</a:t>
            </a:r>
            <a:r>
              <a:rPr lang="ru-RU" sz="40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4000" i="1" dirty="0">
                <a:solidFill>
                  <a:schemeClr val="accent4"/>
                </a:solidFill>
                <a:latin typeface="Times New Roman" pitchFamily="18" charset="0"/>
              </a:rPr>
              <a:t>(от гр. </a:t>
            </a:r>
            <a:r>
              <a:rPr lang="ru-RU" sz="4000" i="1" dirty="0" err="1">
                <a:solidFill>
                  <a:schemeClr val="accent4"/>
                </a:solidFill>
                <a:latin typeface="Times New Roman" pitchFamily="18" charset="0"/>
              </a:rPr>
              <a:t>tautologiа</a:t>
            </a:r>
            <a:r>
              <a:rPr lang="ru-RU" sz="4000" i="1" dirty="0">
                <a:solidFill>
                  <a:schemeClr val="accent4"/>
                </a:solidFill>
                <a:latin typeface="Times New Roman" pitchFamily="18" charset="0"/>
              </a:rPr>
              <a:t> от </a:t>
            </a:r>
            <a:r>
              <a:rPr lang="ru-RU" sz="4000" i="1" dirty="0" err="1">
                <a:solidFill>
                  <a:schemeClr val="accent4"/>
                </a:solidFill>
                <a:latin typeface="Times New Roman" pitchFamily="18" charset="0"/>
              </a:rPr>
              <a:t>tauto</a:t>
            </a:r>
            <a:r>
              <a:rPr lang="ru-RU" sz="4000" i="1" dirty="0">
                <a:solidFill>
                  <a:schemeClr val="accent4"/>
                </a:solidFill>
                <a:latin typeface="Times New Roman" pitchFamily="18" charset="0"/>
              </a:rPr>
              <a:t> - то же самое + </a:t>
            </a:r>
            <a:r>
              <a:rPr lang="ru-RU" sz="4000" i="1" dirty="0" err="1">
                <a:solidFill>
                  <a:schemeClr val="accent4"/>
                </a:solidFill>
                <a:latin typeface="Times New Roman" pitchFamily="18" charset="0"/>
              </a:rPr>
              <a:t>lоgos</a:t>
            </a:r>
            <a:r>
              <a:rPr lang="ru-RU" sz="4000" i="1" dirty="0">
                <a:solidFill>
                  <a:schemeClr val="accent4"/>
                </a:solidFill>
                <a:latin typeface="Times New Roman" pitchFamily="18" charset="0"/>
              </a:rPr>
              <a:t> - слово) - </a:t>
            </a:r>
            <a:r>
              <a:rPr lang="ru-RU" sz="4000" dirty="0">
                <a:solidFill>
                  <a:schemeClr val="accent4"/>
                </a:solidFill>
                <a:latin typeface="Times New Roman" pitchFamily="18" charset="0"/>
              </a:rPr>
              <a:t>повторение однокоренных слов или одинаковых морфем</a:t>
            </a:r>
            <a:r>
              <a:rPr lang="ru-RU" sz="4000" dirty="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924175"/>
            <a:ext cx="7931150" cy="36734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4000" i="1" dirty="0">
                <a:latin typeface="Times New Roman" pitchFamily="18" charset="0"/>
              </a:rPr>
              <a:t>	</a:t>
            </a:r>
            <a:r>
              <a:rPr lang="ru-RU" sz="40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Руководители предприятий настроены на деловой настрой.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	</a:t>
            </a:r>
            <a:r>
              <a:rPr lang="ru-RU" sz="40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Активисты активно участвуют в работе с молодежью.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4000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	Пилот вынужден был совершить вынужденную посадку.</a:t>
            </a:r>
            <a:r>
              <a:rPr lang="ru-RU" sz="40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4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Исправь ошибки.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ctr" eaLnBrk="1" hangingPunct="1"/>
            <a:r>
              <a:rPr lang="ru-RU" sz="3500" dirty="0" smtClean="0">
                <a:solidFill>
                  <a:schemeClr val="accent1">
                    <a:lumMod val="75000"/>
                  </a:schemeClr>
                </a:solidFill>
              </a:rPr>
              <a:t>Подарю подарки</a:t>
            </a:r>
          </a:p>
          <a:p>
            <a:pPr algn="ctr" eaLnBrk="1" hangingPunct="1"/>
            <a:r>
              <a:rPr lang="ru-RU" sz="3500" dirty="0" smtClean="0">
                <a:solidFill>
                  <a:schemeClr val="accent1">
                    <a:lumMod val="75000"/>
                  </a:schemeClr>
                </a:solidFill>
              </a:rPr>
              <a:t>Я одел пальто, шапку, перчатки,</a:t>
            </a:r>
          </a:p>
          <a:p>
            <a:pPr algn="ctr" eaLnBrk="1" hangingPunct="1">
              <a:buNone/>
            </a:pPr>
            <a:r>
              <a:rPr lang="ru-RU" sz="3500" dirty="0" smtClean="0">
                <a:solidFill>
                  <a:schemeClr val="accent1">
                    <a:lumMod val="75000"/>
                  </a:schemeClr>
                </a:solidFill>
              </a:rPr>
              <a:t>ботинки.</a:t>
            </a:r>
          </a:p>
          <a:p>
            <a:pPr algn="ctr" eaLnBrk="1" hangingPunct="1">
              <a:buNone/>
            </a:pPr>
            <a:endParaRPr lang="ru-RU" sz="35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hangingPunct="1">
              <a:buNone/>
            </a:pPr>
            <a:endParaRPr lang="ru-RU" sz="35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hangingPunct="1"/>
            <a:r>
              <a:rPr lang="ru-RU" sz="3500" dirty="0" smtClean="0">
                <a:solidFill>
                  <a:schemeClr val="accent1">
                    <a:lumMod val="75000"/>
                  </a:schemeClr>
                </a:solidFill>
              </a:rPr>
              <a:t>Оплатите за проезд</a:t>
            </a:r>
          </a:p>
          <a:p>
            <a:pPr algn="ctr" eaLnBrk="1" hangingPunct="1"/>
            <a:r>
              <a:rPr lang="ru-RU" sz="3500" dirty="0" smtClean="0">
                <a:solidFill>
                  <a:schemeClr val="accent1">
                    <a:lumMod val="75000"/>
                  </a:schemeClr>
                </a:solidFill>
              </a:rPr>
              <a:t>Моё день рождение было</a:t>
            </a:r>
          </a:p>
          <a:p>
            <a:pPr eaLnBrk="1" hangingPunct="1"/>
            <a:endParaRPr lang="ru-RU" dirty="0" smtClean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Более красивее</a:t>
            </a:r>
          </a:p>
          <a:p>
            <a:pPr eaLnBrk="1" hangingPunct="1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Кто крайний в очереди?</a:t>
            </a:r>
          </a:p>
          <a:p>
            <a:pPr eaLnBrk="1" hangingPunct="1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В рассказе рассказывается</a:t>
            </a:r>
          </a:p>
          <a:p>
            <a:pPr eaLnBrk="1" hangingPunct="1"/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</a:rPr>
              <a:t>Положьте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> вещи</a:t>
            </a:r>
          </a:p>
          <a:p>
            <a:pPr eaLnBrk="1" hangingPunct="1"/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/>
            <a:endParaRPr lang="ru-RU" sz="36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3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3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2" grpId="0" build="p"/>
      <p:bldP spid="143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User\Рабочий стол\картинки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571480"/>
            <a:ext cx="7143799" cy="550072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714612" y="5643578"/>
            <a:ext cx="2681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Немного волнуюсь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572528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двусмысленность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400" b="1" dirty="0" smtClean="0">
                <a:ln w="1905"/>
                <a:solidFill>
                  <a:schemeClr val="tx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«Эту селедку передала мне продавщица Люба, ввиду жаркой погоды она уже припахивала».</a:t>
            </a:r>
            <a:endParaRPr lang="ru-RU" sz="4400" b="1" dirty="0">
              <a:ln w="1905"/>
              <a:solidFill>
                <a:schemeClr val="tx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dirty="0" smtClean="0"/>
              <a:t>«Всех </a:t>
            </a:r>
            <a:r>
              <a:rPr lang="ru-RU" dirty="0" err="1" smtClean="0"/>
              <a:t>победЮ</a:t>
            </a:r>
            <a:r>
              <a:rPr lang="ru-RU" dirty="0" smtClean="0"/>
              <a:t>!»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ru-RU" dirty="0" smtClean="0">
                <a:solidFill>
                  <a:srgbClr val="002060"/>
                </a:solidFill>
              </a:rPr>
              <a:t> У некоторых глаголов нет формы 1 лица ед. будущего времени</a:t>
            </a:r>
          </a:p>
          <a:p>
            <a:pPr eaLnBrk="1" hangingPunct="1">
              <a:buFontTx/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Победить          Убедить</a:t>
            </a:r>
          </a:p>
          <a:p>
            <a:pPr eaLnBrk="1" hangingPunct="1">
              <a:buFontTx/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Утвердить         Очутиться</a:t>
            </a:r>
          </a:p>
          <a:p>
            <a:pPr eaLnBrk="1" hangingPunct="1"/>
            <a:r>
              <a:rPr lang="ru-RU" dirty="0" smtClean="0">
                <a:solidFill>
                  <a:srgbClr val="0070C0"/>
                </a:solidFill>
              </a:rPr>
              <a:t>НЕЖЕЛАТЕЛЬНО образовывать эту форму от глаголов</a:t>
            </a:r>
          </a:p>
          <a:p>
            <a:pPr eaLnBrk="1" hangingPunct="1">
              <a:buFontTx/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	дудеть     галдеть     гудеть</a:t>
            </a:r>
          </a:p>
          <a:p>
            <a:pPr eaLnBrk="1" hangingPunct="1"/>
            <a:endParaRPr lang="ru-R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ru-RU" sz="4800" dirty="0" smtClean="0">
                <a:solidFill>
                  <a:srgbClr val="FF0000"/>
                </a:solidFill>
              </a:rPr>
              <a:t>Заповеди речевого поведения: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Всегда знай, с какой целью и зачем говоришь.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Помни, что вежливость-основа речевого поведения.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Избегай слов-паразитов.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Говори просто, понятно, четко.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Следуй высоким понятиям.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Не думай, что, употребляя грубые слова, ты кажешься взрослее.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Избегай речевого однообразия.</a:t>
            </a:r>
          </a:p>
          <a:p>
            <a:pPr eaLnBrk="1" hangingPunct="1">
              <a:lnSpc>
                <a:spcPct val="90000"/>
              </a:lnSpc>
            </a:pP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dirty="0" smtClean="0">
                <a:solidFill>
                  <a:srgbClr val="FF0000"/>
                </a:solidFill>
              </a:rPr>
              <a:t>Культура речи- это правильность, точность, выразительность и разнообразие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lnSpc>
                <a:spcPct val="90000"/>
              </a:lnSpc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Это так, а не иначе,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Ты мне, друг мой, не перечь: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Люди стали жить богаче,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Но беднее стала речь.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Гаснет устная словесность -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Разговорная краса,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Отступают в неизвестность</a:t>
            </a:r>
          </a:p>
          <a:p>
            <a:pPr algn="ctr" eaLnBrk="1" hangingPunct="1">
              <a:lnSpc>
                <a:spcPct val="90000"/>
              </a:lnSpc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Речи русской чудеса.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871540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6" name="Rectangle 6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		</a:t>
            </a:r>
            <a:r>
              <a:rPr lang="ru-RU" sz="4800" b="1" i="1" dirty="0">
                <a:solidFill>
                  <a:srgbClr val="FF0000"/>
                </a:solidFill>
              </a:rPr>
              <a:t>Спасибо за урок!</a:t>
            </a:r>
          </a:p>
        </p:txBody>
      </p:sp>
      <p:pic>
        <p:nvPicPr>
          <p:cNvPr id="76807" name="Picture 7" descr="Дидакт_1"/>
          <p:cNvPicPr>
            <a:picLocks noChangeAspect="1" noChangeArrowheads="1"/>
          </p:cNvPicPr>
          <p:nvPr/>
        </p:nvPicPr>
        <p:blipFill>
          <a:blip r:embed="rId2" cstate="print"/>
          <a:srcRect b="19539"/>
          <a:stretch>
            <a:fillRect/>
          </a:stretch>
        </p:blipFill>
        <p:spPr bwMode="auto">
          <a:xfrm>
            <a:off x="2133600" y="1981200"/>
            <a:ext cx="4724400" cy="473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Рабочий стол\мрачная туч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500042"/>
            <a:ext cx="6167464" cy="55007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000364" y="5286388"/>
            <a:ext cx="2375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Не уверен в себе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73300" y="428625"/>
            <a:ext cx="6870700" cy="127635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Культура речи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143125"/>
            <a:ext cx="4286250" cy="3657600"/>
          </a:xfrm>
          <a:solidFill>
            <a:schemeClr val="bg2"/>
          </a:solidFill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«… берегите наш язык, наш прекрасный русский язык, этот клад, это достояние, переданное нам нашими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предшественниками».</a:t>
            </a:r>
          </a:p>
          <a:p>
            <a:pPr algn="r">
              <a:buNone/>
            </a:pP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И.С.Тургенев</a:t>
            </a:r>
          </a:p>
        </p:txBody>
      </p:sp>
      <p:pic>
        <p:nvPicPr>
          <p:cNvPr id="41991" name="Picture 7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43625" y="2214563"/>
            <a:ext cx="3000375" cy="3429000"/>
          </a:xfrm>
          <a:noFill/>
          <a:ln>
            <a:solidFill>
              <a:schemeClr val="accent1">
                <a:lumMod val="75000"/>
              </a:schemeClr>
            </a:solidFill>
          </a:ln>
        </p:spPr>
      </p:pic>
    </p:spTree>
  </p:cSld>
  <p:clrMapOvr>
    <a:masterClrMapping/>
  </p:clrMapOvr>
  <p:transition spd="med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bg2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8">
              <a:defRPr/>
            </a:pPr>
            <a:r>
              <a:rPr lang="ru-RU" sz="3200" b="1" i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работать над повышением уровня общей культуры человека через совершенствование речевой культуры.</a:t>
            </a:r>
          </a:p>
          <a:p>
            <a:pPr eaLnBrk="1" hangingPunct="1">
              <a:buFontTx/>
              <a:buNone/>
              <a:defRPr/>
            </a:pPr>
            <a:endParaRPr lang="ru-RU" sz="4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же такое культура речи?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n w="1905"/>
                <a:solidFill>
                  <a:schemeClr val="tx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Культура речи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- часть общей культуры человека. По тому, как человек говорит или пишет, можно судить об уровне его духовного развития, его внутренней культуре.</a:t>
            </a:r>
          </a:p>
          <a:p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узком лингвистическом смысле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- это владение языковыми нормами (в произношении, ударении, словоупотреблении, в построении фраз и т. п.), а также умение пользоваться выразительными средствами языка в разных условиях общения в соответствии с целью и содержанием речи.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800" dirty="0" smtClean="0">
                <a:solidFill>
                  <a:schemeClr val="bg2">
                    <a:lumMod val="25000"/>
                  </a:schemeClr>
                </a:solidFill>
              </a:rPr>
              <a:t>Речь – это портрет человека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eaLnBrk="1" hangingPunct="1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Человек отличается от животного способностью говорить и смеяться</a:t>
            </a:r>
          </a:p>
          <a:p>
            <a:pPr eaLnBrk="1" hangingPunct="1"/>
            <a:r>
              <a:rPr lang="ru-RU" sz="4000" dirty="0" smtClean="0">
                <a:solidFill>
                  <a:srgbClr val="77075F"/>
                </a:solidFill>
              </a:rPr>
              <a:t>Каждое высказывание характеризует человека, мгновенно раскрывает его ум, характер, чувства, опыт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dirty="0" smtClean="0"/>
              <a:t> Статистика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buNone/>
            </a:pPr>
            <a:r>
              <a:rPr lang="ru-RU" dirty="0" smtClean="0">
                <a:solidFill>
                  <a:schemeClr val="accent5"/>
                </a:solidFill>
              </a:rPr>
              <a:t>Современный человек проводит в устном общении</a:t>
            </a:r>
          </a:p>
          <a:p>
            <a:pPr eaLnBrk="1" hangingPunct="1">
              <a:buFontTx/>
              <a:buNone/>
            </a:pPr>
            <a:r>
              <a:rPr lang="ru-RU" dirty="0" smtClean="0"/>
              <a:t>			</a:t>
            </a:r>
            <a:r>
              <a:rPr lang="ru-RU" sz="3600" dirty="0" smtClean="0">
                <a:solidFill>
                  <a:srgbClr val="FF0000"/>
                </a:solidFill>
              </a:rPr>
              <a:t>65% своего рабочего времени</a:t>
            </a:r>
          </a:p>
          <a:p>
            <a:pPr eaLnBrk="1" hangingPunct="1">
              <a:buFontTx/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			2,5 года жизни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chemeClr val="accent5"/>
                </a:solidFill>
              </a:rPr>
              <a:t>	Успевает «наговорить» </a:t>
            </a:r>
            <a:r>
              <a:rPr lang="ru-RU" sz="3600" dirty="0" smtClean="0">
                <a:solidFill>
                  <a:srgbClr val="FF0000"/>
                </a:solidFill>
              </a:rPr>
              <a:t>400</a:t>
            </a:r>
            <a:r>
              <a:rPr lang="ru-RU" sz="3600" dirty="0" smtClean="0">
                <a:solidFill>
                  <a:schemeClr val="accent5"/>
                </a:solidFill>
              </a:rPr>
              <a:t> </a:t>
            </a:r>
            <a:r>
              <a:rPr lang="ru-RU" dirty="0" smtClean="0">
                <a:solidFill>
                  <a:schemeClr val="accent5"/>
                </a:solidFill>
              </a:rPr>
              <a:t>томов по </a:t>
            </a:r>
            <a:r>
              <a:rPr lang="ru-RU" sz="4000" dirty="0" smtClean="0">
                <a:solidFill>
                  <a:srgbClr val="FF0000"/>
                </a:solidFill>
              </a:rPr>
              <a:t>1000 </a:t>
            </a:r>
            <a:r>
              <a:rPr lang="ru-RU" dirty="0" smtClean="0">
                <a:solidFill>
                  <a:schemeClr val="accent5"/>
                </a:solidFill>
              </a:rPr>
              <a:t>страниц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4" y="0"/>
            <a:ext cx="7772400" cy="6858000"/>
          </a:xfrm>
          <a:solidFill>
            <a:schemeClr val="bg2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eaLnBrk="1" hangingPunct="1">
              <a:defRPr/>
            </a:pP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000" dirty="0" smtClean="0">
                <a:solidFill>
                  <a:srgbClr val="FF0000"/>
                </a:solidFill>
              </a:rPr>
              <a:t>Высокая культура речи </a:t>
            </a:r>
            <a:r>
              <a:rPr lang="ru-RU" sz="4000" dirty="0" smtClean="0">
                <a:solidFill>
                  <a:schemeClr val="accent5"/>
                </a:solidFill>
              </a:rPr>
              <a:t>– это умение </a:t>
            </a:r>
            <a:r>
              <a:rPr lang="ru-RU" sz="4000" dirty="0" smtClean="0">
                <a:solidFill>
                  <a:srgbClr val="FF0000"/>
                </a:solidFill>
              </a:rPr>
              <a:t>правильно, точно и выразительно </a:t>
            </a:r>
            <a:r>
              <a:rPr lang="ru-RU" sz="4000" dirty="0" smtClean="0">
                <a:solidFill>
                  <a:schemeClr val="accent5"/>
                </a:solidFill>
              </a:rPr>
              <a:t>передавать свои мысли средствами языка.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6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6000" dirty="0" smtClean="0">
                <a:solidFill>
                  <a:srgbClr val="FF0000"/>
                </a:solidFill>
              </a:rPr>
              <a:t>С.И.Ожегов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</TotalTime>
  <Words>563</Words>
  <Application>Microsoft Office PowerPoint</Application>
  <PresentationFormat>Экран (4:3)</PresentationFormat>
  <Paragraphs>104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Слайд 1</vt:lpstr>
      <vt:lpstr>Слайд 2</vt:lpstr>
      <vt:lpstr>Слайд 3</vt:lpstr>
      <vt:lpstr>Культура речи</vt:lpstr>
      <vt:lpstr>Цель:</vt:lpstr>
      <vt:lpstr>Что же такое культура речи?</vt:lpstr>
      <vt:lpstr>Речь – это портрет человека</vt:lpstr>
      <vt:lpstr> Статистика</vt:lpstr>
      <vt:lpstr>  Высокая культура речи – это умение правильно, точно и выразительно передавать свои мысли средствами языка.  С.И.Ожегов</vt:lpstr>
      <vt:lpstr>Слайд 10</vt:lpstr>
      <vt:lpstr>Слайд 11</vt:lpstr>
      <vt:lpstr>Стихотворение  М.Червинского   «Между прочим»</vt:lpstr>
      <vt:lpstr>Запомни: </vt:lpstr>
      <vt:lpstr>Произноси правильно!</vt:lpstr>
      <vt:lpstr>Сочетание ЧН</vt:lpstr>
      <vt:lpstr> Нет чулок , НО носков</vt:lpstr>
      <vt:lpstr>Слайд 17</vt:lpstr>
      <vt:lpstr>Тавтология (от гр. tautologiа от tauto - то же самое + lоgos - слово) - повторение однокоренных слов или одинаковых морфем </vt:lpstr>
      <vt:lpstr> Исправь ошибки.</vt:lpstr>
      <vt:lpstr>двусмысленность</vt:lpstr>
      <vt:lpstr>«Всех победЮ!»</vt:lpstr>
      <vt:lpstr>Заповеди речевого поведения:</vt:lpstr>
      <vt:lpstr>Культура речи- это правильность, точность, выразительность и разнообразие.</vt:lpstr>
      <vt:lpstr>Слайд 24</vt:lpstr>
      <vt:lpstr>  Спасибо за урок!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Лара</cp:lastModifiedBy>
  <cp:revision>72</cp:revision>
  <dcterms:created xsi:type="dcterms:W3CDTF">2010-11-03T03:39:43Z</dcterms:created>
  <dcterms:modified xsi:type="dcterms:W3CDTF">2003-12-31T22:16:47Z</dcterms:modified>
</cp:coreProperties>
</file>