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15D44-5D98-49C7-A78F-21E3ECDFDD96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E2247-5E19-4A9E-AC1B-B5F8ECE035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E2247-5E19-4A9E-AC1B-B5F8ECE035B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7000">
              <a:schemeClr val="accent5">
                <a:lumMod val="75000"/>
                <a:alpha val="83000"/>
              </a:schemeClr>
            </a:gs>
            <a:gs pos="46000">
              <a:schemeClr val="accent5">
                <a:lumMod val="60000"/>
                <a:lumOff val="40000"/>
                <a:alpha val="64000"/>
              </a:schemeClr>
            </a:gs>
            <a:gs pos="53000">
              <a:srgbClr val="00B0F0">
                <a:alpha val="45000"/>
              </a:srgbClr>
            </a:gs>
            <a:gs pos="83000">
              <a:schemeClr val="accent5">
                <a:lumMod val="40000"/>
                <a:lumOff val="60000"/>
                <a:alpha val="58000"/>
              </a:schemeClr>
            </a:gs>
            <a:gs pos="100000">
              <a:schemeClr val="accent5">
                <a:lumMod val="20000"/>
                <a:lumOff val="80000"/>
                <a:alpha val="4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F76D6-3E01-4FE8-B5EC-86C3E31F371B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09D7-7138-4877-95D4-17A4571189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001056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>
                <a:rot lat="0" lon="600002" rev="0"/>
              </a:camera>
              <a:lightRig rig="threePt" dir="t"/>
            </a:scene3d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Раннее выявление речевых отклонений 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у дошкольников и методы их исправления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Documents and Settings\Ирина\Рабочий стол\vfksi.jpg"/>
          <p:cNvPicPr>
            <a:picLocks noChangeAspect="1" noChangeArrowheads="1"/>
          </p:cNvPicPr>
          <p:nvPr/>
        </p:nvPicPr>
        <p:blipFill>
          <a:blip r:embed="rId3" cstate="print"/>
          <a:srcRect r="10937"/>
          <a:stretch>
            <a:fillRect/>
          </a:stretch>
        </p:blipFill>
        <p:spPr bwMode="auto">
          <a:xfrm>
            <a:off x="571472" y="2714620"/>
            <a:ext cx="3810052" cy="3429023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55500" dist="50800" dir="5400000" sy="-100000" algn="bl" rotWithShape="0"/>
          </a:effectLst>
          <a:scene3d>
            <a:camera prst="perspective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143504" y="4000504"/>
            <a:ext cx="3571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Выполнила:</a:t>
            </a:r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учитель-логопед </a:t>
            </a:r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МДОУ ЦРР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д/с №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51 </a:t>
            </a:r>
          </a:p>
          <a:p>
            <a:pPr algn="ctr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Павлова Ирина Юрьевна</a:t>
            </a:r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714356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ПЛАН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2071678"/>
            <a:ext cx="76438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09600"/>
            <a:r>
              <a:rPr lang="ru-RU" sz="2800" dirty="0" smtClean="0"/>
              <a:t>1. 	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Закономерности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развития детей раннего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	возраста  при нормальном развитии.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indent="-60960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2.  	Понятие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отклонений речевого развития в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	раннем  возрасте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indent="-60960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3.	Характеристика детей с отклонениями в 	речевом развитии.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indent="-60960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4.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	Коррекция речевых отклонений.</a:t>
            </a:r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3240" y="107154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28992" y="285728"/>
            <a:ext cx="53578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349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	Первые три года жизни являются чрезвычайно важным и ответственным периодом в развитии ребенка. В этом возрасте  закладываются фундаментальные личностные образования, такие как общая самооценка, доверие к людям, интерес к окружающему миру и др. Недоразвитие или деформация этих качеств в раннем возрасте с трудом поддаются коррекции в более поздние периоды.</a:t>
            </a:r>
          </a:p>
        </p:txBody>
      </p:sp>
      <p:pic>
        <p:nvPicPr>
          <p:cNvPr id="1026" name="Picture 2" descr="C:\Documents and Settings\Ирина\Рабочий стол\cute-bab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3071834" cy="19801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357158" y="4000504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4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	В раннем детстве контроль за психическим развитием необходим для раннего выявления отклонений, планирования индивидуальных мер коррекции и профилактики, направленных на создание условий полноценного развития всех сторон психики ребенка. Важность такой работы связана с исключительным значением ранних этапов психического онтогенеза для развития личности. </a:t>
            </a:r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Monotype Corsiva" pitchFamily="66" charset="0"/>
              </a:rPr>
              <a:t>Закономерности психического развития детей раннего возраста:</a:t>
            </a:r>
            <a:endParaRPr lang="en-US" sz="24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Овладение прямохождением;</a:t>
            </a:r>
            <a:endParaRPr lang="en-US" sz="24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Ведущей в этом возрасте становится предметная деятельность;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Появляются первые слова, а за словами – фраза, ребёнок овладевает языковой системой;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Появляется ориентир на свойства и качество предметов;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Развитие познавательной активности;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Формирование  ведущей руки;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Развитие сенсорных эталонов (цвет, форма, величина) 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Совершенствуется наглядно-действенное мышление;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Формируются все компоненты мыслительно-интеллектуальной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 Формируется навык опрятности;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Появляется коммуникативно-направленная  речь;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7030A0"/>
                </a:solidFill>
                <a:latin typeface="Monotype Corsiva" pitchFamily="66" charset="0"/>
              </a:rPr>
              <a:t>Мышление становится речевым, а речь осмысленной.</a:t>
            </a:r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2153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Отклонения  речевого развития ребенка раннего возраста с сохранным слухом </a:t>
            </a:r>
          </a:p>
          <a:p>
            <a:pPr algn="ctr"/>
            <a:r>
              <a:rPr lang="ru-RU" altLang="zh-CN" sz="36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– это недоразвитие вербальных, интонационно-ритмических процессов в пределах  речевой системы, обусловленное незрелостью фонематического восприятия и/или двигательных основ артикуляции и/или неадекватностью требований близких взрослых.</a:t>
            </a:r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358246" cy="646330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90000"/>
              </a:lnSpc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Для детей с отклонении в речевом развитии характерно: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Овладение ходьбой  запаздывает (первые шаги на втором году жизни) 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Быстро устаёт;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Наблюдаются яктации;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Страдает общая и мелкая моторика;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Замедленное жевание и проглатывание (элементы пассивного отказа от пищи), 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быстро устает при жевании твердой пищи;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Предпочтение пищи, характерной для младшего возраста (перетертые, 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 однородные массы, отказ от твердой пищи);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Выраженная дискоординация движений мышц языка, губ и мышц,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 удерживающих нижнюю челюсть (рот приоткрыт);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Нет понимания обращённой речи;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Нет интереса к сотрудничеству со взрослым;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Не реагируют на похвалу или порицание взрослого;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Игровые действия не сопровождаются  речью;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Отсутствуют мимические проявления;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Не подражают меняющемуся тону взрослого;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Активный словарь состоит из двусложных 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лепетных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«слов». </a:t>
            </a:r>
          </a:p>
          <a:p>
            <a:pPr>
              <a:lnSpc>
                <a:spcPct val="90000"/>
              </a:lnSpc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>
              <a:lnSpc>
                <a:spcPct val="90000"/>
              </a:lnSpc>
            </a:pPr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00042"/>
            <a:ext cx="757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Методы исправления речевых отклонений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214422"/>
            <a:ext cx="88583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Развитие взаимодействия взрослого и ребенка.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Развитие эмоциональных реакций;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Развитие мышечного тонуса;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Развитие общих движений и действий с предметами;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Развитие моторики кистей и пальцев рук;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Нормализация дыхания;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Развитие зрительного и слухового внимания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Развитие артикуляционной моторики;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Развитие понимания речи и предпосылок активной речи; </a:t>
            </a:r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642918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Библиография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1428736"/>
            <a:ext cx="81439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/>
            <a:r>
              <a:rPr lang="ru-RU" dirty="0" smtClean="0"/>
              <a:t>1.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Стребелева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Е.А. Методические рекомендации к психолого-педагогическому </a:t>
            </a:r>
          </a:p>
          <a:p>
            <a:pPr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изучению детей (2-3 </a:t>
            </a:r>
            <a:r>
              <a:rPr lang="ru-RU" sz="2000" b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лет) :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Ранняя диагностика умственного развития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// Альманах института коррекционной педагогики PAO . - M., 2001 № 4</a:t>
            </a:r>
          </a:p>
          <a:p>
            <a:pPr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2. Психолого-педагогическая диагностика развития детей раннего и </a:t>
            </a:r>
          </a:p>
          <a:p>
            <a:pPr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дошкольного возраста / под ред. Е. А. 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Стребелевой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 — М.: Просвещение,     </a:t>
            </a:r>
          </a:p>
          <a:p>
            <a:pPr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2005.</a:t>
            </a:r>
          </a:p>
          <a:p>
            <a:pPr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3. Диагностика психического развития детей от рождения до 3 лет: </a:t>
            </a:r>
          </a:p>
          <a:p>
            <a:pPr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Методическое пособие для практических психологов / — Е.О.Смирнова, </a:t>
            </a:r>
          </a:p>
          <a:p>
            <a:pPr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Л. Н.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Галигузова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, Т.В.Ермолова, СЮ. Мещерякова. 2-е изд.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испр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и доп.</a:t>
            </a:r>
          </a:p>
          <a:p>
            <a:pPr indent="-342900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— СПб.: «ДЕТСТВО-ПРЕСС», 2005,— 144 с.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4.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Винарская.Е.Н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. Раннее речевое развитие ребенка и проблемы дефектологии: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Периодика раннего развития. Эмоциональные предпосылки освоения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    языка . -М.: Просвещение, 1987</a:t>
            </a:r>
          </a:p>
          <a:p>
            <a:pPr indent="-342900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  <a:p>
            <a:pPr indent="-342900"/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407</Words>
  <Application>Microsoft Office PowerPoint</Application>
  <PresentationFormat>Экран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Speed_XP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107</cp:revision>
  <dcterms:created xsi:type="dcterms:W3CDTF">2011-12-03T08:38:17Z</dcterms:created>
  <dcterms:modified xsi:type="dcterms:W3CDTF">2012-01-12T05:47:12Z</dcterms:modified>
</cp:coreProperties>
</file>