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  <p:sldMasterId id="2147483832" r:id="rId2"/>
    <p:sldMasterId id="2147483834" r:id="rId3"/>
    <p:sldMasterId id="2147483838" r:id="rId4"/>
  </p:sldMasterIdLst>
  <p:sldIdLst>
    <p:sldId id="256" r:id="rId5"/>
    <p:sldId id="257" r:id="rId6"/>
    <p:sldId id="258" r:id="rId7"/>
    <p:sldId id="263" r:id="rId8"/>
    <p:sldId id="265" r:id="rId9"/>
    <p:sldId id="267" r:id="rId10"/>
    <p:sldId id="266" r:id="rId11"/>
    <p:sldId id="270" r:id="rId12"/>
    <p:sldId id="279" r:id="rId13"/>
    <p:sldId id="278" r:id="rId14"/>
    <p:sldId id="280" r:id="rId15"/>
    <p:sldId id="276" r:id="rId16"/>
    <p:sldId id="281" r:id="rId17"/>
    <p:sldId id="277" r:id="rId18"/>
    <p:sldId id="282" r:id="rId19"/>
    <p:sldId id="283" r:id="rId20"/>
    <p:sldId id="284" r:id="rId21"/>
  </p:sldIdLst>
  <p:sldSz cx="8821738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FFFF00"/>
    <a:srgbClr val="008000"/>
    <a:srgbClr val="FFFF66"/>
    <a:srgbClr val="993366"/>
    <a:srgbClr val="0000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5" autoAdjust="0"/>
    <p:restoredTop sz="94660"/>
  </p:normalViewPr>
  <p:slideViewPr>
    <p:cSldViewPr>
      <p:cViewPr varScale="1">
        <p:scale>
          <a:sx n="90" d="100"/>
          <a:sy n="90" d="100"/>
        </p:scale>
        <p:origin x="-1210" y="-89"/>
      </p:cViewPr>
      <p:guideLst>
        <p:guide orient="horz" pos="2160"/>
        <p:guide pos="27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1988" y="990600"/>
            <a:ext cx="7497762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97000" y="3429000"/>
            <a:ext cx="676275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1709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61988" y="6248400"/>
            <a:ext cx="1836737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1709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14663" y="6248400"/>
            <a:ext cx="2792412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1709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323013" y="6248400"/>
            <a:ext cx="1836737" cy="457200"/>
          </a:xfrm>
        </p:spPr>
        <p:txBody>
          <a:bodyPr/>
          <a:lstStyle>
            <a:lvl1pPr>
              <a:defRPr/>
            </a:lvl1pPr>
          </a:lstStyle>
          <a:p>
            <a:fld id="{D96E132D-D83C-4C2B-955B-0D8DCB9FAD0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17095" name="AutoShape 7"/>
          <p:cNvSpPr>
            <a:spLocks noChangeArrowheads="1"/>
          </p:cNvSpPr>
          <p:nvPr/>
        </p:nvSpPr>
        <p:spPr bwMode="auto">
          <a:xfrm>
            <a:off x="661988" y="2393950"/>
            <a:ext cx="7497762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356B6-DCC9-409A-81F9-865BD220E1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42063" y="304800"/>
            <a:ext cx="1931987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46100" y="304800"/>
            <a:ext cx="5643563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C812B-9316-469E-A82D-637C823BCA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258" name="Group 2"/>
          <p:cNvGrpSpPr>
            <a:grpSpLocks/>
          </p:cNvGrpSpPr>
          <p:nvPr/>
        </p:nvGrpSpPr>
        <p:grpSpPr bwMode="auto">
          <a:xfrm>
            <a:off x="0" y="0"/>
            <a:ext cx="8818563" cy="6851650"/>
            <a:chOff x="0" y="0"/>
            <a:chExt cx="5758" cy="4316"/>
          </a:xfrm>
        </p:grpSpPr>
        <p:sp>
          <p:nvSpPr>
            <p:cNvPr id="224259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260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261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26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263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264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265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266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267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268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269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270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4271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224272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73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74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75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76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77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78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79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80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81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82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83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84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85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86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87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88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89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90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91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92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93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94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95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96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24297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61988" y="1447800"/>
            <a:ext cx="749776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24298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23975" y="3203575"/>
            <a:ext cx="6173788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24299" name="Rectangle 43"/>
          <p:cNvSpPr>
            <a:spLocks noGrp="1" noChangeArrowheads="1"/>
          </p:cNvSpPr>
          <p:nvPr>
            <p:ph type="dt" sz="half" idx="2"/>
          </p:nvPr>
        </p:nvSpPr>
        <p:spPr>
          <a:xfrm>
            <a:off x="441325" y="6245225"/>
            <a:ext cx="20574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4300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3014663" y="6245225"/>
            <a:ext cx="2792412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4301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323013" y="6245225"/>
            <a:ext cx="2057400" cy="476250"/>
          </a:xfrm>
        </p:spPr>
        <p:txBody>
          <a:bodyPr/>
          <a:lstStyle>
            <a:lvl1pPr>
              <a:defRPr/>
            </a:lvl1pPr>
          </a:lstStyle>
          <a:p>
            <a:fld id="{F4F81495-E438-4358-9AE9-015E5ACD0C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BB006-FB7D-41C4-916E-037DE1AC42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913" y="4406900"/>
            <a:ext cx="74977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6913" y="2906713"/>
            <a:ext cx="7497762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4CF58-B0CA-4C80-B46C-D80A45B47C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41325" y="1600200"/>
            <a:ext cx="38925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86275" y="1600200"/>
            <a:ext cx="3894138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7E9F3-24F1-49EF-B984-9184EACCC1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325" y="274638"/>
            <a:ext cx="79390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1325" y="1535113"/>
            <a:ext cx="38973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1325" y="2174875"/>
            <a:ext cx="38973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481513" y="1535113"/>
            <a:ext cx="38989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81513" y="2174875"/>
            <a:ext cx="38989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2F55A-50CD-4FBE-A137-EFAB8A78CC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7D7E4-3B54-4C8D-8C19-0828BDC4D3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A61E1-85C1-467F-A07F-856DF1FC7E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325" y="273050"/>
            <a:ext cx="29019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49638" y="273050"/>
            <a:ext cx="49307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1325" y="1435100"/>
            <a:ext cx="29019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9F5BA-D9C5-4F54-8371-43EAEA6084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C5700-8139-4299-AAD9-C8CDD7E86F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788" y="4800600"/>
            <a:ext cx="529272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28788" y="612775"/>
            <a:ext cx="52927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8788" y="5367338"/>
            <a:ext cx="52927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0242B-3994-40CB-A26D-4BD09F4E71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255AE-78A2-4AB1-8103-974D342B33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96038" y="158750"/>
            <a:ext cx="1984375" cy="59721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1325" y="158750"/>
            <a:ext cx="5802313" cy="59721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694C6-C3EB-4477-945F-1D6E6BD863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325" y="158750"/>
            <a:ext cx="7939088" cy="125888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41325" y="1600200"/>
            <a:ext cx="7939088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41325" y="6243638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14663" y="6248400"/>
            <a:ext cx="2792412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323013" y="6243638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fld id="{5C81532F-AC57-4E20-992B-22B3339B79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41325" y="158750"/>
            <a:ext cx="7939088" cy="125888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41325" y="1600200"/>
            <a:ext cx="3892550" cy="2189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486275" y="1600200"/>
            <a:ext cx="3894138" cy="2189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41325" y="3941763"/>
            <a:ext cx="3892550" cy="21891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86275" y="3941763"/>
            <a:ext cx="3894138" cy="21891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41325" y="6243638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14663" y="6248400"/>
            <a:ext cx="2792412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323013" y="6243638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fld id="{B09A1788-1D1B-435A-92B6-28C2F965F8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226" name="Group 2"/>
          <p:cNvGrpSpPr>
            <a:grpSpLocks/>
          </p:cNvGrpSpPr>
          <p:nvPr/>
        </p:nvGrpSpPr>
        <p:grpSpPr bwMode="auto">
          <a:xfrm>
            <a:off x="307975" y="1752600"/>
            <a:ext cx="8513763" cy="5129213"/>
            <a:chOff x="201" y="1104"/>
            <a:chExt cx="5559" cy="3231"/>
          </a:xfrm>
        </p:grpSpPr>
        <p:sp>
          <p:nvSpPr>
            <p:cNvPr id="308227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228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229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8230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8231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8232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823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55675" y="1905000"/>
            <a:ext cx="7497763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823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55675" y="3962400"/>
            <a:ext cx="6542088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08235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55675" y="6245225"/>
            <a:ext cx="183515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8236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346450" y="6245225"/>
            <a:ext cx="27940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8237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DEFE4D3-09F5-40CB-B6B5-A694BA2371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4978A-E84D-4C07-ACE0-53B54042E7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913" y="4406900"/>
            <a:ext cx="74977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6913" y="2906713"/>
            <a:ext cx="7497762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2A8D1-D764-43B5-BDA9-0CCCE30847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08038" y="1905000"/>
            <a:ext cx="3786187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46625" y="1905000"/>
            <a:ext cx="37877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705D8-F067-4038-9990-3018CA179F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325" y="274638"/>
            <a:ext cx="79390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1325" y="1535113"/>
            <a:ext cx="38973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1325" y="2174875"/>
            <a:ext cx="38973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481513" y="1535113"/>
            <a:ext cx="38989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81513" y="2174875"/>
            <a:ext cx="38989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262E9-4DD8-4501-8249-306A0CAD6A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913" y="4406900"/>
            <a:ext cx="74977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6913" y="2906713"/>
            <a:ext cx="7497762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D3D8D-71E7-4FC9-BAEC-552351DDA5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3B1AB-7F7A-41FC-A8DD-CF411A6D95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E1268-30FC-4EA3-9411-F33FF970AC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325" y="273050"/>
            <a:ext cx="29019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49638" y="273050"/>
            <a:ext cx="49307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1325" y="1435100"/>
            <a:ext cx="29019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27EBC-67D9-4EC3-9AC1-A94482C65D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788" y="4800600"/>
            <a:ext cx="52927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28788" y="612775"/>
            <a:ext cx="52927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8788" y="5367338"/>
            <a:ext cx="52927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7BDCC-0FDA-4D8D-81AF-D2EF84A088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0A820-D44D-4E20-B757-059B1B598C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1925" y="244475"/>
            <a:ext cx="2022475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1325" y="244475"/>
            <a:ext cx="59182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292C2-7A9E-460D-B2AC-9263770032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5634" name="Group 2"/>
          <p:cNvGrpSpPr>
            <a:grpSpLocks/>
          </p:cNvGrpSpPr>
          <p:nvPr/>
        </p:nvGrpSpPr>
        <p:grpSpPr bwMode="auto">
          <a:xfrm>
            <a:off x="0" y="0"/>
            <a:ext cx="8821738" cy="6934200"/>
            <a:chOff x="0" y="0"/>
            <a:chExt cx="5760" cy="4368"/>
          </a:xfrm>
        </p:grpSpPr>
        <p:sp>
          <p:nvSpPr>
            <p:cNvPr id="32563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3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3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3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3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4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4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4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4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4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4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4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4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4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4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5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5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5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565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61988" y="1828800"/>
            <a:ext cx="7497762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2565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23975" y="3886200"/>
            <a:ext cx="6173788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25655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25656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2565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011E281-CD62-4D16-AF18-91CA856D82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16A79-2098-45EB-BAB7-D055A16CE7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913" y="4406900"/>
            <a:ext cx="74977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6913" y="2906713"/>
            <a:ext cx="7497762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887CE-39F8-49A8-847D-E2213BF32E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41325" y="1600200"/>
            <a:ext cx="38925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86275" y="1600200"/>
            <a:ext cx="3894138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FB30B-5A02-4C6C-81D3-01088B89E5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46100" y="1752600"/>
            <a:ext cx="3783013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81513" y="1752600"/>
            <a:ext cx="3784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8C49D-019D-4610-80E0-90E83EAA3D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325" y="274638"/>
            <a:ext cx="79390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1325" y="1535113"/>
            <a:ext cx="38973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1325" y="2174875"/>
            <a:ext cx="38973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481513" y="1535113"/>
            <a:ext cx="38989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81513" y="2174875"/>
            <a:ext cx="38989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BECB7-B925-466C-9745-36CC575E4D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2EDD8-217F-4890-8DCA-98D051149E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F268A-F08C-4351-A7AE-1B35F3175E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325" y="273050"/>
            <a:ext cx="29019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49638" y="273050"/>
            <a:ext cx="49307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1325" y="1435100"/>
            <a:ext cx="29019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7C6F6-191C-4034-BB9E-E5772EE37A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788" y="4800600"/>
            <a:ext cx="52927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28788" y="612775"/>
            <a:ext cx="52927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8788" y="5367338"/>
            <a:ext cx="52927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7E824-15F5-45D3-A665-3D40AE8FA6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B0CC6-DFF3-4500-B3D8-CA2481B5F9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96038" y="277813"/>
            <a:ext cx="1984375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1325" y="277813"/>
            <a:ext cx="5802313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7FF0E-4472-4B81-9C36-80D57FC52A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325" y="274638"/>
            <a:ext cx="79390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1325" y="1535113"/>
            <a:ext cx="38973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1325" y="2174875"/>
            <a:ext cx="38973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481513" y="1535113"/>
            <a:ext cx="38989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81513" y="2174875"/>
            <a:ext cx="38989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F878C-93C7-469F-9CF0-7B82679779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08359-35C1-4EF4-85F2-23B6CF0920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169E3-4B97-4DED-A529-E07C29E8C4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325" y="273050"/>
            <a:ext cx="29019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49638" y="273050"/>
            <a:ext cx="49307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1325" y="1435100"/>
            <a:ext cx="29019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31BB8-CD39-4DF5-B4BC-ABD2B1EF0A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788" y="4800600"/>
            <a:ext cx="529272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28788" y="612775"/>
            <a:ext cx="52927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8788" y="5367338"/>
            <a:ext cx="52927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0684D-FC5D-4F6D-BA65-EA6F9DF946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54038" y="304800"/>
            <a:ext cx="7720012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6100" y="1752600"/>
            <a:ext cx="772001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6068" name="AutoShape 4"/>
          <p:cNvSpPr>
            <a:spLocks noChangeArrowheads="1"/>
          </p:cNvSpPr>
          <p:nvPr/>
        </p:nvSpPr>
        <p:spPr bwMode="auto">
          <a:xfrm>
            <a:off x="587375" y="1566863"/>
            <a:ext cx="76787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/>
          </a:p>
        </p:txBody>
      </p:sp>
      <p:sp>
        <p:nvSpPr>
          <p:cNvPr id="216069" name="Line 5"/>
          <p:cNvSpPr>
            <a:spLocks noChangeShapeType="1"/>
          </p:cNvSpPr>
          <p:nvPr/>
        </p:nvSpPr>
        <p:spPr bwMode="auto">
          <a:xfrm flipV="1">
            <a:off x="587375" y="6172200"/>
            <a:ext cx="7646988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60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87375" y="6245225"/>
            <a:ext cx="19113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160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14663" y="6245225"/>
            <a:ext cx="27924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160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3013" y="6245225"/>
            <a:ext cx="19113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31E0195-E5C6-47CA-8C2F-E7B63CDE144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234" name="Group 2"/>
          <p:cNvGrpSpPr>
            <a:grpSpLocks/>
          </p:cNvGrpSpPr>
          <p:nvPr/>
        </p:nvGrpSpPr>
        <p:grpSpPr bwMode="auto">
          <a:xfrm>
            <a:off x="0" y="0"/>
            <a:ext cx="8818563" cy="6851650"/>
            <a:chOff x="0" y="0"/>
            <a:chExt cx="5758" cy="4316"/>
          </a:xfrm>
        </p:grpSpPr>
        <p:sp>
          <p:nvSpPr>
            <p:cNvPr id="22323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23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23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23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23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24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24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24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24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24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24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24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324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22324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4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5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5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5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5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5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5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5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5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5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5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6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6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6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6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6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6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6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6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6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6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7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7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27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23273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41325" y="158750"/>
            <a:ext cx="7939088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3274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1325" y="1600200"/>
            <a:ext cx="7939088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3275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1325" y="6243638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3276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14663" y="6248400"/>
            <a:ext cx="2792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3277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3013" y="6243638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B5F9170E-8B17-4E02-A2F0-57C4F7EC11A1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3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80" r:id="rId12"/>
    <p:sldLayoutId id="214748388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02" name="Group 2"/>
          <p:cNvGrpSpPr>
            <a:grpSpLocks/>
          </p:cNvGrpSpPr>
          <p:nvPr/>
        </p:nvGrpSpPr>
        <p:grpSpPr bwMode="auto">
          <a:xfrm>
            <a:off x="307975" y="1828800"/>
            <a:ext cx="8513763" cy="5029200"/>
            <a:chOff x="201" y="1152"/>
            <a:chExt cx="5559" cy="3168"/>
          </a:xfrm>
        </p:grpSpPr>
        <p:sp>
          <p:nvSpPr>
            <p:cNvPr id="307203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204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205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20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20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20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20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21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2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8038" y="6245225"/>
            <a:ext cx="1835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072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08350" y="6245225"/>
            <a:ext cx="279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072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2900" y="6245225"/>
            <a:ext cx="1835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E58C5782-D09E-427C-AC12-A1E7CC80E35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0721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41325" y="244475"/>
            <a:ext cx="80899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21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08038" y="1905000"/>
            <a:ext cx="7726362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5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4610" name="Group 2"/>
          <p:cNvGrpSpPr>
            <a:grpSpLocks/>
          </p:cNvGrpSpPr>
          <p:nvPr/>
        </p:nvGrpSpPr>
        <p:grpSpPr bwMode="auto">
          <a:xfrm>
            <a:off x="0" y="0"/>
            <a:ext cx="8821738" cy="6934200"/>
            <a:chOff x="0" y="0"/>
            <a:chExt cx="5760" cy="4368"/>
          </a:xfrm>
        </p:grpSpPr>
        <p:sp>
          <p:nvSpPr>
            <p:cNvPr id="32461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61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61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61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61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61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61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61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61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62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62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62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62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62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62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62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62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62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462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41325" y="277813"/>
            <a:ext cx="79390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46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1325" y="1600200"/>
            <a:ext cx="7939088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463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1325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2463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14663" y="6248400"/>
            <a:ext cx="2792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2463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3013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51A7F12-E941-4A31-8142-2A318EB92082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738188" y="620713"/>
            <a:ext cx="7364412" cy="457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 b="1" i="1">
                <a:solidFill>
                  <a:srgbClr val="000000"/>
                </a:solidFill>
              </a:rPr>
              <a:t>Реализация </a:t>
            </a:r>
            <a:r>
              <a:rPr lang="ru-RU" sz="4800" b="1" i="1">
                <a:solidFill>
                  <a:srgbClr val="000000"/>
                </a:solidFill>
              </a:rPr>
              <a:t>здоровьесберегающих технологий в системе развивающего обучения</a:t>
            </a:r>
          </a:p>
          <a:p>
            <a:pPr algn="ctr">
              <a:spcBef>
                <a:spcPct val="50000"/>
              </a:spcBef>
            </a:pPr>
            <a:r>
              <a:rPr lang="ru-RU" sz="4800" b="1" i="1">
                <a:solidFill>
                  <a:srgbClr val="000000"/>
                </a:solidFill>
              </a:rPr>
              <a:t> </a:t>
            </a:r>
            <a:r>
              <a:rPr lang="ru-RU" sz="6000" b="1" i="1">
                <a:solidFill>
                  <a:srgbClr val="000000"/>
                </a:solidFill>
              </a:rPr>
              <a:t>Л.В. Занкова.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385888" y="5300663"/>
            <a:ext cx="7146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000000"/>
                </a:solidFill>
              </a:rPr>
              <a:t>Полякова С.Н.- учитель нач. классов НОШ№12 «Гармония» Ст. Каневской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0" i="1">
                <a:solidFill>
                  <a:srgbClr val="FFFF66"/>
                </a:solidFill>
              </a:rPr>
              <a:t>Увеличение двигательной активности учащихся.</a:t>
            </a:r>
          </a:p>
        </p:txBody>
      </p:sp>
      <p:pic>
        <p:nvPicPr>
          <p:cNvPr id="233475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88963" y="1628775"/>
            <a:ext cx="2987675" cy="2082800"/>
          </a:xfrm>
          <a:noFill/>
          <a:ln/>
        </p:spPr>
      </p:pic>
      <p:pic>
        <p:nvPicPr>
          <p:cNvPr id="233476" name="Picture 4" descr="P92100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83213" y="1700213"/>
            <a:ext cx="2779712" cy="2160587"/>
          </a:xfrm>
          <a:prstGeom prst="rect">
            <a:avLst/>
          </a:prstGeom>
          <a:noFill/>
        </p:spPr>
      </p:pic>
      <p:pic>
        <p:nvPicPr>
          <p:cNvPr id="233477" name="Picture 5" descr="PB27003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35238" y="3933825"/>
            <a:ext cx="3363912" cy="2616200"/>
          </a:xfrm>
          <a:prstGeom prst="rect">
            <a:avLst/>
          </a:prstGeom>
          <a:noFill/>
        </p:spPr>
      </p:pic>
      <p:sp>
        <p:nvSpPr>
          <p:cNvPr id="233478" name="Text Box 6"/>
          <p:cNvSpPr txBox="1">
            <a:spLocks noChangeArrowheads="1"/>
          </p:cNvSpPr>
          <p:nvPr/>
        </p:nvSpPr>
        <p:spPr bwMode="auto">
          <a:xfrm>
            <a:off x="234950" y="3860800"/>
            <a:ext cx="2035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>
                <a:solidFill>
                  <a:srgbClr val="00FF00"/>
                </a:solidFill>
              </a:rPr>
              <a:t>Динамический час</a:t>
            </a:r>
          </a:p>
        </p:txBody>
      </p:sp>
      <p:sp>
        <p:nvSpPr>
          <p:cNvPr id="233479" name="Text Box 7"/>
          <p:cNvSpPr txBox="1">
            <a:spLocks noChangeArrowheads="1"/>
          </p:cNvSpPr>
          <p:nvPr/>
        </p:nvSpPr>
        <p:spPr bwMode="auto">
          <a:xfrm>
            <a:off x="6283325" y="4149725"/>
            <a:ext cx="19446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>
                <a:solidFill>
                  <a:srgbClr val="00FF00"/>
                </a:solidFill>
              </a:rPr>
              <a:t>Утренняя гимнастика</a:t>
            </a:r>
          </a:p>
        </p:txBody>
      </p:sp>
      <p:sp>
        <p:nvSpPr>
          <p:cNvPr id="233485" name="Text Box 13"/>
          <p:cNvSpPr txBox="1">
            <a:spLocks noChangeArrowheads="1"/>
          </p:cNvSpPr>
          <p:nvPr/>
        </p:nvSpPr>
        <p:spPr bwMode="auto">
          <a:xfrm>
            <a:off x="234950" y="5445125"/>
            <a:ext cx="23225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>
                <a:solidFill>
                  <a:srgbClr val="00FF00"/>
                </a:solidFill>
              </a:rPr>
              <a:t>Подвижные перемены на свежем воздухе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33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3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3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33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3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233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/>
      <p:bldP spid="233478" grpId="0"/>
      <p:bldP spid="233479" grpId="0"/>
      <p:bldP spid="2334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5" name="Text Box 9"/>
          <p:cNvSpPr txBox="1">
            <a:spLocks noChangeArrowheads="1"/>
          </p:cNvSpPr>
          <p:nvPr/>
        </p:nvSpPr>
        <p:spPr bwMode="auto">
          <a:xfrm>
            <a:off x="1530350" y="188913"/>
            <a:ext cx="59055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i="1" u="sng">
                <a:solidFill>
                  <a:srgbClr val="000000"/>
                </a:solidFill>
              </a:rPr>
              <a:t>Рациональная организация уроков</a:t>
            </a:r>
            <a:r>
              <a:rPr lang="ru-RU" sz="4800" b="1" i="1" u="sng"/>
              <a:t> </a:t>
            </a:r>
          </a:p>
        </p:txBody>
      </p:sp>
      <p:sp>
        <p:nvSpPr>
          <p:cNvPr id="280586" name="Rectangle 10"/>
          <p:cNvSpPr>
            <a:spLocks noChangeArrowheads="1"/>
          </p:cNvSpPr>
          <p:nvPr/>
        </p:nvSpPr>
        <p:spPr bwMode="auto">
          <a:xfrm>
            <a:off x="0" y="2781300"/>
            <a:ext cx="2447925" cy="7921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Частая смена видов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  деятельности на уроке</a:t>
            </a:r>
          </a:p>
        </p:txBody>
      </p:sp>
      <p:sp>
        <p:nvSpPr>
          <p:cNvPr id="280587" name="Rectangle 11"/>
          <p:cNvSpPr>
            <a:spLocks noChangeArrowheads="1"/>
          </p:cNvSpPr>
          <p:nvPr/>
        </p:nvSpPr>
        <p:spPr bwMode="auto">
          <a:xfrm>
            <a:off x="882650" y="3933825"/>
            <a:ext cx="2303463" cy="71913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Дифференцированный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подход к обучению</a:t>
            </a:r>
          </a:p>
        </p:txBody>
      </p:sp>
      <p:sp>
        <p:nvSpPr>
          <p:cNvPr id="280588" name="Rectangle 12"/>
          <p:cNvSpPr>
            <a:spLocks noChangeArrowheads="1"/>
          </p:cNvSpPr>
          <p:nvPr/>
        </p:nvSpPr>
        <p:spPr bwMode="auto">
          <a:xfrm>
            <a:off x="5346700" y="3500438"/>
            <a:ext cx="1944688" cy="6477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Сюжетные минутки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 отдыха</a:t>
            </a:r>
          </a:p>
        </p:txBody>
      </p:sp>
      <p:sp>
        <p:nvSpPr>
          <p:cNvPr id="280589" name="Rectangle 13"/>
          <p:cNvSpPr>
            <a:spLocks noChangeArrowheads="1"/>
          </p:cNvSpPr>
          <p:nvPr/>
        </p:nvSpPr>
        <p:spPr bwMode="auto">
          <a:xfrm>
            <a:off x="1819275" y="5013325"/>
            <a:ext cx="2736850" cy="72072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Ителлектуальные, ролевые 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и сюжетные игры</a:t>
            </a:r>
          </a:p>
        </p:txBody>
      </p:sp>
      <p:sp>
        <p:nvSpPr>
          <p:cNvPr id="280591" name="Rectangle 15"/>
          <p:cNvSpPr>
            <a:spLocks noChangeArrowheads="1"/>
          </p:cNvSpPr>
          <p:nvPr/>
        </p:nvSpPr>
        <p:spPr bwMode="auto">
          <a:xfrm>
            <a:off x="4986338" y="5157788"/>
            <a:ext cx="2087562" cy="649287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Интеграция уроков</a:t>
            </a:r>
          </a:p>
        </p:txBody>
      </p:sp>
      <p:sp>
        <p:nvSpPr>
          <p:cNvPr id="280592" name="Rectangle 16"/>
          <p:cNvSpPr>
            <a:spLocks noChangeArrowheads="1"/>
          </p:cNvSpPr>
          <p:nvPr/>
        </p:nvSpPr>
        <p:spPr bwMode="auto">
          <a:xfrm>
            <a:off x="5795963" y="2349500"/>
            <a:ext cx="3025775" cy="7921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Технология раскрепощенного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 развития детей</a:t>
            </a:r>
          </a:p>
        </p:txBody>
      </p:sp>
      <p:sp>
        <p:nvSpPr>
          <p:cNvPr id="280594" name="Line 18"/>
          <p:cNvSpPr>
            <a:spLocks noChangeShapeType="1"/>
          </p:cNvSpPr>
          <p:nvPr/>
        </p:nvSpPr>
        <p:spPr bwMode="auto">
          <a:xfrm flipH="1">
            <a:off x="1458913" y="1700213"/>
            <a:ext cx="647700" cy="10080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0596" name="Line 20"/>
          <p:cNvSpPr>
            <a:spLocks noChangeShapeType="1"/>
          </p:cNvSpPr>
          <p:nvPr/>
        </p:nvSpPr>
        <p:spPr bwMode="auto">
          <a:xfrm flipH="1">
            <a:off x="2393950" y="1700213"/>
            <a:ext cx="792163" cy="2233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0597" name="Line 21"/>
          <p:cNvSpPr>
            <a:spLocks noChangeShapeType="1"/>
          </p:cNvSpPr>
          <p:nvPr/>
        </p:nvSpPr>
        <p:spPr bwMode="auto">
          <a:xfrm flipH="1">
            <a:off x="3475038" y="1700213"/>
            <a:ext cx="503237" cy="32416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0600" name="Line 24"/>
          <p:cNvSpPr>
            <a:spLocks noChangeShapeType="1"/>
          </p:cNvSpPr>
          <p:nvPr/>
        </p:nvSpPr>
        <p:spPr bwMode="auto">
          <a:xfrm>
            <a:off x="4194175" y="16287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0602" name="Line 26"/>
          <p:cNvSpPr>
            <a:spLocks noChangeShapeType="1"/>
          </p:cNvSpPr>
          <p:nvPr/>
        </p:nvSpPr>
        <p:spPr bwMode="auto">
          <a:xfrm>
            <a:off x="4627563" y="1700213"/>
            <a:ext cx="574675" cy="34575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0603" name="Line 27"/>
          <p:cNvSpPr>
            <a:spLocks noChangeShapeType="1"/>
          </p:cNvSpPr>
          <p:nvPr/>
        </p:nvSpPr>
        <p:spPr bwMode="auto">
          <a:xfrm>
            <a:off x="6283325" y="1700213"/>
            <a:ext cx="360363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0604" name="Line 28"/>
          <p:cNvSpPr>
            <a:spLocks noChangeShapeType="1"/>
          </p:cNvSpPr>
          <p:nvPr/>
        </p:nvSpPr>
        <p:spPr bwMode="auto">
          <a:xfrm>
            <a:off x="5130800" y="1700213"/>
            <a:ext cx="504825" cy="1800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0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0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0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0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0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0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0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80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28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0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8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0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0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80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28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0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0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80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28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80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0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0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280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0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80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80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0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80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28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5" grpId="0"/>
      <p:bldP spid="280586" grpId="0" animBg="1"/>
      <p:bldP spid="280587" grpId="0" animBg="1"/>
      <p:bldP spid="280588" grpId="0" animBg="1"/>
      <p:bldP spid="280589" grpId="0" animBg="1"/>
      <p:bldP spid="280591" grpId="0" animBg="1"/>
      <p:bldP spid="280592" grpId="0" animBg="1"/>
      <p:bldP spid="280594" grpId="0" animBg="1"/>
      <p:bldP spid="280596" grpId="0" animBg="1"/>
      <p:bldP spid="280597" grpId="0" animBg="1"/>
      <p:bldP spid="280602" grpId="0" animBg="1"/>
      <p:bldP spid="280603" grpId="0" animBg="1"/>
      <p:bldP spid="28060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>
                <a:solidFill>
                  <a:srgbClr val="FFFF00"/>
                </a:solidFill>
              </a:rPr>
              <a:t>Здороьесбегающие технолоии на уроке.</a:t>
            </a:r>
          </a:p>
        </p:txBody>
      </p:sp>
      <p:pic>
        <p:nvPicPr>
          <p:cNvPr id="231427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1773238"/>
            <a:ext cx="2911475" cy="2368550"/>
          </a:xfrm>
          <a:noFill/>
          <a:ln/>
        </p:spPr>
      </p:pic>
      <p:pic>
        <p:nvPicPr>
          <p:cNvPr id="2314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75263" y="1773238"/>
            <a:ext cx="3263900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14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51163" y="3644900"/>
            <a:ext cx="264636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430" name="Text Box 6"/>
          <p:cNvSpPr txBox="1">
            <a:spLocks noChangeArrowheads="1"/>
          </p:cNvSpPr>
          <p:nvPr/>
        </p:nvSpPr>
        <p:spPr bwMode="auto">
          <a:xfrm>
            <a:off x="450850" y="4292600"/>
            <a:ext cx="223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solidFill>
                  <a:srgbClr val="00FF00"/>
                </a:solidFill>
              </a:rPr>
              <a:t>Психогимнастика</a:t>
            </a:r>
          </a:p>
        </p:txBody>
      </p:sp>
      <p:sp>
        <p:nvSpPr>
          <p:cNvPr id="231431" name="Text Box 7"/>
          <p:cNvSpPr txBox="1">
            <a:spLocks noChangeArrowheads="1"/>
          </p:cNvSpPr>
          <p:nvPr/>
        </p:nvSpPr>
        <p:spPr bwMode="auto">
          <a:xfrm>
            <a:off x="3186113" y="5876925"/>
            <a:ext cx="2305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solidFill>
                  <a:srgbClr val="00FF00"/>
                </a:solidFill>
              </a:rPr>
              <a:t>Гимнастика для кистей рук.</a:t>
            </a:r>
          </a:p>
        </p:txBody>
      </p:sp>
      <p:sp>
        <p:nvSpPr>
          <p:cNvPr id="231432" name="Text Box 8"/>
          <p:cNvSpPr txBox="1">
            <a:spLocks noChangeArrowheads="1"/>
          </p:cNvSpPr>
          <p:nvPr/>
        </p:nvSpPr>
        <p:spPr bwMode="auto">
          <a:xfrm>
            <a:off x="5778500" y="4508500"/>
            <a:ext cx="2592388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solidFill>
                  <a:srgbClr val="00FF00"/>
                </a:solidFill>
              </a:rPr>
              <a:t>Формирование осанки</a:t>
            </a:r>
          </a:p>
          <a:p>
            <a:pPr algn="ctr">
              <a:spcBef>
                <a:spcPct val="50000"/>
              </a:spcBef>
            </a:pPr>
            <a:r>
              <a:rPr lang="ru-RU" sz="2000">
                <a:solidFill>
                  <a:srgbClr val="00FF00"/>
                </a:solidFill>
              </a:rPr>
              <a:t>(мешочки с солью)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31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31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30" grpId="0"/>
      <p:bldP spid="231431" grpId="0"/>
      <p:bldP spid="2314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31" name="Text Box 7"/>
          <p:cNvSpPr txBox="1">
            <a:spLocks noChangeArrowheads="1"/>
          </p:cNvSpPr>
          <p:nvPr/>
        </p:nvSpPr>
        <p:spPr bwMode="auto">
          <a:xfrm>
            <a:off x="811213" y="1268413"/>
            <a:ext cx="2590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82633" name="Oval 9"/>
          <p:cNvSpPr>
            <a:spLocks noChangeArrowheads="1"/>
          </p:cNvSpPr>
          <p:nvPr/>
        </p:nvSpPr>
        <p:spPr bwMode="auto">
          <a:xfrm>
            <a:off x="2322513" y="0"/>
            <a:ext cx="3671887" cy="1079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Физминутки на уроке</a:t>
            </a:r>
          </a:p>
        </p:txBody>
      </p:sp>
      <p:sp>
        <p:nvSpPr>
          <p:cNvPr id="282634" name="Oval 10"/>
          <p:cNvSpPr>
            <a:spLocks noChangeArrowheads="1"/>
          </p:cNvSpPr>
          <p:nvPr/>
        </p:nvSpPr>
        <p:spPr bwMode="auto">
          <a:xfrm>
            <a:off x="234950" y="1268413"/>
            <a:ext cx="2087563" cy="9350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Сюжетные, ролевые</a:t>
            </a:r>
          </a:p>
        </p:txBody>
      </p:sp>
      <p:sp>
        <p:nvSpPr>
          <p:cNvPr id="282635" name="Oval 11"/>
          <p:cNvSpPr>
            <a:spLocks noChangeArrowheads="1"/>
          </p:cNvSpPr>
          <p:nvPr/>
        </p:nvSpPr>
        <p:spPr bwMode="auto">
          <a:xfrm>
            <a:off x="6013450" y="1052513"/>
            <a:ext cx="2808288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С использованием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 необходимого инвентаря</a:t>
            </a:r>
          </a:p>
        </p:txBody>
      </p:sp>
      <p:sp>
        <p:nvSpPr>
          <p:cNvPr id="282636" name="Oval 12"/>
          <p:cNvSpPr>
            <a:spLocks noChangeArrowheads="1"/>
          </p:cNvSpPr>
          <p:nvPr/>
        </p:nvSpPr>
        <p:spPr bwMode="auto">
          <a:xfrm>
            <a:off x="2322513" y="1989138"/>
            <a:ext cx="3960812" cy="10795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Специальные комплексы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 упражнений</a:t>
            </a:r>
          </a:p>
        </p:txBody>
      </p:sp>
      <p:sp>
        <p:nvSpPr>
          <p:cNvPr id="282637" name="Oval 13"/>
          <p:cNvSpPr>
            <a:spLocks noChangeArrowheads="1"/>
          </p:cNvSpPr>
          <p:nvPr/>
        </p:nvSpPr>
        <p:spPr bwMode="auto">
          <a:xfrm>
            <a:off x="377825" y="4365625"/>
            <a:ext cx="2827338" cy="863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 формирование осанки</a:t>
            </a:r>
          </a:p>
        </p:txBody>
      </p:sp>
      <p:sp>
        <p:nvSpPr>
          <p:cNvPr id="282638" name="Oval 14"/>
          <p:cNvSpPr>
            <a:spLocks noChangeArrowheads="1"/>
          </p:cNvSpPr>
          <p:nvPr/>
        </p:nvSpPr>
        <p:spPr bwMode="auto">
          <a:xfrm>
            <a:off x="234950" y="3357563"/>
            <a:ext cx="1871663" cy="72072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Коррекция зрения</a:t>
            </a:r>
          </a:p>
        </p:txBody>
      </p:sp>
      <p:sp>
        <p:nvSpPr>
          <p:cNvPr id="282639" name="Oval 15"/>
          <p:cNvSpPr>
            <a:spLocks noChangeArrowheads="1"/>
          </p:cNvSpPr>
          <p:nvPr/>
        </p:nvSpPr>
        <p:spPr bwMode="auto">
          <a:xfrm>
            <a:off x="6210300" y="3284538"/>
            <a:ext cx="2232025" cy="649287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психогимнастика</a:t>
            </a:r>
          </a:p>
        </p:txBody>
      </p:sp>
      <p:sp>
        <p:nvSpPr>
          <p:cNvPr id="282640" name="Oval 16"/>
          <p:cNvSpPr>
            <a:spLocks noChangeArrowheads="1"/>
          </p:cNvSpPr>
          <p:nvPr/>
        </p:nvSpPr>
        <p:spPr bwMode="auto">
          <a:xfrm>
            <a:off x="5419725" y="4221163"/>
            <a:ext cx="2232025" cy="10795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Укрепление мышц рук</a:t>
            </a:r>
          </a:p>
        </p:txBody>
      </p:sp>
      <p:sp>
        <p:nvSpPr>
          <p:cNvPr id="282641" name="Oval 17"/>
          <p:cNvSpPr>
            <a:spLocks noChangeArrowheads="1"/>
          </p:cNvSpPr>
          <p:nvPr/>
        </p:nvSpPr>
        <p:spPr bwMode="auto">
          <a:xfrm>
            <a:off x="3043238" y="5157788"/>
            <a:ext cx="2735262" cy="126841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Массаж области груди, лица</a:t>
            </a:r>
            <a:r>
              <a:rPr lang="ru-RU"/>
              <a:t> </a:t>
            </a:r>
          </a:p>
        </p:txBody>
      </p:sp>
      <p:sp>
        <p:nvSpPr>
          <p:cNvPr id="282642" name="Line 18"/>
          <p:cNvSpPr>
            <a:spLocks noChangeShapeType="1"/>
          </p:cNvSpPr>
          <p:nvPr/>
        </p:nvSpPr>
        <p:spPr bwMode="auto">
          <a:xfrm flipH="1">
            <a:off x="1962150" y="836613"/>
            <a:ext cx="576263" cy="5048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2643" name="Line 19"/>
          <p:cNvSpPr>
            <a:spLocks noChangeShapeType="1"/>
          </p:cNvSpPr>
          <p:nvPr/>
        </p:nvSpPr>
        <p:spPr bwMode="auto">
          <a:xfrm>
            <a:off x="3978275" y="1052513"/>
            <a:ext cx="0" cy="863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2644" name="Line 20"/>
          <p:cNvSpPr>
            <a:spLocks noChangeShapeType="1"/>
          </p:cNvSpPr>
          <p:nvPr/>
        </p:nvSpPr>
        <p:spPr bwMode="auto">
          <a:xfrm>
            <a:off x="5851525" y="765175"/>
            <a:ext cx="719138" cy="3603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2645" name="Line 21"/>
          <p:cNvSpPr>
            <a:spLocks noChangeShapeType="1"/>
          </p:cNvSpPr>
          <p:nvPr/>
        </p:nvSpPr>
        <p:spPr bwMode="auto">
          <a:xfrm flipH="1">
            <a:off x="1530350" y="2708275"/>
            <a:ext cx="1008063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2646" name="Line 22"/>
          <p:cNvSpPr>
            <a:spLocks noChangeShapeType="1"/>
          </p:cNvSpPr>
          <p:nvPr/>
        </p:nvSpPr>
        <p:spPr bwMode="auto">
          <a:xfrm flipH="1">
            <a:off x="2322513" y="2924175"/>
            <a:ext cx="936625" cy="1512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2647" name="Line 23"/>
          <p:cNvSpPr>
            <a:spLocks noChangeShapeType="1"/>
          </p:cNvSpPr>
          <p:nvPr/>
        </p:nvSpPr>
        <p:spPr bwMode="auto">
          <a:xfrm>
            <a:off x="4122738" y="2997200"/>
            <a:ext cx="71437" cy="2160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2648" name="Line 24"/>
          <p:cNvSpPr>
            <a:spLocks noChangeShapeType="1"/>
          </p:cNvSpPr>
          <p:nvPr/>
        </p:nvSpPr>
        <p:spPr bwMode="auto">
          <a:xfrm>
            <a:off x="5130800" y="2997200"/>
            <a:ext cx="863600" cy="1295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2649" name="Line 25"/>
          <p:cNvSpPr>
            <a:spLocks noChangeShapeType="1"/>
          </p:cNvSpPr>
          <p:nvPr/>
        </p:nvSpPr>
        <p:spPr bwMode="auto">
          <a:xfrm>
            <a:off x="6283325" y="2708275"/>
            <a:ext cx="792163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2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2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2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82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82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2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2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2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2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2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2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2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2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2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33" grpId="0" animBg="1"/>
      <p:bldP spid="282634" grpId="0" animBg="1"/>
      <p:bldP spid="282635" grpId="0" animBg="1"/>
      <p:bldP spid="282636" grpId="0" animBg="1"/>
      <p:bldP spid="282637" grpId="0" animBg="1"/>
      <p:bldP spid="282638" grpId="0" animBg="1"/>
      <p:bldP spid="282639" grpId="0" animBg="1"/>
      <p:bldP spid="282640" grpId="0" animBg="1"/>
      <p:bldP spid="28264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0" i="1">
                <a:solidFill>
                  <a:srgbClr val="FFFF66"/>
                </a:solidFill>
              </a:rPr>
              <a:t>Здоровьесберегающие технологии на уроке.</a:t>
            </a:r>
          </a:p>
        </p:txBody>
      </p:sp>
      <p:pic>
        <p:nvPicPr>
          <p:cNvPr id="232451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20700" y="2363788"/>
            <a:ext cx="3473450" cy="2701925"/>
          </a:xfrm>
          <a:noFill/>
          <a:ln/>
        </p:spPr>
      </p:pic>
      <p:pic>
        <p:nvPicPr>
          <p:cNvPr id="2324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97438" y="2276475"/>
            <a:ext cx="3403600" cy="297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2453" name="Text Box 5"/>
          <p:cNvSpPr txBox="1">
            <a:spLocks noChangeArrowheads="1"/>
          </p:cNvSpPr>
          <p:nvPr/>
        </p:nvSpPr>
        <p:spPr bwMode="auto">
          <a:xfrm>
            <a:off x="522288" y="5373688"/>
            <a:ext cx="32400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rgbClr val="00FF00"/>
                </a:solidFill>
              </a:rPr>
              <a:t>Релаксационные упражнения для мимики лица</a:t>
            </a:r>
          </a:p>
        </p:txBody>
      </p:sp>
      <p:sp>
        <p:nvSpPr>
          <p:cNvPr id="232454" name="Text Box 6"/>
          <p:cNvSpPr txBox="1">
            <a:spLocks noChangeArrowheads="1"/>
          </p:cNvSpPr>
          <p:nvPr/>
        </p:nvSpPr>
        <p:spPr bwMode="auto">
          <a:xfrm>
            <a:off x="5419725" y="5445125"/>
            <a:ext cx="2374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rgbClr val="00FF00"/>
                </a:solidFill>
              </a:rPr>
              <a:t>Сюжетные физминутки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2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3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0" grpId="0"/>
      <p:bldP spid="232453" grpId="0"/>
      <p:bldP spid="2324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80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sz="4000"/>
              <a:t>Технология раскрепощенного </a:t>
            </a:r>
            <a:br>
              <a:rPr lang="ru-RU" sz="4000"/>
            </a:br>
            <a:r>
              <a:rPr lang="ru-RU" sz="4000"/>
              <a:t>обучения</a:t>
            </a:r>
          </a:p>
        </p:txBody>
      </p:sp>
      <p:sp>
        <p:nvSpPr>
          <p:cNvPr id="331782" name="Rectangle 6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>
                <a:solidFill>
                  <a:srgbClr val="00FF00"/>
                </a:solidFill>
              </a:rPr>
              <a:t>Деловая игра «Животные и птицы Краснодарского края»</a:t>
            </a:r>
          </a:p>
          <a:p>
            <a:pPr>
              <a:buFont typeface="Wingdings" pitchFamily="2" charset="2"/>
              <a:buNone/>
            </a:pPr>
            <a:r>
              <a:rPr lang="ru-RU" sz="2400">
                <a:solidFill>
                  <a:srgbClr val="00FF00"/>
                </a:solidFill>
              </a:rPr>
              <a:t>Работа в командах</a:t>
            </a:r>
            <a:r>
              <a:rPr lang="ru-RU" sz="2400"/>
              <a:t> </a:t>
            </a:r>
          </a:p>
        </p:txBody>
      </p:sp>
      <p:pic>
        <p:nvPicPr>
          <p:cNvPr id="331785" name="Picture 9" descr="P4060017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27100" y="1600200"/>
            <a:ext cx="2919413" cy="2189163"/>
          </a:xfrm>
          <a:noFill/>
          <a:ln/>
        </p:spPr>
      </p:pic>
      <p:pic>
        <p:nvPicPr>
          <p:cNvPr id="331786" name="Picture 10" descr="P4060016"/>
          <p:cNvPicPr>
            <a:picLocks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954088" y="3933825"/>
            <a:ext cx="2919412" cy="2189163"/>
          </a:xfrm>
          <a:noFill/>
          <a:ln/>
        </p:spPr>
      </p:pic>
      <p:pic>
        <p:nvPicPr>
          <p:cNvPr id="331787" name="Picture 11" descr="P4060018"/>
          <p:cNvPicPr>
            <a:picLocks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4973638" y="3941763"/>
            <a:ext cx="2919412" cy="218916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1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2000"/>
                                        <p:tgtEl>
                                          <p:spTgt spid="3317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31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31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31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2000"/>
                                        <p:tgtEl>
                                          <p:spTgt spid="3317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31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31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31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2000"/>
                                        <p:tgtEl>
                                          <p:spTgt spid="331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Сюжетно ролевая игра</a:t>
            </a:r>
            <a:br>
              <a:rPr lang="ru-RU" sz="4000"/>
            </a:br>
            <a:r>
              <a:rPr lang="ru-RU" sz="4000"/>
              <a:t>«Найди 10 отличий»</a:t>
            </a:r>
          </a:p>
        </p:txBody>
      </p:sp>
      <p:pic>
        <p:nvPicPr>
          <p:cNvPr id="333827" name="Picture 3" descr="P413003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98600" y="1600200"/>
            <a:ext cx="5822950" cy="4530725"/>
          </a:xfrm>
          <a:ln w="38100">
            <a:solidFill>
              <a:srgbClr val="FF0000"/>
            </a:solidFill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Гимнастика для глаз</a:t>
            </a:r>
            <a:r>
              <a:rPr lang="ru-RU" sz="3200"/>
              <a:t/>
            </a:r>
            <a:br>
              <a:rPr lang="ru-RU" sz="3200"/>
            </a:br>
            <a:r>
              <a:rPr lang="ru-RU" sz="3200"/>
              <a:t> (по таблицам)</a:t>
            </a:r>
          </a:p>
        </p:txBody>
      </p:sp>
      <p:pic>
        <p:nvPicPr>
          <p:cNvPr id="334851" name="Picture 3" descr="P41300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01800" y="1916113"/>
            <a:ext cx="5735638" cy="417671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234950" y="1125538"/>
            <a:ext cx="828040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800">
                <a:solidFill>
                  <a:srgbClr val="000000"/>
                </a:solidFill>
              </a:rPr>
              <a:t>«…Чтобы сделать ребенка умным и рассудительным, сделайте его крепким и здоровым.»</a:t>
            </a:r>
            <a:br>
              <a:rPr lang="ru-RU" sz="4800">
                <a:solidFill>
                  <a:srgbClr val="000000"/>
                </a:solidFill>
              </a:rPr>
            </a:br>
            <a:r>
              <a:rPr lang="ru-RU" sz="4800">
                <a:solidFill>
                  <a:srgbClr val="000000"/>
                </a:solidFill>
              </a:rPr>
              <a:t/>
            </a:r>
            <a:br>
              <a:rPr lang="ru-RU" sz="4800">
                <a:solidFill>
                  <a:srgbClr val="000000"/>
                </a:solidFill>
              </a:rPr>
            </a:br>
            <a:endParaRPr lang="ru-RU" sz="4800">
              <a:solidFill>
                <a:srgbClr val="000000"/>
              </a:solidFill>
            </a:endParaRP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3978275" y="5589588"/>
            <a:ext cx="46085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>
                <a:solidFill>
                  <a:srgbClr val="000000"/>
                </a:solidFill>
              </a:rPr>
              <a:t>Жан-Жак Руссо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4" name="Rectangle 4"/>
          <p:cNvSpPr>
            <a:spLocks noChangeArrowheads="1"/>
          </p:cNvSpPr>
          <p:nvPr/>
        </p:nvSpPr>
        <p:spPr bwMode="auto">
          <a:xfrm>
            <a:off x="234950" y="765175"/>
            <a:ext cx="8208963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u="sng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Здоровье</a:t>
            </a:r>
            <a:r>
              <a:rPr lang="ru-RU" sz="4000">
                <a:solidFill>
                  <a:srgbClr val="3333CC"/>
                </a:solidFill>
              </a:rPr>
              <a:t> </a:t>
            </a:r>
            <a:r>
              <a:rPr lang="ru-RU" sz="4000">
                <a:solidFill>
                  <a:schemeClr val="tx2"/>
                </a:solidFill>
              </a:rPr>
              <a:t>- это нормальная (бесконфликтная, безопасная, счастливая) деятельность организма на биологическом, психологическом, социальном и духовном уровнях челове-ческой природы.</a:t>
            </a:r>
          </a:p>
        </p:txBody>
      </p:sp>
      <p:sp>
        <p:nvSpPr>
          <p:cNvPr id="204805" name="Rectangle 5"/>
          <p:cNvSpPr>
            <a:spLocks noChangeArrowheads="1"/>
          </p:cNvSpPr>
          <p:nvPr/>
        </p:nvSpPr>
        <p:spPr bwMode="auto">
          <a:xfrm>
            <a:off x="5130800" y="6035675"/>
            <a:ext cx="3240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</a:pPr>
            <a:r>
              <a:rPr lang="ru-RU" sz="2400"/>
              <a:t>(По В.Т. Лободину</a:t>
            </a:r>
            <a:r>
              <a:rPr lang="ru-RU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Oval 2"/>
          <p:cNvSpPr>
            <a:spLocks noChangeArrowheads="1"/>
          </p:cNvSpPr>
          <p:nvPr/>
        </p:nvSpPr>
        <p:spPr bwMode="auto">
          <a:xfrm>
            <a:off x="3381375" y="2133600"/>
            <a:ext cx="2500313" cy="2590800"/>
          </a:xfrm>
          <a:prstGeom prst="ellipse">
            <a:avLst/>
          </a:prstGeom>
          <a:gradFill rotWithShape="1">
            <a:gsLst>
              <a:gs pos="0">
                <a:srgbClr val="99FF99"/>
              </a:gs>
              <a:gs pos="100000">
                <a:srgbClr val="FFCC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Arial" charset="0"/>
              </a:rPr>
              <a:t>Здоровый </a:t>
            </a:r>
          </a:p>
          <a:p>
            <a:pPr algn="ctr"/>
            <a:r>
              <a:rPr lang="ru-RU" b="1">
                <a:solidFill>
                  <a:srgbClr val="000000"/>
                </a:solidFill>
                <a:latin typeface="Arial" charset="0"/>
              </a:rPr>
              <a:t>образ жизни – 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Arial" charset="0"/>
              </a:rPr>
              <a:t>активность человека, 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Arial" charset="0"/>
              </a:rPr>
              <a:t>направленная 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Arial" charset="0"/>
              </a:rPr>
              <a:t>на сохранение 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Arial" charset="0"/>
              </a:rPr>
              <a:t>здоровья</a:t>
            </a: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4019" name="Oval 3"/>
          <p:cNvSpPr>
            <a:spLocks noChangeArrowheads="1"/>
          </p:cNvSpPr>
          <p:nvPr/>
        </p:nvSpPr>
        <p:spPr bwMode="auto">
          <a:xfrm>
            <a:off x="5072063" y="76200"/>
            <a:ext cx="1985962" cy="19812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  <a:latin typeface="Arial" charset="0"/>
              </a:rPr>
              <a:t>Научиться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Arial" charset="0"/>
              </a:rPr>
              <a:t>рационально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Arial" charset="0"/>
              </a:rPr>
              <a:t>питаться</a:t>
            </a:r>
          </a:p>
        </p:txBody>
      </p:sp>
      <p:sp>
        <p:nvSpPr>
          <p:cNvPr id="214020" name="Oval 4"/>
          <p:cNvSpPr>
            <a:spLocks noChangeArrowheads="1"/>
          </p:cNvSpPr>
          <p:nvPr/>
        </p:nvSpPr>
        <p:spPr bwMode="auto">
          <a:xfrm>
            <a:off x="6396038" y="2438400"/>
            <a:ext cx="1984375" cy="19812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  <a:latin typeface="Arial" charset="0"/>
              </a:rPr>
              <a:t>Негативно 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Arial" charset="0"/>
              </a:rPr>
              <a:t>относиться к 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Arial" charset="0"/>
              </a:rPr>
              <a:t>вредным 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Arial" charset="0"/>
              </a:rPr>
              <a:t>привычкам</a:t>
            </a:r>
          </a:p>
        </p:txBody>
      </p:sp>
      <p:sp>
        <p:nvSpPr>
          <p:cNvPr id="214021" name="Oval 5"/>
          <p:cNvSpPr>
            <a:spLocks noChangeArrowheads="1"/>
          </p:cNvSpPr>
          <p:nvPr/>
        </p:nvSpPr>
        <p:spPr bwMode="auto">
          <a:xfrm>
            <a:off x="5146675" y="4800600"/>
            <a:ext cx="1984375" cy="19812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  <a:latin typeface="Arial" charset="0"/>
              </a:rPr>
              <a:t>Уважать 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Arial" charset="0"/>
              </a:rPr>
              <a:t>физическую 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Arial" charset="0"/>
              </a:rPr>
              <a:t>культуру, 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Arial" charset="0"/>
              </a:rPr>
              <a:t>заниматься 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Arial" charset="0"/>
              </a:rPr>
              <a:t>спортом</a:t>
            </a:r>
          </a:p>
        </p:txBody>
      </p:sp>
      <p:sp>
        <p:nvSpPr>
          <p:cNvPr id="214022" name="Oval 6"/>
          <p:cNvSpPr>
            <a:spLocks noChangeArrowheads="1"/>
          </p:cNvSpPr>
          <p:nvPr/>
        </p:nvSpPr>
        <p:spPr bwMode="auto">
          <a:xfrm>
            <a:off x="2279650" y="4800600"/>
            <a:ext cx="1984375" cy="19812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  <a:latin typeface="Arial" charset="0"/>
              </a:rPr>
              <a:t>Соблюдать 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Arial" charset="0"/>
              </a:rPr>
              <a:t>советы гигиены, 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Arial" charset="0"/>
              </a:rPr>
              <a:t>сформировать 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Arial" charset="0"/>
              </a:rPr>
              <a:t>ответственное 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Arial" charset="0"/>
              </a:rPr>
              <a:t>гигиеническое 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Arial" charset="0"/>
              </a:rPr>
              <a:t>поведение</a:t>
            </a:r>
          </a:p>
        </p:txBody>
      </p:sp>
      <p:sp>
        <p:nvSpPr>
          <p:cNvPr id="214023" name="Oval 7"/>
          <p:cNvSpPr>
            <a:spLocks noChangeArrowheads="1"/>
          </p:cNvSpPr>
          <p:nvPr/>
        </p:nvSpPr>
        <p:spPr bwMode="auto">
          <a:xfrm>
            <a:off x="808038" y="2457450"/>
            <a:ext cx="1985962" cy="19812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  <a:latin typeface="Arial" charset="0"/>
              </a:rPr>
              <a:t>Научиться 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Arial" charset="0"/>
              </a:rPr>
              <a:t>управлять своими 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Arial" charset="0"/>
              </a:rPr>
              <a:t>чувствами, 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Arial" charset="0"/>
              </a:rPr>
              <a:t>жить в ладу с 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Arial" charset="0"/>
              </a:rPr>
              <a:t>окружающими</a:t>
            </a:r>
          </a:p>
        </p:txBody>
      </p:sp>
      <p:sp>
        <p:nvSpPr>
          <p:cNvPr id="214024" name="Oval 8"/>
          <p:cNvSpPr>
            <a:spLocks noChangeArrowheads="1"/>
          </p:cNvSpPr>
          <p:nvPr/>
        </p:nvSpPr>
        <p:spPr bwMode="auto">
          <a:xfrm>
            <a:off x="2117725" y="0"/>
            <a:ext cx="1985963" cy="19812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  <a:latin typeface="Arial" charset="0"/>
              </a:rPr>
              <a:t>Следовать 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Arial" charset="0"/>
              </a:rPr>
              <a:t>укрепляющему 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Arial" charset="0"/>
              </a:rPr>
              <a:t>здоровье 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Arial" charset="0"/>
              </a:rPr>
              <a:t>жизненному 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Arial" charset="0"/>
              </a:rPr>
              <a:t>режиму</a:t>
            </a:r>
          </a:p>
        </p:txBody>
      </p:sp>
      <p:cxnSp>
        <p:nvCxnSpPr>
          <p:cNvPr id="214025" name="AutoShape 9"/>
          <p:cNvCxnSpPr>
            <a:cxnSpLocks noChangeShapeType="1"/>
          </p:cNvCxnSpPr>
          <p:nvPr/>
        </p:nvCxnSpPr>
        <p:spPr bwMode="auto">
          <a:xfrm>
            <a:off x="4284663" y="981075"/>
            <a:ext cx="1004887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4026" name="AutoShape 10"/>
          <p:cNvCxnSpPr>
            <a:cxnSpLocks noChangeShapeType="1"/>
            <a:stCxn id="214018" idx="6"/>
            <a:endCxn id="214020" idx="2"/>
          </p:cNvCxnSpPr>
          <p:nvPr/>
        </p:nvCxnSpPr>
        <p:spPr bwMode="auto">
          <a:xfrm>
            <a:off x="5881688" y="3429000"/>
            <a:ext cx="5143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4027" name="AutoShape 11"/>
          <p:cNvCxnSpPr>
            <a:cxnSpLocks noChangeShapeType="1"/>
            <a:stCxn id="214023" idx="6"/>
            <a:endCxn id="214018" idx="2"/>
          </p:cNvCxnSpPr>
          <p:nvPr/>
        </p:nvCxnSpPr>
        <p:spPr bwMode="auto">
          <a:xfrm flipV="1">
            <a:off x="2794000" y="3429000"/>
            <a:ext cx="587375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4028" name="AutoShape 12"/>
          <p:cNvCxnSpPr>
            <a:cxnSpLocks noChangeShapeType="1"/>
            <a:stCxn id="214022" idx="6"/>
            <a:endCxn id="214021" idx="2"/>
          </p:cNvCxnSpPr>
          <p:nvPr/>
        </p:nvCxnSpPr>
        <p:spPr bwMode="auto">
          <a:xfrm>
            <a:off x="4264025" y="5791200"/>
            <a:ext cx="8826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14029" name="Line 13"/>
          <p:cNvSpPr>
            <a:spLocks noChangeShapeType="1"/>
          </p:cNvSpPr>
          <p:nvPr/>
        </p:nvSpPr>
        <p:spPr bwMode="auto">
          <a:xfrm flipH="1" flipV="1">
            <a:off x="2279650" y="4343400"/>
            <a:ext cx="43973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4030" name="Line 14"/>
          <p:cNvSpPr>
            <a:spLocks noChangeShapeType="1"/>
          </p:cNvSpPr>
          <p:nvPr/>
        </p:nvSpPr>
        <p:spPr bwMode="auto">
          <a:xfrm flipH="1">
            <a:off x="2205038" y="1905000"/>
            <a:ext cx="3683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4031" name="Line 15"/>
          <p:cNvSpPr>
            <a:spLocks noChangeShapeType="1"/>
          </p:cNvSpPr>
          <p:nvPr/>
        </p:nvSpPr>
        <p:spPr bwMode="auto">
          <a:xfrm flipH="1">
            <a:off x="6616700" y="4343400"/>
            <a:ext cx="366713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4032" name="Line 16"/>
          <p:cNvSpPr>
            <a:spLocks noChangeShapeType="1"/>
          </p:cNvSpPr>
          <p:nvPr/>
        </p:nvSpPr>
        <p:spPr bwMode="auto">
          <a:xfrm>
            <a:off x="6616700" y="1905000"/>
            <a:ext cx="441325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4033" name="Line 17"/>
          <p:cNvSpPr>
            <a:spLocks noChangeShapeType="1"/>
          </p:cNvSpPr>
          <p:nvPr/>
        </p:nvSpPr>
        <p:spPr bwMode="auto">
          <a:xfrm>
            <a:off x="3602038" y="1981200"/>
            <a:ext cx="29368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4034" name="Line 18"/>
          <p:cNvSpPr>
            <a:spLocks noChangeShapeType="1"/>
          </p:cNvSpPr>
          <p:nvPr/>
        </p:nvSpPr>
        <p:spPr bwMode="auto">
          <a:xfrm flipH="1">
            <a:off x="5292725" y="1905000"/>
            <a:ext cx="22066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4035" name="Line 19"/>
          <p:cNvSpPr>
            <a:spLocks noChangeShapeType="1"/>
          </p:cNvSpPr>
          <p:nvPr/>
        </p:nvSpPr>
        <p:spPr bwMode="auto">
          <a:xfrm flipH="1">
            <a:off x="3749675" y="4495800"/>
            <a:ext cx="22066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4036" name="Line 20"/>
          <p:cNvSpPr>
            <a:spLocks noChangeShapeType="1"/>
          </p:cNvSpPr>
          <p:nvPr/>
        </p:nvSpPr>
        <p:spPr bwMode="auto">
          <a:xfrm>
            <a:off x="5292725" y="4495800"/>
            <a:ext cx="2936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4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4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14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8" grpId="0" animBg="1"/>
      <p:bldP spid="214019" grpId="0" animBg="1"/>
      <p:bldP spid="214020" grpId="0" animBg="1"/>
      <p:bldP spid="214021" grpId="0" animBg="1"/>
      <p:bldP spid="214022" grpId="0" animBg="1"/>
      <p:bldP spid="214023" grpId="0" animBg="1"/>
      <p:bldP spid="214024" grpId="0" animBg="1"/>
      <p:bldP spid="214029" grpId="0" animBg="1"/>
      <p:bldP spid="214030" grpId="0" animBg="1"/>
      <p:bldP spid="214031" grpId="0" animBg="1"/>
      <p:bldP spid="214032" grpId="0" animBg="1"/>
      <p:bldP spid="214033" grpId="0" animBg="1"/>
      <p:bldP spid="214034" grpId="0" animBg="1"/>
      <p:bldP spid="214035" grpId="0" animBg="1"/>
      <p:bldP spid="2140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6100" y="2039938"/>
            <a:ext cx="7720013" cy="35925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900" b="1" i="1">
                <a:latin typeface="Century Gothic" pitchFamily="34" charset="0"/>
              </a:rPr>
              <a:t>Пед.коллектив третий год работает над проблемой:  </a:t>
            </a:r>
          </a:p>
          <a:p>
            <a:pPr>
              <a:buFont typeface="Wingdings" pitchFamily="2" charset="2"/>
              <a:buNone/>
            </a:pPr>
            <a:r>
              <a:rPr lang="ru-RU" sz="4400" b="1" i="1">
                <a:solidFill>
                  <a:srgbClr val="FF3300"/>
                </a:solidFill>
                <a:latin typeface="Century Schoolbook" pitchFamily="18" charset="0"/>
              </a:rPr>
              <a:t>Сохранения и укрепления   здоровья учащихся</a:t>
            </a:r>
            <a:r>
              <a:rPr lang="ru-RU" sz="4400" b="1" i="1">
                <a:latin typeface="Century Gothic" pitchFamily="34" charset="0"/>
              </a:rPr>
              <a:t> </a:t>
            </a:r>
          </a:p>
        </p:txBody>
      </p:sp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1470025" y="304800"/>
            <a:ext cx="61023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4000" b="1" i="1" u="sng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Программа «Здоровье»</a:t>
            </a:r>
            <a:r>
              <a:rPr lang="ru-RU" sz="40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8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8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18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18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18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18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18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>
                <a:solidFill>
                  <a:srgbClr val="009900"/>
                </a:solidFill>
              </a:rPr>
              <a:t>Основные  направления программы:</a:t>
            </a:r>
            <a:r>
              <a:rPr lang="ru-RU" sz="3400"/>
              <a:t> 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Организация здоровьесберегающего образовательного процесса.</a:t>
            </a:r>
          </a:p>
          <a:p>
            <a:pPr>
              <a:lnSpc>
                <a:spcPct val="90000"/>
              </a:lnSpc>
            </a:pPr>
            <a:r>
              <a:rPr lang="ru-RU"/>
              <a:t>Инструктивно- методическая работа с обучающимися, их родителями и учителями.</a:t>
            </a:r>
          </a:p>
          <a:p>
            <a:pPr>
              <a:lnSpc>
                <a:spcPct val="90000"/>
              </a:lnSpc>
            </a:pPr>
            <a:r>
              <a:rPr lang="ru-RU"/>
              <a:t>Учебно-воспитательная работа.</a:t>
            </a:r>
          </a:p>
          <a:p>
            <a:pPr>
              <a:lnSpc>
                <a:spcPct val="90000"/>
              </a:lnSpc>
            </a:pPr>
            <a:r>
              <a:rPr lang="ru-RU"/>
              <a:t>Оздоровительно-профилактическая работа.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>
                <a:solidFill>
                  <a:srgbClr val="009900"/>
                </a:solidFill>
              </a:rPr>
              <a:t>Задачи программы «Здоровье»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100"/>
              <a:t>пропаганда здорового  образа жизни,</a:t>
            </a:r>
          </a:p>
          <a:p>
            <a:pPr>
              <a:lnSpc>
                <a:spcPct val="90000"/>
              </a:lnSpc>
            </a:pPr>
            <a:r>
              <a:rPr lang="ru-RU" sz="2100"/>
              <a:t>внедрение современных методов мониторинга здоровья,</a:t>
            </a:r>
          </a:p>
          <a:p>
            <a:pPr>
              <a:lnSpc>
                <a:spcPct val="90000"/>
              </a:lnSpc>
            </a:pPr>
            <a:r>
              <a:rPr lang="ru-RU" sz="2100"/>
              <a:t>разработка системы мер, уменьшающих риск возникновения заболеваний и повреждений, связанных с социальными аспектами жизни;</a:t>
            </a:r>
          </a:p>
          <a:p>
            <a:pPr>
              <a:lnSpc>
                <a:spcPct val="90000"/>
              </a:lnSpc>
            </a:pPr>
            <a:r>
              <a:rPr lang="ru-RU" sz="2100"/>
              <a:t>привитие обучающимся ЗУН, необходимых для принятия разумных решений</a:t>
            </a:r>
          </a:p>
          <a:p>
            <a:pPr>
              <a:lnSpc>
                <a:spcPct val="90000"/>
              </a:lnSpc>
            </a:pPr>
            <a:r>
              <a:rPr lang="ru-RU" sz="2100"/>
              <a:t>по сохранению и улучшению безопасной и здоровой среды обитания;</a:t>
            </a:r>
          </a:p>
          <a:p>
            <a:pPr>
              <a:lnSpc>
                <a:spcPct val="90000"/>
              </a:lnSpc>
            </a:pPr>
            <a:r>
              <a:rPr lang="ru-RU" sz="2100"/>
              <a:t>организация учебно-воспитательного процесса с учетом результатов медицинского обследования учащихся и требований СанПиН.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9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0850" y="476250"/>
            <a:ext cx="7939088" cy="1258888"/>
          </a:xfrm>
        </p:spPr>
        <p:txBody>
          <a:bodyPr/>
          <a:lstStyle/>
          <a:p>
            <a:r>
              <a:rPr lang="ru-RU" sz="4000"/>
              <a:t> Объем двигательной активности учащихся прогимназии </a:t>
            </a:r>
          </a:p>
        </p:txBody>
      </p:sp>
      <p:graphicFrame>
        <p:nvGraphicFramePr>
          <p:cNvPr id="225359" name="Group 79"/>
          <p:cNvGraphicFramePr>
            <a:graphicFrameLocks noGrp="1"/>
          </p:cNvGraphicFramePr>
          <p:nvPr>
            <p:ph idx="1"/>
          </p:nvPr>
        </p:nvGraphicFramePr>
        <p:xfrm>
          <a:off x="306388" y="2060575"/>
          <a:ext cx="8159750" cy="4568825"/>
        </p:xfrm>
        <a:graphic>
          <a:graphicData uri="http://schemas.openxmlformats.org/drawingml/2006/table">
            <a:tbl>
              <a:tblPr/>
              <a:tblGrid>
                <a:gridCol w="1327150"/>
                <a:gridCol w="1314450"/>
                <a:gridCol w="1285875"/>
                <a:gridCol w="1638300"/>
                <a:gridCol w="1308100"/>
                <a:gridCol w="1285875"/>
              </a:tblGrid>
              <a:tr h="358775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Классы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Спортивно-оздоровительные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Мероприятия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8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Утренняя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Гимнастика (мин)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Физ. мин. на уроках(мин)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Подвижные перемены (мин)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Диннамич. часы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Физкультура ритмика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(ч в нед.)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1-е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5-7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   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10,20,20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1ч20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2     -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2-е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5-7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   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     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   40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2     1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3-и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5-7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   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     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   40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2     1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4-е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5-7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   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     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   40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2     1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Итого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1-е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4ч27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2-4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cs typeface="Times New Roman" charset="0"/>
                        </a:rPr>
                        <a:t>5ч27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593725" y="476250"/>
            <a:ext cx="7634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solidFill>
                  <a:srgbClr val="FF9900"/>
                </a:solidFill>
              </a:rPr>
              <a:t>Здоровьесберегающие технологии.</a:t>
            </a:r>
          </a:p>
        </p:txBody>
      </p:sp>
      <p:sp>
        <p:nvSpPr>
          <p:cNvPr id="279558" name="Oval 6"/>
          <p:cNvSpPr>
            <a:spLocks noChangeArrowheads="1"/>
          </p:cNvSpPr>
          <p:nvPr/>
        </p:nvSpPr>
        <p:spPr bwMode="auto">
          <a:xfrm>
            <a:off x="2682875" y="1628775"/>
            <a:ext cx="2592388" cy="1584325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Увеличение двигательной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 активности</a:t>
            </a:r>
          </a:p>
        </p:txBody>
      </p:sp>
      <p:sp>
        <p:nvSpPr>
          <p:cNvPr id="279559" name="Oval 7"/>
          <p:cNvSpPr>
            <a:spLocks noChangeArrowheads="1"/>
          </p:cNvSpPr>
          <p:nvPr/>
        </p:nvSpPr>
        <p:spPr bwMode="auto">
          <a:xfrm>
            <a:off x="0" y="2708275"/>
            <a:ext cx="2160588" cy="14414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Утренняя гимнастика</a:t>
            </a:r>
          </a:p>
        </p:txBody>
      </p:sp>
      <p:sp>
        <p:nvSpPr>
          <p:cNvPr id="279560" name="Oval 8"/>
          <p:cNvSpPr>
            <a:spLocks noChangeArrowheads="1"/>
          </p:cNvSpPr>
          <p:nvPr/>
        </p:nvSpPr>
        <p:spPr bwMode="auto">
          <a:xfrm>
            <a:off x="2106613" y="3860800"/>
            <a:ext cx="2087562" cy="1368425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Физминутки</a:t>
            </a:r>
          </a:p>
        </p:txBody>
      </p:sp>
      <p:sp>
        <p:nvSpPr>
          <p:cNvPr id="279561" name="Oval 9"/>
          <p:cNvSpPr>
            <a:spLocks noChangeArrowheads="1"/>
          </p:cNvSpPr>
          <p:nvPr/>
        </p:nvSpPr>
        <p:spPr bwMode="auto">
          <a:xfrm>
            <a:off x="4627563" y="4076700"/>
            <a:ext cx="2232025" cy="1368425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Динамические часы</a:t>
            </a:r>
          </a:p>
        </p:txBody>
      </p:sp>
      <p:sp>
        <p:nvSpPr>
          <p:cNvPr id="279562" name="Oval 10"/>
          <p:cNvSpPr>
            <a:spLocks noChangeArrowheads="1"/>
          </p:cNvSpPr>
          <p:nvPr/>
        </p:nvSpPr>
        <p:spPr bwMode="auto">
          <a:xfrm>
            <a:off x="6210300" y="2420938"/>
            <a:ext cx="2376488" cy="1584325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Подвижные перемены</a:t>
            </a:r>
          </a:p>
        </p:txBody>
      </p:sp>
      <p:sp>
        <p:nvSpPr>
          <p:cNvPr id="279563" name="Line 11"/>
          <p:cNvSpPr>
            <a:spLocks noChangeShapeType="1"/>
          </p:cNvSpPr>
          <p:nvPr/>
        </p:nvSpPr>
        <p:spPr bwMode="auto">
          <a:xfrm flipH="1">
            <a:off x="1962150" y="2781300"/>
            <a:ext cx="865188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9564" name="Line 12"/>
          <p:cNvSpPr>
            <a:spLocks noChangeShapeType="1"/>
          </p:cNvSpPr>
          <p:nvPr/>
        </p:nvSpPr>
        <p:spPr bwMode="auto">
          <a:xfrm flipH="1">
            <a:off x="3259138" y="3141663"/>
            <a:ext cx="287337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9565" name="Line 13"/>
          <p:cNvSpPr>
            <a:spLocks noChangeShapeType="1"/>
          </p:cNvSpPr>
          <p:nvPr/>
        </p:nvSpPr>
        <p:spPr bwMode="auto">
          <a:xfrm>
            <a:off x="4699000" y="3141663"/>
            <a:ext cx="720725" cy="9350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9566" name="Line 14"/>
          <p:cNvSpPr>
            <a:spLocks noChangeShapeType="1"/>
          </p:cNvSpPr>
          <p:nvPr/>
        </p:nvSpPr>
        <p:spPr bwMode="auto">
          <a:xfrm>
            <a:off x="5275263" y="2420938"/>
            <a:ext cx="1368425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9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9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9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7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79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9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9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79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9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9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279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79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9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9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79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79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7" grpId="0"/>
      <p:bldP spid="279558" grpId="0" animBg="1"/>
      <p:bldP spid="279559" grpId="0" animBg="1"/>
      <p:bldP spid="279560" grpId="0" animBg="1"/>
      <p:bldP spid="279561" grpId="0" animBg="1"/>
      <p:bldP spid="279562" grpId="0" animBg="1"/>
      <p:bldP spid="279563" grpId="0" animBg="1"/>
      <p:bldP spid="279564" grpId="0" animBg="1"/>
      <p:bldP spid="279565" grpId="0" animBg="1"/>
      <p:bldP spid="279566" grpId="0" animBg="1"/>
    </p:bld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оревнование">
  <a:themeElements>
    <a:clrScheme name="Соревнование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Соревнова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ревнование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131</TotalTime>
  <Words>365</Words>
  <Application>Microsoft Office PowerPoint</Application>
  <PresentationFormat>Произвольный</PresentationFormat>
  <Paragraphs>143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9" baseType="lpstr">
      <vt:lpstr>Arial</vt:lpstr>
      <vt:lpstr>Verdana</vt:lpstr>
      <vt:lpstr>Times New Roman</vt:lpstr>
      <vt:lpstr>Wingdings</vt:lpstr>
      <vt:lpstr>Arial Black</vt:lpstr>
      <vt:lpstr>Century Gothic</vt:lpstr>
      <vt:lpstr>Century Schoolbook</vt:lpstr>
      <vt:lpstr>Профиль</vt:lpstr>
      <vt:lpstr>Соревнование</vt:lpstr>
      <vt:lpstr>Трава</vt:lpstr>
      <vt:lpstr>Клен</vt:lpstr>
      <vt:lpstr>Презентация Microsoft PowerPoint</vt:lpstr>
      <vt:lpstr>Слайд 1</vt:lpstr>
      <vt:lpstr>Слайд 2</vt:lpstr>
      <vt:lpstr>Слайд 3</vt:lpstr>
      <vt:lpstr>Слайд 4</vt:lpstr>
      <vt:lpstr>Слайд 5</vt:lpstr>
      <vt:lpstr>Основные  направления программы: </vt:lpstr>
      <vt:lpstr>Задачи программы «Здоровье»</vt:lpstr>
      <vt:lpstr> Объем двигательной активности учащихся прогимназии </vt:lpstr>
      <vt:lpstr>Слайд 9</vt:lpstr>
      <vt:lpstr>Увеличение двигательной активности учащихся.</vt:lpstr>
      <vt:lpstr>Слайд 11</vt:lpstr>
      <vt:lpstr>Здороьесбегающие технолоии на уроке.</vt:lpstr>
      <vt:lpstr>Слайд 13</vt:lpstr>
      <vt:lpstr>Здоровьесберегающие технологии на уроке.</vt:lpstr>
      <vt:lpstr>Технология раскрепощенного  обучения</vt:lpstr>
      <vt:lpstr>Сюжетно ролевая игра «Найди 10 отличий»</vt:lpstr>
      <vt:lpstr>Гимнастика для глаз  (по таблицам)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2009-04-12T06:55:42Z</dcterms:created>
  <dcterms:modified xsi:type="dcterms:W3CDTF">2012-02-07T19:04:47Z</dcterms:modified>
</cp:coreProperties>
</file>