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96EE-37A5-4BD8-9D99-B3E23B49E8CE}" type="datetimeFigureOut">
              <a:rPr lang="ru-RU" smtClean="0"/>
              <a:t>18.12.2011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BF1553B-5F48-40CA-A415-5862396D13E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96EE-37A5-4BD8-9D99-B3E23B49E8CE}" type="datetimeFigureOut">
              <a:rPr lang="ru-RU" smtClean="0"/>
              <a:t>18.12.2011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553B-5F48-40CA-A415-5862396D13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96EE-37A5-4BD8-9D99-B3E23B49E8CE}" type="datetimeFigureOut">
              <a:rPr lang="ru-RU" smtClean="0"/>
              <a:t>18.12.2011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553B-5F48-40CA-A415-5862396D13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96EE-37A5-4BD8-9D99-B3E23B49E8CE}" type="datetimeFigureOut">
              <a:rPr lang="ru-RU" smtClean="0"/>
              <a:t>18.12.2011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553B-5F48-40CA-A415-5862396D13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96EE-37A5-4BD8-9D99-B3E23B49E8CE}" type="datetimeFigureOut">
              <a:rPr lang="ru-RU" smtClean="0"/>
              <a:t>18.12.2011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553B-5F48-40CA-A415-5862396D13E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96EE-37A5-4BD8-9D99-B3E23B49E8CE}" type="datetimeFigureOut">
              <a:rPr lang="ru-RU" smtClean="0"/>
              <a:t>18.12.2011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553B-5F48-40CA-A415-5862396D13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96EE-37A5-4BD8-9D99-B3E23B49E8CE}" type="datetimeFigureOut">
              <a:rPr lang="ru-RU" smtClean="0"/>
              <a:t>18.12.2011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553B-5F48-40CA-A415-5862396D13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96EE-37A5-4BD8-9D99-B3E23B49E8CE}" type="datetimeFigureOut">
              <a:rPr lang="ru-RU" smtClean="0"/>
              <a:t>18.12.2011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553B-5F48-40CA-A415-5862396D13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96EE-37A5-4BD8-9D99-B3E23B49E8CE}" type="datetimeFigureOut">
              <a:rPr lang="ru-RU" smtClean="0"/>
              <a:t>18.12.2011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553B-5F48-40CA-A415-5862396D13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96EE-37A5-4BD8-9D99-B3E23B49E8CE}" type="datetimeFigureOut">
              <a:rPr lang="ru-RU" smtClean="0"/>
              <a:t>18.12.2011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553B-5F48-40CA-A415-5862396D13E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96EE-37A5-4BD8-9D99-B3E23B49E8CE}" type="datetimeFigureOut">
              <a:rPr lang="ru-RU" smtClean="0"/>
              <a:t>18.12.2011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553B-5F48-40CA-A415-5862396D13E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5FF96EE-37A5-4BD8-9D99-B3E23B49E8CE}" type="datetimeFigureOut">
              <a:rPr lang="ru-RU" smtClean="0"/>
              <a:t>18.12.2011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BF1553B-5F48-40CA-A415-5862396D13E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508992"/>
          </a:xfrm>
        </p:spPr>
        <p:txBody>
          <a:bodyPr/>
          <a:lstStyle/>
          <a:p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3573016"/>
            <a:ext cx="6629400" cy="1219201"/>
          </a:xfrm>
        </p:spPr>
        <p:txBody>
          <a:bodyPr/>
          <a:lstStyle/>
          <a:p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b="1" dirty="0" smtClean="0"/>
              <a:t>исследование свойств</a:t>
            </a:r>
            <a:br>
              <a:rPr lang="ru-RU" sz="2400" b="1" dirty="0" smtClean="0"/>
            </a:br>
            <a:r>
              <a:rPr lang="ru-RU" sz="2400" b="1" dirty="0" smtClean="0"/>
              <a:t>муравьиной и уксусной кислот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5097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Муравьиная кислота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522465"/>
            <a:ext cx="1905000" cy="1171575"/>
          </a:xfr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i="1" dirty="0"/>
              <a:t>Английский естествоиспытатель Джон Рей впервые исследовал муравьиную кислоту еще в 1670 году</a:t>
            </a:r>
            <a:endParaRPr lang="ru-RU" dirty="0"/>
          </a:p>
        </p:txBody>
      </p:sp>
      <p:pic>
        <p:nvPicPr>
          <p:cNvPr id="1026" name="Picture 2" descr="C:\Documents and Settings\Светик\Мои документы\Загрузки\крапива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Светик\Мои документы\Загрузки\укс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16261"/>
            <a:ext cx="2594788" cy="147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662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Уксусная кислота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i="1" dirty="0"/>
              <a:t>Уксусная кислота известна человечеству с более давних времен, получают ее как продукт брожения вина</a:t>
            </a:r>
            <a:endParaRPr lang="ru-RU" dirty="0"/>
          </a:p>
        </p:txBody>
      </p:sp>
      <p:pic>
        <p:nvPicPr>
          <p:cNvPr id="2050" name="Picture 2" descr="C:\Documents and Settings\Светик\Мои документы\Загрузки\im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988840"/>
            <a:ext cx="12668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Светик\Мои документы\Загрузки\укс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805" y="4437112"/>
            <a:ext cx="2652926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035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Физические свойства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Муравьиная </a:t>
            </a:r>
            <a:r>
              <a:rPr lang="ru-RU" dirty="0"/>
              <a:t>(метановая) кислота – это бесцветная подвижная жидкость с резким запахом, </a:t>
            </a:r>
            <a:r>
              <a:rPr lang="ru-RU" dirty="0" err="1"/>
              <a:t>tпл</a:t>
            </a:r>
            <a:r>
              <a:rPr lang="ru-RU" dirty="0"/>
              <a:t> = 8,25 °</a:t>
            </a:r>
            <a:r>
              <a:rPr lang="ru-RU" dirty="0" smtClean="0"/>
              <a:t>C, </a:t>
            </a:r>
            <a:r>
              <a:rPr lang="ru-RU" dirty="0" err="1" smtClean="0"/>
              <a:t>tкип</a:t>
            </a:r>
            <a:r>
              <a:rPr lang="ru-RU" dirty="0" smtClean="0"/>
              <a:t> </a:t>
            </a:r>
            <a:r>
              <a:rPr lang="ru-RU" dirty="0"/>
              <a:t>= 100,7 °С,  = 1,220 г/см3. Муравьиная кислота смешивается с водой, спиртом, эфиром. </a:t>
            </a:r>
            <a:endParaRPr lang="ru-RU" dirty="0" smtClean="0"/>
          </a:p>
          <a:p>
            <a:r>
              <a:rPr lang="ru-RU" i="1" dirty="0"/>
              <a:t>Уксусная кислота – жидкость, кислая на вкус, с резким запахом. Безводная уксусная кислота плавится при +16,6 °С, ее кристаллы прозрачны как лед, отсюда название ледяная уксусная кислота. Обычная техническая уксусная кислота имеет концентрацию 70–80%. Температура кипения 100%-й уксусной кислоты – 118 °C. Смешивается во всех отношениях с водой, спиртом, эфиром, бензолом.</a:t>
            </a:r>
            <a:endParaRPr lang="ru-RU" dirty="0"/>
          </a:p>
          <a:p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6616628" y="2409908"/>
                <a:ext cx="4465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2400" i="1" smtClean="0">
                        <a:latin typeface="Cambria Math"/>
                        <a:ea typeface="Cambria Math"/>
                      </a:rPr>
                      <m:t>𝜌</m:t>
                    </m:r>
                  </m:oMath>
                </a14:m>
                <a:r>
                  <a:rPr lang="ru-RU" sz="2400" dirty="0" smtClean="0"/>
                  <a:t> </a:t>
                </a:r>
                <a:endParaRPr lang="ru-RU" sz="24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6628" y="2409908"/>
                <a:ext cx="446532" cy="461665"/>
              </a:xfrm>
              <a:prstGeom prst="rect">
                <a:avLst/>
              </a:prstGeom>
              <a:blipFill rotWithShape="1">
                <a:blip r:embed="rId2"/>
                <a:stretch>
                  <a:fillRect l="-2703" b="-118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998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Изменение цвета индикатора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кислоты окрашивают лакмус в красный </a:t>
            </a:r>
            <a:r>
              <a:rPr lang="ru-RU" dirty="0" smtClean="0"/>
              <a:t>цвет;</a:t>
            </a:r>
            <a:endParaRPr lang="ru-RU" dirty="0"/>
          </a:p>
          <a:p>
            <a:r>
              <a:rPr lang="ru-RU" dirty="0" smtClean="0"/>
              <a:t>карбоновые </a:t>
            </a:r>
            <a:r>
              <a:rPr lang="ru-RU" dirty="0"/>
              <a:t>кислоты проводят электрический </a:t>
            </a:r>
            <a:r>
              <a:rPr lang="ru-RU" dirty="0" smtClean="0"/>
              <a:t>ток;</a:t>
            </a:r>
            <a:endParaRPr lang="ru-RU" dirty="0"/>
          </a:p>
          <a:p>
            <a:r>
              <a:rPr lang="ru-RU" dirty="0" smtClean="0"/>
              <a:t> диссоциация </a:t>
            </a:r>
            <a:r>
              <a:rPr lang="ru-RU" dirty="0"/>
              <a:t>в водном растворе </a:t>
            </a:r>
            <a:endParaRPr lang="ru-RU" dirty="0" smtClean="0"/>
          </a:p>
          <a:p>
            <a:r>
              <a:rPr lang="ru-RU" sz="3600" dirty="0" smtClean="0"/>
              <a:t>R-COOH </a:t>
            </a:r>
            <a:r>
              <a:rPr lang="ru-RU" sz="3600" b="1" dirty="0"/>
              <a:t> </a:t>
            </a:r>
            <a:r>
              <a:rPr lang="ru-RU" sz="3600" b="1" dirty="0" smtClean="0"/>
              <a:t>= </a:t>
            </a:r>
            <a:r>
              <a:rPr lang="ru-RU" sz="3600" dirty="0" smtClean="0"/>
              <a:t>H + </a:t>
            </a:r>
            <a:r>
              <a:rPr lang="ru-RU" sz="3600" dirty="0"/>
              <a:t>R-СОО-</a:t>
            </a:r>
            <a:r>
              <a:rPr lang="ru-RU" sz="3600" dirty="0" smtClean="0"/>
              <a:t>;</a:t>
            </a:r>
          </a:p>
          <a:p>
            <a:r>
              <a:rPr lang="ru-RU" sz="3600" dirty="0"/>
              <a:t>СН3СООН </a:t>
            </a:r>
            <a:r>
              <a:rPr lang="ru-RU" sz="3600" dirty="0" smtClean="0"/>
              <a:t>=</a:t>
            </a:r>
          </a:p>
          <a:p>
            <a:r>
              <a:rPr lang="ru-RU" sz="3600" dirty="0" smtClean="0"/>
              <a:t>НСООН =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96661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Реакция с металлами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 </a:t>
            </a:r>
            <a:r>
              <a:rPr lang="ru-RU" sz="4400" dirty="0"/>
              <a:t>2Н</a:t>
            </a:r>
            <a:r>
              <a:rPr lang="en-US" sz="4400" dirty="0"/>
              <a:t>COOH</a:t>
            </a:r>
            <a:r>
              <a:rPr lang="ru-RU" sz="4400" dirty="0"/>
              <a:t> + </a:t>
            </a:r>
            <a:r>
              <a:rPr lang="en-US" sz="4400" dirty="0"/>
              <a:t>Mg</a:t>
            </a:r>
            <a:r>
              <a:rPr lang="ru-RU" sz="4400" dirty="0"/>
              <a:t>  = Н2 + (</a:t>
            </a:r>
            <a:r>
              <a:rPr lang="en-US" sz="4400" dirty="0"/>
              <a:t>HCOO</a:t>
            </a:r>
            <a:r>
              <a:rPr lang="ru-RU" sz="4400" dirty="0"/>
              <a:t>)</a:t>
            </a:r>
            <a:r>
              <a:rPr lang="ru-RU" sz="4400" baseline="-25000" dirty="0"/>
              <a:t>2</a:t>
            </a:r>
            <a:r>
              <a:rPr lang="ru-RU" sz="4400" dirty="0"/>
              <a:t> </a:t>
            </a:r>
            <a:r>
              <a:rPr lang="en-US" sz="4400" dirty="0"/>
              <a:t>Mg</a:t>
            </a:r>
            <a:r>
              <a:rPr lang="ru-RU" sz="4400" dirty="0"/>
              <a:t>.</a:t>
            </a:r>
          </a:p>
          <a:p>
            <a:r>
              <a:rPr lang="ru-RU" sz="4400" dirty="0"/>
              <a:t>СН</a:t>
            </a:r>
            <a:r>
              <a:rPr lang="ru-RU" sz="4400" baseline="-25000" dirty="0"/>
              <a:t>3</a:t>
            </a:r>
            <a:r>
              <a:rPr lang="ru-RU" sz="4400" dirty="0"/>
              <a:t>СООН + </a:t>
            </a:r>
            <a:r>
              <a:rPr lang="en-US" sz="4400" dirty="0"/>
              <a:t>Mg</a:t>
            </a:r>
            <a:r>
              <a:rPr lang="ru-RU" sz="4400" dirty="0"/>
              <a:t> = ? + ?</a:t>
            </a:r>
            <a:br>
              <a:rPr lang="ru-RU" sz="4400" dirty="0"/>
            </a:br>
            <a:endParaRPr lang="ru-RU" sz="4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172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Особые свойства муравьиной кислоты</a:t>
            </a:r>
            <a:endParaRPr lang="ru-RU" dirty="0"/>
          </a:p>
        </p:txBody>
      </p:sp>
      <p:pic>
        <p:nvPicPr>
          <p:cNvPr id="4" name="особые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0238" y="1752600"/>
            <a:ext cx="5345112" cy="4373563"/>
          </a:xfrm>
        </p:spPr>
      </p:pic>
    </p:spTree>
    <p:extLst>
      <p:ext uri="{BB962C8B-B14F-4D97-AF65-F5344CB8AC3E}">
        <p14:creationId xmlns:p14="http://schemas.microsoft.com/office/powerpoint/2010/main" val="138380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Горение кислот</a:t>
            </a:r>
            <a:endParaRPr lang="ru-RU" dirty="0"/>
          </a:p>
        </p:txBody>
      </p:sp>
      <p:pic>
        <p:nvPicPr>
          <p:cNvPr id="4" name="горение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0238" y="1752600"/>
            <a:ext cx="5345112" cy="4373563"/>
          </a:xfrm>
        </p:spPr>
      </p:pic>
    </p:spTree>
    <p:extLst>
      <p:ext uri="{BB962C8B-B14F-4D97-AF65-F5344CB8AC3E}">
        <p14:creationId xmlns:p14="http://schemas.microsoft.com/office/powerpoint/2010/main" val="153535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Значение кислот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5073752"/>
              </p:ext>
            </p:extLst>
          </p:nvPr>
        </p:nvGraphicFramePr>
        <p:xfrm>
          <a:off x="457200" y="1752600"/>
          <a:ext cx="8229600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муравьиная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уксусная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крашении тканей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консервации и  приправа к пище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обработке шкур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лекарства, фруктовые эссенции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 ревматических и неврологических болях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растворители лаков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дезинфицирующего средства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красители для тканей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консервирующего средства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средства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борьбы с насекомыми и болезнями растений,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61743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52</TotalTime>
  <Words>173</Words>
  <Application>Microsoft Office PowerPoint</Application>
  <PresentationFormat>Экран (4:3)</PresentationFormat>
  <Paragraphs>34</Paragraphs>
  <Slides>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Аптека</vt:lpstr>
      <vt:lpstr>     исследование свойств муравьиной и уксусной кислот </vt:lpstr>
      <vt:lpstr>Муравьиная кислота</vt:lpstr>
      <vt:lpstr>Уксусная кислота</vt:lpstr>
      <vt:lpstr>Физические свойства</vt:lpstr>
      <vt:lpstr>Изменение цвета индикатора</vt:lpstr>
      <vt:lpstr>Реакция с металлами</vt:lpstr>
      <vt:lpstr>Особые свойства муравьиной кислоты</vt:lpstr>
      <vt:lpstr>Горение кислот</vt:lpstr>
      <vt:lpstr>Значение кислот</vt:lpstr>
    </vt:vector>
  </TitlesOfParts>
  <Company>WIN7XP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    исследование свойств муравьиной и уксусной кислот </dc:title>
  <dc:creator>WIN7XP</dc:creator>
  <cp:lastModifiedBy>WIN7XP</cp:lastModifiedBy>
  <cp:revision>7</cp:revision>
  <dcterms:created xsi:type="dcterms:W3CDTF">2011-12-15T15:41:35Z</dcterms:created>
  <dcterms:modified xsi:type="dcterms:W3CDTF">2011-12-18T16:32:06Z</dcterms:modified>
</cp:coreProperties>
</file>