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9" r:id="rId4"/>
    <p:sldId id="31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11" r:id="rId34"/>
    <p:sldId id="312" r:id="rId35"/>
    <p:sldId id="313" r:id="rId36"/>
    <p:sldId id="322" r:id="rId37"/>
    <p:sldId id="314" r:id="rId38"/>
    <p:sldId id="315" r:id="rId39"/>
    <p:sldId id="288" r:id="rId40"/>
    <p:sldId id="323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>
      <p:cViewPr varScale="1">
        <p:scale>
          <a:sx n="94" d="100"/>
          <a:sy n="94" d="100"/>
        </p:scale>
        <p:origin x="-1471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F57DD-CF52-4B1F-8937-020385412FDD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73D61-8008-40E2-A32D-8AFD4B9DC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659B-ACA2-4B17-B320-A4C53182B719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EFB0-C286-424A-B08A-1AFBB37D2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5D961-7195-401B-B0EE-EFC14C757CD2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AA0F-5664-42C2-AA15-1BE79FEA4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71EBB-914A-4F15-B1B1-208C272C0005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DA8D-9C4E-4D88-B4BF-B66C1F621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62CC8-6B77-46FC-AF00-C0CB6CEBECB0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FEA2-20E6-46C2-ACAD-19FDF41C9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EBD36-7053-4CFD-9D8E-5A926AFEB768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2D56-B6D5-48AB-A177-E4D083631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4475-3CE9-48E1-8BE0-1823E3EF5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999BA-7AEB-4BB4-B34C-239A880949A3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E3D6E-3A21-4F94-809D-9154B1CE3EE8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3F2D-2E51-4BC1-B4AD-490A78A3B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AC0DD-8D89-4306-9D70-5EB9E1879D57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F16C-12CE-4374-8F78-B91BE0369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E2B1A-1E74-4584-A443-3221229A7AB5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C5320-3248-4414-AF67-E2FCCA13C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C793-2BC9-44E4-82A6-6BB7E75A5013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7005-C2BB-4AC5-8B38-0E94CF390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4BBB56-7A2D-4DFA-8FDE-8FDF902D871A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D5C19-8863-41E7-B83F-1F3478166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638" y="3716338"/>
            <a:ext cx="4932362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А. </a:t>
            </a:r>
            <a:r>
              <a:rPr lang="ru-RU" dirty="0" err="1" smtClean="0"/>
              <a:t>Ополовников</a:t>
            </a:r>
            <a:r>
              <a:rPr lang="ru-RU" dirty="0" smtClean="0"/>
              <a:t>.  Г. Островский.  «Русь деревянная».</a:t>
            </a:r>
            <a:endParaRPr lang="ru-RU" dirty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255588"/>
            <a:ext cx="8315325" cy="1165225"/>
          </a:xfrm>
        </p:spPr>
      </p:pic>
      <p:pic>
        <p:nvPicPr>
          <p:cNvPr id="13315" name="Picture 2" descr="C:\Users\Павел\Desktop\13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844675"/>
            <a:ext cx="280828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528050" cy="12319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Оно гостеприимно открывается соседям, друзьям. Это своеобразный «домашний клуб»,где по вечерам собираются старики , молодёжь, детвора. Без крылец немыслима  не только частная, но и общественная жизнь деревни.</a:t>
            </a:r>
            <a:endParaRPr lang="ru-RU" dirty="0"/>
          </a:p>
        </p:txBody>
      </p:sp>
      <p:pic>
        <p:nvPicPr>
          <p:cNvPr id="22531" name="Picture 2" descr="C:\Users\Павел\Desktop\izba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2133600"/>
            <a:ext cx="4548187" cy="315753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 давних времён и вплоть до 19 века на Севере, да и по всей России, ставили почти исключительно «курные» избы, в которых топили « по – чёрному». Дым из печки в таких избах выходит  прямо в комнату и , расстилаясь по потолку, вытягивается в волоковое окно с задвижкой и уходит в деревянный дымоход – </a:t>
            </a:r>
            <a:r>
              <a:rPr lang="ru-RU" dirty="0" err="1" smtClean="0"/>
              <a:t>дымник</a:t>
            </a:r>
            <a:r>
              <a:rPr lang="ru-RU" dirty="0" smtClean="0"/>
              <a:t>. Уже само название « курная изба» вызывает у многих привычное, поверхностное, неверное представление о тёмной и грязной избе бедняка. Ничего подобного! Интерьер русской избы – это  искусство. Это – царство дерева!</a:t>
            </a:r>
            <a:endParaRPr lang="ru-RU" dirty="0"/>
          </a:p>
        </p:txBody>
      </p:sp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6050"/>
            <a:ext cx="8358187" cy="12319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pic>
        <p:nvPicPr>
          <p:cNvPr id="24578" name="Picture 2" descr="C:\Users\Павел\Desktop\izba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844675"/>
            <a:ext cx="6699250" cy="36972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 Изба без печи – не изба!</a:t>
            </a:r>
            <a:endParaRPr lang="ru-RU"/>
          </a:p>
        </p:txBody>
      </p:sp>
      <p:pic>
        <p:nvPicPr>
          <p:cNvPr id="25602" name="Picture 2" descr="C:\Users\Павел\Desktop\izba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84313"/>
            <a:ext cx="4059237" cy="3505200"/>
          </a:xfrm>
        </p:spPr>
      </p:pic>
      <p:pic>
        <p:nvPicPr>
          <p:cNvPr id="25603" name="Picture 3" descr="C:\Users\Павел\Desktop\izba1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636838"/>
            <a:ext cx="4059237" cy="35258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2662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ru-RU" smtClean="0"/>
              <a:t>Что не изба – свой облик, свой характер. Это единство деревни и природы, с которой она сливается в единое целое и которую она подчиняет организующей силе человеческого разума и воли.</a:t>
            </a:r>
          </a:p>
          <a:p>
            <a:endParaRPr lang="ru-RU" smtClean="0"/>
          </a:p>
        </p:txBody>
      </p:sp>
      <p:pic>
        <p:nvPicPr>
          <p:cNvPr id="26627" name="Picture 3" descr="C:\Users\Павел\Desktop\00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287588"/>
            <a:ext cx="4059238" cy="30448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Вот амбар. Точнее сказать – </a:t>
            </a:r>
            <a:r>
              <a:rPr lang="ru-RU" err="1" smtClean="0"/>
              <a:t>амбарчик</a:t>
            </a:r>
            <a:r>
              <a:rPr lang="ru-RU" smtClean="0"/>
              <a:t>!</a:t>
            </a:r>
            <a:endParaRPr lang="ru-RU"/>
          </a:p>
        </p:txBody>
      </p:sp>
      <p:sp>
        <p:nvSpPr>
          <p:cNvPr id="2765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ru-RU" smtClean="0"/>
              <a:t>Это  обычный амбар, сруб, самая простая двухэтажная клеть под широкой двускатной кровлей  с галерейкой и крутой наружной лестницей . Обычно он состоит из двух соединённых клетей – большой и малой.</a:t>
            </a:r>
          </a:p>
        </p:txBody>
      </p:sp>
      <p:pic>
        <p:nvPicPr>
          <p:cNvPr id="27651" name="Picture 2" descr="C:\Users\Павел\Desktop\village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52938" y="2133600"/>
            <a:ext cx="4254500" cy="3128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стороне от деревни, на отлёте, по  берегам быстрых и порожистых рек стоят водяные мельницы. А где – то рядом крохотная избушка – временное пристанище мельника. Входишь внутрь – и перед тобой открывается  удивительный мир «деревянной механики».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8675" name="Picture 2" descr="C:\Users\Павел\Desktop\information_items_1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6988" y="1600200"/>
            <a:ext cx="3143250" cy="44196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29698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ru-RU" smtClean="0"/>
              <a:t>Деревенское кладбище – «городинки», или погост, как его называют. Это  примечательная страница поэмы о деревянной Руси. Это ещё одна бусинка в прекрасном ожерелье народного зодчества.</a:t>
            </a:r>
          </a:p>
        </p:txBody>
      </p:sp>
      <p:pic>
        <p:nvPicPr>
          <p:cNvPr id="29699" name="Picture 2" descr="C:\Users\Павел\Desktop\10208302_golubec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412875"/>
            <a:ext cx="3262312" cy="437673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3072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ru-RU" smtClean="0"/>
              <a:t>Города в древней Руси- это прежде всего крепость. Сторожевые и крепостные башни строились на Руси с древних времён и вплоть до конца19 века Они были разные…</a:t>
            </a:r>
          </a:p>
          <a:p>
            <a:endParaRPr lang="ru-RU" smtClean="0"/>
          </a:p>
        </p:txBody>
      </p:sp>
      <p:pic>
        <p:nvPicPr>
          <p:cNvPr id="30723" name="Picture 2" descr="C:\Users\Павел\Desktop\839612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37138" y="1524000"/>
            <a:ext cx="3281362" cy="4572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Звонят, гудят колокола...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Большие –размеренно, низко, словно иерихонские трубы; поменьше- часто, весело, с  задорным перезвоном. Иногда величаво, торжественно, иногда скорбно и печально, порой призывно, тревожно, взволнованно.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1747" name="Picture 2" descr="C:\Users\Павел\Desktop\05-15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844675"/>
            <a:ext cx="4413250" cy="3933825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Явтушенко</a:t>
            </a:r>
            <a:r>
              <a:rPr lang="ru-RU" dirty="0" smtClean="0"/>
              <a:t> Н.</a:t>
            </a:r>
            <a:r>
              <a:rPr lang="en-US" dirty="0" smtClean="0"/>
              <a:t>, </a:t>
            </a:r>
            <a:r>
              <a:rPr lang="ru-RU" dirty="0" smtClean="0"/>
              <a:t>Сухоруков Б.</a:t>
            </a:r>
            <a:r>
              <a:rPr lang="en-US" dirty="0" smtClean="0"/>
              <a:t>,</a:t>
            </a:r>
            <a:r>
              <a:rPr lang="ru-RU" dirty="0" smtClean="0"/>
              <a:t> Пыжьянов Д.</a:t>
            </a:r>
            <a:r>
              <a:rPr lang="en-US" dirty="0" smtClean="0"/>
              <a:t>, </a:t>
            </a:r>
            <a:r>
              <a:rPr lang="ru-RU" dirty="0" err="1" smtClean="0"/>
              <a:t>Чиканчи</a:t>
            </a:r>
            <a:r>
              <a:rPr lang="ru-RU" dirty="0" smtClean="0"/>
              <a:t> В.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Храпова</a:t>
            </a:r>
            <a:r>
              <a:rPr lang="ru-RU" dirty="0" smtClean="0"/>
              <a:t> Е.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Пешхоева</a:t>
            </a:r>
            <a:r>
              <a:rPr lang="en-US" dirty="0" smtClean="0"/>
              <a:t> </a:t>
            </a:r>
            <a:r>
              <a:rPr lang="ru-RU" dirty="0" smtClean="0"/>
              <a:t>Р.</a:t>
            </a:r>
            <a:endParaRPr lang="ru-RU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27163"/>
            <a:ext cx="8321675" cy="199231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Самая маленькая, самая древняя…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Пришло время и народ, взял судьбу в свои руки.</a:t>
            </a:r>
            <a:r>
              <a:rPr lang="en-US" dirty="0" smtClean="0"/>
              <a:t> </a:t>
            </a:r>
            <a:r>
              <a:rPr lang="ru-RU" dirty="0" smtClean="0"/>
              <a:t>Звонят колокола, собирают православных людей на молитву. Церковь – это памятник былого, отказаться от неё – значит прервать одну из нитей, связывающих нас с родной землёй и предшествующими поколениями. Самая древняя - </a:t>
            </a:r>
            <a:r>
              <a:rPr lang="ru-RU" dirty="0" err="1" smtClean="0"/>
              <a:t>Лазоревская</a:t>
            </a:r>
            <a:r>
              <a:rPr lang="ru-RU" dirty="0" smtClean="0"/>
              <a:t> церковь.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2771" name="Picture 2" descr="C:\Users\Павел\Desktop\2070017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73238"/>
            <a:ext cx="4059238" cy="3838575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8" y="23813"/>
            <a:ext cx="8437562" cy="1354137"/>
          </a:xfrm>
        </p:spPr>
      </p:pic>
      <p:sp>
        <p:nvSpPr>
          <p:cNvPr id="3379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ru-RU" smtClean="0"/>
              <a:t>Древнерусские церкви – это для нас прежде всего памятники искусства, памятники национальной гордости и культуры. В совершенной гармонии пропорций и архитектурных  форм проявляется чувство прекрасного.</a:t>
            </a:r>
          </a:p>
          <a:p>
            <a:endParaRPr lang="ru-RU" smtClean="0"/>
          </a:p>
        </p:txBody>
      </p:sp>
      <p:pic>
        <p:nvPicPr>
          <p:cNvPr id="33795" name="Picture 2" descr="C:\Users\Павел\Desktop\39n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95475"/>
            <a:ext cx="4059238" cy="3829050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Часовня в </a:t>
            </a:r>
            <a:r>
              <a:rPr lang="ru-RU" dirty="0" err="1" smtClean="0"/>
              <a:t>Подъельниках-произведение</a:t>
            </a:r>
            <a:r>
              <a:rPr lang="ru-RU" dirty="0" smtClean="0"/>
              <a:t> деревянного зодчества! Сама по себе часовня , может , и не блещет высокими архитектурными достоинствами, но в сказочно – чудном окружении, в зелёном кружеве елей,- она производит сильное впечатление.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4819" name="Picture 2" descr="C:\Users\Павел\Desktop\church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273300"/>
            <a:ext cx="4059238" cy="3073400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Кижи- небольшой остров у </a:t>
            </a:r>
            <a:r>
              <a:rPr lang="en-US" dirty="0" smtClean="0"/>
              <a:t> </a:t>
            </a:r>
            <a:r>
              <a:rPr lang="ru-RU" dirty="0" err="1" smtClean="0"/>
              <a:t>северо</a:t>
            </a:r>
            <a:r>
              <a:rPr lang="en-US" dirty="0" smtClean="0"/>
              <a:t> </a:t>
            </a:r>
            <a:r>
              <a:rPr lang="ru-RU" dirty="0" smtClean="0"/>
              <a:t>- западных берегов Онежского озера. Когда –то здесь</a:t>
            </a:r>
            <a:r>
              <a:rPr lang="en-US" dirty="0" smtClean="0"/>
              <a:t> </a:t>
            </a:r>
            <a:r>
              <a:rPr lang="ru-RU" dirty="0" smtClean="0"/>
              <a:t>было крупное поселение- </a:t>
            </a:r>
            <a:r>
              <a:rPr lang="ru-RU" dirty="0" err="1" smtClean="0"/>
              <a:t>Кижский</a:t>
            </a:r>
            <a:r>
              <a:rPr lang="ru-RU" dirty="0" smtClean="0"/>
              <a:t> погост. Здесь жили представители церковной власти, стоял стрелецкий гарнизон, здесь же происходили народные сходы, ярмарки,</a:t>
            </a:r>
            <a:r>
              <a:rPr lang="en-US" dirty="0" smtClean="0"/>
              <a:t> </a:t>
            </a:r>
            <a:r>
              <a:rPr lang="ru-RU" dirty="0" smtClean="0"/>
              <a:t>церковные и иные празднества.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5843" name="Picture 2" descr="C:\Users\Павел\Desktop\kizi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443163"/>
            <a:ext cx="4059238" cy="2733675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Несравненная сказка куполов.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 началу 18 века старая Преображенская церковь на </a:t>
            </a:r>
            <a:r>
              <a:rPr lang="ru-RU" dirty="0" err="1" smtClean="0"/>
              <a:t>Кижском</a:t>
            </a:r>
            <a:r>
              <a:rPr lang="ru-RU" dirty="0" smtClean="0"/>
              <a:t> погосте совсем обветшала , службу в ней не правили почти  сто лет! А вскоре она сгорела от удара молнии. Новая церковь была возведена в 1774 году. «Несравненной сказкой куполов» назвал Преображенскую церковь Игорь Грабарь.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6867" name="Picture 2" descr="C:\Users\Павел\Desktop\158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53025" y="1524000"/>
            <a:ext cx="3049588" cy="457200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Они поначалу ошеломляют.  Порой, особенно при восходе солнца или на его закате, кажется, что  церковь не создание рук человеческих, а чудо природы, невиданный цветок или волшебное дерево, выросшее в этом северном крае.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7891" name="Picture 2" descr="C:\Users\Павел\Desktop\kupola_osinovogo_lemekh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916113"/>
            <a:ext cx="4344987" cy="33782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pic>
        <p:nvPicPr>
          <p:cNvPr id="38914" name="Picture 2" descr="C:\Users\Павел\Desktop\34n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73113" y="1524000"/>
            <a:ext cx="3427412" cy="4572000"/>
          </a:xfrm>
        </p:spPr>
      </p:pic>
      <p:pic>
        <p:nvPicPr>
          <p:cNvPr id="38915" name="Picture 3" descr="C:\Users\Павел\Desktop\kizhi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3" y="2133600"/>
            <a:ext cx="4505325" cy="3630613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Дерево! Древний, извечный материал русского народного зодчества!</a:t>
            </a:r>
            <a:endParaRPr lang="ru-RU"/>
          </a:p>
        </p:txBody>
      </p:sp>
      <p:sp>
        <p:nvSpPr>
          <p:cNvPr id="39938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ru-RU" smtClean="0"/>
              <a:t>Топор , долото пёрка</a:t>
            </a:r>
            <a:r>
              <a:rPr lang="en-US" smtClean="0"/>
              <a:t>     </a:t>
            </a:r>
            <a:r>
              <a:rPr lang="ru-RU" smtClean="0"/>
              <a:t>(сверло), скобель да отвес – вот и все немудрёные их инструменты, с помощью которых возвели они эту исполинскую громаду!</a:t>
            </a:r>
          </a:p>
        </p:txBody>
      </p:sp>
      <p:pic>
        <p:nvPicPr>
          <p:cNvPr id="39939" name="Picture 2" descr="C:\Users\Павел\Desktop\24539168_ikonostas_preobrazhen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2060575"/>
            <a:ext cx="4464050" cy="3584575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8" y="23813"/>
            <a:ext cx="8437562" cy="1354137"/>
          </a:xfrm>
        </p:spPr>
      </p:pic>
      <p:pic>
        <p:nvPicPr>
          <p:cNvPr id="40962" name="Picture 2" descr="C:\Users\Павел\Desktop\kizhi_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700213"/>
            <a:ext cx="4203700" cy="3152775"/>
          </a:xfrm>
        </p:spPr>
      </p:pic>
      <p:pic>
        <p:nvPicPr>
          <p:cNvPr id="40963" name="Picture 3" descr="C:\Users\Павел\Desktop\pokr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2205038"/>
            <a:ext cx="4419600" cy="391636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8" y="23813"/>
            <a:ext cx="8437562" cy="1354137"/>
          </a:xfrm>
        </p:spPr>
      </p:pic>
      <p:pic>
        <p:nvPicPr>
          <p:cNvPr id="41986" name="Picture 2" descr="C:\Users\Павел\Desktop\0_46e9a_454c5cf1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412875"/>
            <a:ext cx="4767263" cy="3422650"/>
          </a:xfrm>
        </p:spPr>
      </p:pic>
      <p:pic>
        <p:nvPicPr>
          <p:cNvPr id="41987" name="Picture 3" descr="C:\Users\Павел\Desktop\p009_1_0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76825" y="2420938"/>
            <a:ext cx="3979863" cy="38481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А. В. </a:t>
            </a:r>
            <a:r>
              <a:rPr lang="ru-RU" dirty="0" err="1" smtClean="0"/>
              <a:t>Ополовников</a:t>
            </a:r>
            <a:r>
              <a:rPr lang="ru-RU" dirty="0" smtClean="0"/>
              <a:t> – доктор архитектуры, крупнейший специалист по русскому деревянному зодчеству, автор многочисленных научных и популярных работ  по  исследованию  деревянного  зодчества.  По проектам </a:t>
            </a:r>
            <a:r>
              <a:rPr lang="ru-RU" dirty="0" err="1" smtClean="0"/>
              <a:t>Ополовникова</a:t>
            </a:r>
            <a:r>
              <a:rPr lang="ru-RU" dirty="0" smtClean="0"/>
              <a:t>  реставрировано около ста памятников, среди которых </a:t>
            </a:r>
            <a:r>
              <a:rPr lang="ru-RU" dirty="0" err="1" smtClean="0"/>
              <a:t>Кижский</a:t>
            </a:r>
            <a:r>
              <a:rPr lang="ru-RU" dirty="0" smtClean="0"/>
              <a:t> погост, </a:t>
            </a:r>
            <a:r>
              <a:rPr lang="ru-RU" dirty="0" err="1" smtClean="0"/>
              <a:t>Кемский</a:t>
            </a:r>
            <a:r>
              <a:rPr lang="ru-RU" dirty="0" smtClean="0"/>
              <a:t> собор, церковь в Кондопоге и многие другие, а также  основан  Музей под открытым небом в Кижах.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5363" name="Picture 2" descr="C:\Users\Павел\Desktop\Opoolov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849438"/>
            <a:ext cx="3529013" cy="3660775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4301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ru-RU" smtClean="0"/>
              <a:t> Но подойди к нему вплотную , потрогай могучие  смолистые венцы, взойди по его старой, но крепкой лестнице, и тогда поверишь, что ты не в старинной легенде о богатырях, а перед творением рук великого мастера!</a:t>
            </a:r>
          </a:p>
          <a:p>
            <a:endParaRPr lang="ru-RU" smtClean="0"/>
          </a:p>
        </p:txBody>
      </p:sp>
      <p:pic>
        <p:nvPicPr>
          <p:cNvPr id="43011" name="Picture 2" descr="C:\Users\Павел\Desktop\aa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76838" y="1524000"/>
            <a:ext cx="3001962" cy="457200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Но краски чуждые , с летами, спадают ветхой чешуёй; </a:t>
            </a:r>
            <a:r>
              <a:rPr lang="ru-RU" dirty="0" err="1" smtClean="0"/>
              <a:t>созданье</a:t>
            </a:r>
            <a:r>
              <a:rPr lang="ru-RU" dirty="0" smtClean="0"/>
              <a:t> гения пред нами выходит с прежней красотой. </a:t>
            </a:r>
            <a:r>
              <a:rPr lang="en-US" dirty="0" smtClean="0"/>
              <a:t>        </a:t>
            </a:r>
            <a:r>
              <a:rPr lang="ru-RU" dirty="0" smtClean="0"/>
              <a:t>(А. С.  Пушкин) Старые церкви… И кому они сейчас нужны? Нам ! Наш народ духовно возрождается, ищет и бережно хранит то, что оставили нам наши предки.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4035" name="Picture 2" descr="C:\Users\Павел\Desktop\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060575"/>
            <a:ext cx="4362450" cy="3271838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8" y="23813"/>
            <a:ext cx="8437562" cy="1354137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 Кижах и на прилегающих  островах сформировался архитектурно – этнографический комплекс. Каждый из таких  комплексов – это единый архитектурный ансамбль. Здесь и избы, и амбары,  и  мельницы, и часовни, и  церкви…</a:t>
            </a:r>
            <a:endParaRPr lang="ru-RU" dirty="0"/>
          </a:p>
        </p:txBody>
      </p:sp>
      <p:pic>
        <p:nvPicPr>
          <p:cNvPr id="45059" name="Picture 2" descr="C:\Users\Павел\Desktop\73531954_3517075_img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133600"/>
            <a:ext cx="4059238" cy="3198813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pic>
        <p:nvPicPr>
          <p:cNvPr id="46082" name="Picture 2" descr="C:\Users\Павел\Desktop\img16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341438"/>
            <a:ext cx="4276725" cy="5041900"/>
          </a:xfrm>
        </p:spPr>
      </p:pic>
      <p:pic>
        <p:nvPicPr>
          <p:cNvPr id="46083" name="Picture 3" descr="C:\Users\Павел\Desktop\img1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268413"/>
            <a:ext cx="38703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06" name="Picture 2" descr="C:\Users\Павел\Desktop\img1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12875"/>
            <a:ext cx="3743325" cy="5054600"/>
          </a:xfrm>
        </p:spPr>
      </p:pic>
      <p:pic>
        <p:nvPicPr>
          <p:cNvPr id="47107" name="Picture 3" descr="C:\Users\Павел\Desktop\img1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84313"/>
            <a:ext cx="3875087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8130" name="Picture 2" descr="C:\Users\Павел\Desktop\img1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28775"/>
            <a:ext cx="3943350" cy="4859338"/>
          </a:xfrm>
        </p:spPr>
      </p:pic>
      <p:pic>
        <p:nvPicPr>
          <p:cNvPr id="48131" name="Picture 3" descr="C:\Users\Павел\Desktop\img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96975"/>
            <a:ext cx="4221162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9154" name="Picture 2" descr="C:\Users\Павел\Desktop\img1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00213"/>
            <a:ext cx="3744912" cy="4743450"/>
          </a:xfrm>
        </p:spPr>
      </p:pic>
      <p:pic>
        <p:nvPicPr>
          <p:cNvPr id="49155" name="Picture 3" descr="C:\Users\Павел\Desktop\img1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412875"/>
            <a:ext cx="405765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0178" name="Picture 2" descr="C:\Users\Павел\Desktop\img1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981075"/>
            <a:ext cx="4395788" cy="5570538"/>
          </a:xfrm>
        </p:spPr>
      </p:pic>
      <p:pic>
        <p:nvPicPr>
          <p:cNvPr id="50179" name="Picture 3" descr="C:\Users\Павел\Desktop\img1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052513"/>
            <a:ext cx="42164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02" name="Picture 2" descr="C:\Users\Павел\Desktop\img1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836613"/>
            <a:ext cx="4581525" cy="5675312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Всё сущее жизнеспособно, если только его корни питаются лучшими , здоровыми соками исторического наследия. Это самый главный и важный урок. Патриотизм, истинная,  действенная любовь к Родине рождаются не из потока громких и возвышенных слов . Эта любовь возникает лишь там, где человек сливается со своей землёй, со  своим народом, со своей национальной культурой. Памятники русской народной деревянной архитектуры  учат понимать прекрасное в жизни и искусстве. Вот о чём эта книга!</a:t>
            </a:r>
          </a:p>
        </p:txBody>
      </p:sp>
      <p:pic>
        <p:nvPicPr>
          <p:cNvPr id="7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8" y="23813"/>
            <a:ext cx="8437562" cy="1354137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Григорий Семёнович Островский – кандидат искусствоведения, член Союза художников СССР, художественный критик. Его перу принадлежит ряд книг и статей, посвящённых творчеству советских художников, истории отечественного и зарубежного искусства и архитектуры.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6387" name="Picture 2" descr="C:\Users\Павел\Desktop\ostrovsk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844675"/>
            <a:ext cx="4351338" cy="3851275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Русь деревянная … О ней расскажет эта книга. О старой, исчезнувшей Руси, бывшей когда- то сплошь деревянной. О русской народной архитектуре, о её уникальных памятниках . В этих  памятниках  -  частица наших предков , гордиться которой, по словам Пушкина, « не только можно, но и должно. Не уважать оной есть постыдное малодушие».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6050"/>
            <a:ext cx="8358187" cy="123190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18434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ru-RU" smtClean="0"/>
              <a:t>Россия – страна лесная.</a:t>
            </a:r>
            <a:r>
              <a:rPr lang="en-US" smtClean="0"/>
              <a:t> </a:t>
            </a:r>
            <a:r>
              <a:rPr lang="ru-RU" smtClean="0"/>
              <a:t>Испокон веков русский человек селился в лесистых местах по берегам рек и озёр…</a:t>
            </a:r>
          </a:p>
        </p:txBody>
      </p:sp>
      <p:pic>
        <p:nvPicPr>
          <p:cNvPr id="18435" name="Picture 2" descr="C:\Users\Павел\Desktop\0038_p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628775"/>
            <a:ext cx="4495800" cy="45339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19458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ru-RU" smtClean="0"/>
              <a:t>Простая деревянная изба – памятник русского деревянного  подлинно народного зодчества.</a:t>
            </a:r>
            <a:r>
              <a:rPr lang="en-US" smtClean="0"/>
              <a:t> </a:t>
            </a:r>
            <a:r>
              <a:rPr lang="ru-RU" smtClean="0"/>
              <a:t>На Севере бытует несколько типов крестьянских изб. Самый распространённый – это брус.                         </a:t>
            </a:r>
          </a:p>
        </p:txBody>
      </p:sp>
      <p:pic>
        <p:nvPicPr>
          <p:cNvPr id="19459" name="Picture 2" descr="C:\Users\Павел\Desktop\159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1700213"/>
            <a:ext cx="4559300" cy="381635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2048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ru-RU" smtClean="0"/>
              <a:t>В северных избах кровля вынесена далеко вперёд, иногда метра на два, образуя нечто вроде защитного навеса.  Что ни изба –какая- нибудь новая выдумка.</a:t>
            </a:r>
          </a:p>
        </p:txBody>
      </p:sp>
      <p:pic>
        <p:nvPicPr>
          <p:cNvPr id="20483" name="Picture 2" descr="C:\Users\Павел\Desktop\0_4cc0d_2a35e9c8_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2205038"/>
            <a:ext cx="4422775" cy="3255962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2150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ru-RU" smtClean="0"/>
              <a:t>Над косящатыми,</a:t>
            </a:r>
            <a:r>
              <a:rPr lang="en-US" smtClean="0"/>
              <a:t> </a:t>
            </a:r>
            <a:r>
              <a:rPr lang="ru-RU" smtClean="0"/>
              <a:t>очень просто и умно сделанными оконцами    мастер ставил козырьки – наличники,</a:t>
            </a:r>
            <a:r>
              <a:rPr lang="en-US" smtClean="0"/>
              <a:t> </a:t>
            </a:r>
            <a:r>
              <a:rPr lang="ru-RU" smtClean="0"/>
              <a:t>прикрывающие окна от дождя и снега.</a:t>
            </a:r>
            <a:r>
              <a:rPr lang="en-US" smtClean="0"/>
              <a:t> </a:t>
            </a:r>
            <a:r>
              <a:rPr lang="ru-RU" smtClean="0"/>
              <a:t>Во второй половине  </a:t>
            </a:r>
            <a:r>
              <a:rPr lang="en-US" smtClean="0"/>
              <a:t>19 </a:t>
            </a:r>
            <a:r>
              <a:rPr lang="ru-RU" smtClean="0"/>
              <a:t>века появились пышные накладные наличники</a:t>
            </a:r>
            <a:r>
              <a:rPr lang="en-US" smtClean="0"/>
              <a:t>.</a:t>
            </a:r>
            <a:endParaRPr lang="ru-RU" smtClean="0"/>
          </a:p>
        </p:txBody>
      </p:sp>
      <p:pic>
        <p:nvPicPr>
          <p:cNvPr id="21507" name="Picture 2" descr="C:\Users\Павел\Desktop\izba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11725" y="1524000"/>
            <a:ext cx="3532188" cy="457200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419</TotalTime>
  <Words>896</Words>
  <Application>Microsoft Office PowerPoint</Application>
  <PresentationFormat>Экран (4:3)</PresentationFormat>
  <Paragraphs>29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книги</dc:title>
  <dc:creator>Павел</dc:creator>
  <cp:lastModifiedBy>User</cp:lastModifiedBy>
  <cp:revision>49</cp:revision>
  <dcterms:created xsi:type="dcterms:W3CDTF">2011-12-21T11:00:24Z</dcterms:created>
  <dcterms:modified xsi:type="dcterms:W3CDTF">2012-02-08T18:37:43Z</dcterms:modified>
</cp:coreProperties>
</file>