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sldIdLst>
    <p:sldId id="256" r:id="rId2"/>
    <p:sldId id="257" r:id="rId3"/>
    <p:sldId id="258" r:id="rId4"/>
    <p:sldId id="259" r:id="rId5"/>
    <p:sldId id="261" r:id="rId6"/>
    <p:sldId id="262" r:id="rId7"/>
    <p:sldId id="264" r:id="rId8"/>
    <p:sldId id="269" r:id="rId9"/>
    <p:sldId id="270" r:id="rId10"/>
    <p:sldId id="271" r:id="rId11"/>
    <p:sldId id="272" r:id="rId12"/>
    <p:sldId id="293" r:id="rId13"/>
    <p:sldId id="275" r:id="rId14"/>
    <p:sldId id="277" r:id="rId15"/>
    <p:sldId id="278" r:id="rId16"/>
    <p:sldId id="280" r:id="rId17"/>
    <p:sldId id="292" r:id="rId18"/>
    <p:sldId id="300" r:id="rId19"/>
    <p:sldId id="294" r:id="rId20"/>
    <p:sldId id="282" r:id="rId21"/>
    <p:sldId id="295" r:id="rId22"/>
    <p:sldId id="283" r:id="rId23"/>
    <p:sldId id="284" r:id="rId24"/>
    <p:sldId id="296" r:id="rId25"/>
    <p:sldId id="285" r:id="rId26"/>
    <p:sldId id="297" r:id="rId27"/>
    <p:sldId id="298" r:id="rId28"/>
    <p:sldId id="286" r:id="rId29"/>
    <p:sldId id="299" r:id="rId30"/>
    <p:sldId id="287" r:id="rId31"/>
    <p:sldId id="288" r:id="rId32"/>
    <p:sldId id="301" r:id="rId33"/>
    <p:sldId id="289" r:id="rId3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61" autoAdjust="0"/>
    <p:restoredTop sz="94660"/>
  </p:normalViewPr>
  <p:slideViewPr>
    <p:cSldViewPr>
      <p:cViewPr varScale="1">
        <p:scale>
          <a:sx n="127" d="100"/>
          <a:sy n="127" d="100"/>
        </p:scale>
        <p:origin x="-11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11.02.2012</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11.02.2012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11.02.2012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11.02.2012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11.02.2012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11.02.2012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11.02.2012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11.02.2012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11.02.2012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11.02.2012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11.02.2012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11.02.2012</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_rels/slide2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20" y="1428736"/>
            <a:ext cx="8715436" cy="2643206"/>
          </a:xfrm>
        </p:spPr>
        <p:txBody>
          <a:bodyPr>
            <a:normAutofit/>
          </a:bodyPr>
          <a:lstStyle/>
          <a:p>
            <a:pPr algn="ctr"/>
            <a:r>
              <a:rPr lang="ru-RU" sz="5400" dirty="0" smtClean="0"/>
              <a:t>Энергосбережение</a:t>
            </a:r>
            <a:r>
              <a:rPr lang="en-US" sz="5400" dirty="0" smtClean="0"/>
              <a:t>:</a:t>
            </a:r>
            <a:r>
              <a:rPr lang="ru-RU" sz="5400" dirty="0" smtClean="0"/>
              <a:t/>
            </a:r>
            <a:br>
              <a:rPr lang="ru-RU" sz="5400" dirty="0" smtClean="0"/>
            </a:br>
            <a:r>
              <a:rPr lang="ru-RU" sz="5400" dirty="0" smtClean="0"/>
              <a:t>социально-экологический проект</a:t>
            </a:r>
            <a:endParaRPr lang="ru-RU" sz="5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642918"/>
            <a:ext cx="9001156" cy="6000792"/>
          </a:xfrm>
        </p:spPr>
        <p:txBody>
          <a:bodyPr>
            <a:normAutofit fontScale="77500" lnSpcReduction="20000"/>
          </a:bodyPr>
          <a:lstStyle/>
          <a:p>
            <a:pPr algn="ctr">
              <a:buNone/>
            </a:pPr>
            <a:r>
              <a:rPr lang="ru-RU" dirty="0" smtClean="0"/>
              <a:t>Наш ответ </a:t>
            </a:r>
            <a:r>
              <a:rPr lang="ru-RU" dirty="0" err="1" smtClean="0"/>
              <a:t>тэтянцам</a:t>
            </a:r>
            <a:r>
              <a:rPr lang="ru-RU" dirty="0" smtClean="0"/>
              <a:t>.</a:t>
            </a:r>
          </a:p>
          <a:p>
            <a:pPr algn="ctr">
              <a:buNone/>
            </a:pPr>
            <a:r>
              <a:rPr lang="ru-RU" dirty="0" smtClean="0"/>
              <a:t> </a:t>
            </a:r>
          </a:p>
          <a:p>
            <a:pPr algn="ctr">
              <a:buNone/>
            </a:pPr>
            <a:r>
              <a:rPr lang="ru-RU" i="1" dirty="0" smtClean="0"/>
              <a:t>Дорогие </a:t>
            </a:r>
            <a:r>
              <a:rPr lang="ru-RU" i="1" dirty="0" err="1" smtClean="0"/>
              <a:t>тэтянцы</a:t>
            </a:r>
            <a:r>
              <a:rPr lang="ru-RU" i="1" dirty="0" smtClean="0"/>
              <a:t>!</a:t>
            </a:r>
            <a:endParaRPr lang="ru-RU" dirty="0" smtClean="0"/>
          </a:p>
          <a:p>
            <a:pPr algn="ctr">
              <a:buNone/>
            </a:pPr>
            <a:r>
              <a:rPr lang="ru-RU" dirty="0" smtClean="0"/>
              <a:t>Мы очень сожалеем, что у вас почти израсходованы топливные ресурсы; надо сказать, что если мы будем оставаться такими же расточительными, то население Земли постигнет такая же </a:t>
            </a:r>
            <a:r>
              <a:rPr lang="ru-RU" dirty="0" err="1" smtClean="0"/>
              <a:t>дифицитно-энергетическая</a:t>
            </a:r>
            <a:r>
              <a:rPr lang="ru-RU" dirty="0" smtClean="0"/>
              <a:t> проблема.</a:t>
            </a:r>
          </a:p>
          <a:p>
            <a:pPr algn="ctr">
              <a:buNone/>
            </a:pPr>
            <a:r>
              <a:rPr lang="ru-RU" dirty="0" smtClean="0"/>
              <a:t>Но нам известны альтернативные источники энергии! Вы можете использовать:</a:t>
            </a:r>
          </a:p>
          <a:p>
            <a:pPr algn="ctr">
              <a:buNone/>
            </a:pPr>
            <a:r>
              <a:rPr lang="ru-RU" dirty="0" smtClean="0"/>
              <a:t>1)Энергию звезды, которая освещает вашу планету.</a:t>
            </a:r>
          </a:p>
          <a:p>
            <a:pPr algn="ctr">
              <a:buNone/>
            </a:pPr>
            <a:r>
              <a:rPr lang="ru-RU" dirty="0" smtClean="0"/>
              <a:t>2)Энергию ветра.</a:t>
            </a:r>
          </a:p>
          <a:p>
            <a:pPr algn="ctr">
              <a:buNone/>
            </a:pPr>
            <a:r>
              <a:rPr lang="ru-RU" dirty="0" smtClean="0"/>
              <a:t>3)Силу приливов и отливов.</a:t>
            </a:r>
          </a:p>
          <a:p>
            <a:pPr algn="ctr">
              <a:buNone/>
            </a:pPr>
            <a:r>
              <a:rPr lang="ru-RU" dirty="0" smtClean="0"/>
              <a:t>4)Геотермальную энергию планеты.</a:t>
            </a:r>
          </a:p>
          <a:p>
            <a:pPr algn="ctr">
              <a:buNone/>
            </a:pPr>
            <a:r>
              <a:rPr lang="ru-RU" dirty="0" smtClean="0"/>
              <a:t>Альтернативные источники энергии – это источники неиссякаемых или </a:t>
            </a:r>
            <a:r>
              <a:rPr lang="ru-RU" dirty="0" err="1" smtClean="0"/>
              <a:t>возобновимых</a:t>
            </a:r>
            <a:r>
              <a:rPr lang="ru-RU" dirty="0" smtClean="0"/>
              <a:t> ресурсов энергии.</a:t>
            </a:r>
          </a:p>
          <a:p>
            <a:pPr algn="ctr">
              <a:buNone/>
            </a:pPr>
            <a:r>
              <a:rPr lang="ru-RU" dirty="0" smtClean="0"/>
              <a:t>Ниже описаны некоторые причины необходимости перехода на альтернативную энергетику, её источники и состояние в мире в целом и в нашей стране в частности.</a:t>
            </a:r>
          </a:p>
          <a:p>
            <a:pPr algn="ctr">
              <a:buNone/>
            </a:pPr>
            <a:r>
              <a:rPr lang="ru-RU" i="1" dirty="0" smtClean="0"/>
              <a:t> </a:t>
            </a:r>
            <a:endParaRPr lang="ru-RU" dirty="0" smtClean="0"/>
          </a:p>
          <a:p>
            <a:pPr algn="ctr">
              <a:buNone/>
            </a:pPr>
            <a:r>
              <a:rPr lang="ru-RU" i="1" dirty="0" smtClean="0"/>
              <a:t>Ваши соседи по галактике – земляне.</a:t>
            </a:r>
            <a:endParaRPr lang="ru-RU" dirty="0" smtClean="0"/>
          </a:p>
          <a:p>
            <a:pPr algn="ctr">
              <a:buNone/>
            </a:pP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929718" cy="928670"/>
          </a:xfrm>
        </p:spPr>
        <p:txBody>
          <a:bodyPr>
            <a:normAutofit/>
          </a:bodyPr>
          <a:lstStyle/>
          <a:p>
            <a:pPr algn="r"/>
            <a:r>
              <a:rPr lang="ru-RU" b="1" dirty="0" smtClean="0">
                <a:solidFill>
                  <a:srgbClr val="FF0000"/>
                </a:solidFill>
                <a:effectLst>
                  <a:outerShdw blurRad="38100" dist="38100" dir="2700000" algn="tl">
                    <a:srgbClr val="000000">
                      <a:alpha val="43137"/>
                    </a:srgbClr>
                  </a:outerShdw>
                </a:effectLst>
              </a:rPr>
              <a:t>3 этап</a:t>
            </a:r>
            <a:endParaRPr lang="ru-RU" b="1" dirty="0">
              <a:solidFill>
                <a:srgbClr val="FF0000"/>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214282" y="1142984"/>
            <a:ext cx="8686800" cy="5500702"/>
          </a:xfrm>
        </p:spPr>
        <p:txBody>
          <a:bodyPr>
            <a:normAutofit fontScale="70000" lnSpcReduction="20000"/>
          </a:bodyPr>
          <a:lstStyle/>
          <a:p>
            <a:pPr>
              <a:buNone/>
            </a:pPr>
            <a:r>
              <a:rPr lang="ru-RU" b="1" dirty="0" smtClean="0"/>
              <a:t>1.Зачем</a:t>
            </a:r>
            <a:r>
              <a:rPr lang="ru-RU" dirty="0" smtClean="0"/>
              <a:t> экономить энергию?</a:t>
            </a:r>
          </a:p>
          <a:p>
            <a:pPr>
              <a:buNone/>
            </a:pPr>
            <a:r>
              <a:rPr lang="ru-RU" dirty="0" smtClean="0"/>
              <a:t>Возросшее электропотребление негативно влияет на изношенные электросети, что приводит к частым аварийным отключениям.   К тому же, цена «за свет» зависит от стоимости топлива, которая постоянно растет, так как запасы энергоресурсов очень ограничены. Отсюда следует, что экономное и, главное, эффективное использование электроэнергии – реальный способ позаботиться о толщине своего кошелька. Кроме того, для получения электричества в ТОО «</a:t>
            </a:r>
            <a:r>
              <a:rPr lang="ru-RU" dirty="0" err="1" smtClean="0"/>
              <a:t>МАЭК-Казатомпром</a:t>
            </a:r>
            <a:r>
              <a:rPr lang="ru-RU" dirty="0" smtClean="0"/>
              <a:t>» используется в основном –  газ. При его сжигании в атмосферу выбрасывается углекислый газ (СО</a:t>
            </a:r>
            <a:r>
              <a:rPr lang="ru-RU" baseline="-25000" dirty="0" smtClean="0"/>
              <a:t>2</a:t>
            </a:r>
            <a:r>
              <a:rPr lang="ru-RU" dirty="0" smtClean="0"/>
              <a:t>). Увеличение концентрации CO</a:t>
            </a:r>
            <a:r>
              <a:rPr lang="ru-RU" baseline="-25000" dirty="0" smtClean="0"/>
              <a:t>2</a:t>
            </a:r>
            <a:r>
              <a:rPr lang="ru-RU" dirty="0" smtClean="0"/>
              <a:t> в атмосфере приводит к пагубным климатическим изменениям. Экономия электричества позволяет сократить потребление природных ресурсов, а значит, и снизить выбросы вредных веществ в атмосферу.  Ведь только замена одной лампы накаливания на энергосберегающую снижает выбросы СО</a:t>
            </a:r>
            <a:r>
              <a:rPr lang="ru-RU" baseline="-25000" dirty="0" smtClean="0"/>
              <a:t>2</a:t>
            </a:r>
            <a:r>
              <a:rPr lang="ru-RU" dirty="0" smtClean="0"/>
              <a:t>на  270 килограмм за год!</a:t>
            </a:r>
          </a:p>
          <a:p>
            <a:pPr>
              <a:buNone/>
            </a:pPr>
            <a:r>
              <a:rPr lang="ru-RU" b="1" dirty="0" smtClean="0"/>
              <a:t>2.Как</a:t>
            </a:r>
            <a:r>
              <a:rPr lang="ru-RU" dirty="0" smtClean="0"/>
              <a:t> экономить электроэнергию?</a:t>
            </a:r>
          </a:p>
          <a:p>
            <a:pPr>
              <a:buNone/>
            </a:pPr>
            <a:r>
              <a:rPr lang="ru-RU" dirty="0" smtClean="0"/>
              <a:t>1. Не забывайте выключать свет.</a:t>
            </a:r>
          </a:p>
          <a:p>
            <a:pPr>
              <a:buNone/>
            </a:pPr>
            <a:r>
              <a:rPr lang="ru-RU" dirty="0" smtClean="0"/>
              <a:t>2.Используйте энергосберегающие лампочки и оборудование. </a:t>
            </a:r>
          </a:p>
          <a:p>
            <a:pPr>
              <a:buNone/>
            </a:pPr>
            <a:r>
              <a:rPr lang="ru-RU" dirty="0" smtClean="0"/>
              <a:t>3. Хорошо утеплите окна и двери.</a:t>
            </a:r>
          </a:p>
          <a:p>
            <a:pPr>
              <a:buNone/>
            </a:pPr>
            <a:r>
              <a:rPr lang="ru-RU" dirty="0" smtClean="0"/>
              <a:t>4. Установите регуляторы подачи тепла (батареи с вентилем).</a:t>
            </a:r>
          </a:p>
          <a:p>
            <a:pPr>
              <a:buNone/>
            </a:pP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УЧИТЕЛЬ\Рабочий стол\проэкт\x_451af92a.jpg"/>
          <p:cNvPicPr>
            <a:picLocks noChangeAspect="1" noChangeArrowheads="1"/>
          </p:cNvPicPr>
          <p:nvPr/>
        </p:nvPicPr>
        <p:blipFill>
          <a:blip r:embed="rId2" cstate="email"/>
          <a:srcRect/>
          <a:stretch>
            <a:fillRect/>
          </a:stretch>
        </p:blipFill>
        <p:spPr bwMode="auto">
          <a:xfrm rot="21010485">
            <a:off x="1500166" y="1428736"/>
            <a:ext cx="5753100" cy="431482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Содержимое 3"/>
          <p:cNvGraphicFramePr>
            <a:graphicFrameLocks noGrp="1"/>
          </p:cNvGraphicFramePr>
          <p:nvPr>
            <p:ph idx="1"/>
          </p:nvPr>
        </p:nvGraphicFramePr>
        <p:xfrm>
          <a:off x="0" y="-2"/>
          <a:ext cx="9144000" cy="6858000"/>
        </p:xfrm>
        <a:graphic>
          <a:graphicData uri="http://schemas.openxmlformats.org/drawingml/2006/table">
            <a:tbl>
              <a:tblPr firstRow="1" bandRow="1">
                <a:tableStyleId>{5C22544A-7EE6-4342-B048-85BDC9FD1C3A}</a:tableStyleId>
              </a:tblPr>
              <a:tblGrid>
                <a:gridCol w="1828800"/>
                <a:gridCol w="1828800"/>
                <a:gridCol w="1828800"/>
                <a:gridCol w="1828800"/>
                <a:gridCol w="1828800"/>
              </a:tblGrid>
              <a:tr h="709448">
                <a:tc>
                  <a:txBody>
                    <a:bodyPr/>
                    <a:lstStyle/>
                    <a:p>
                      <a:pPr>
                        <a:lnSpc>
                          <a:spcPct val="115000"/>
                        </a:lnSpc>
                        <a:spcAft>
                          <a:spcPts val="0"/>
                        </a:spcAft>
                      </a:pPr>
                      <a:r>
                        <a:rPr lang="ru-RU" sz="1200" dirty="0">
                          <a:latin typeface="Calibri"/>
                          <a:ea typeface="Times New Roman"/>
                          <a:cs typeface="Times New Roman"/>
                        </a:rPr>
                        <a:t>Электроприбор</a:t>
                      </a:r>
                    </a:p>
                  </a:txBody>
                  <a:tcPr marL="68580" marR="68580" marT="0" marB="0"/>
                </a:tc>
                <a:tc>
                  <a:txBody>
                    <a:bodyPr/>
                    <a:lstStyle/>
                    <a:p>
                      <a:pPr>
                        <a:lnSpc>
                          <a:spcPct val="115000"/>
                        </a:lnSpc>
                        <a:spcAft>
                          <a:spcPts val="0"/>
                        </a:spcAft>
                      </a:pPr>
                      <a:r>
                        <a:rPr lang="ru-RU" sz="1200">
                          <a:latin typeface="Calibri"/>
                          <a:ea typeface="Times New Roman"/>
                          <a:cs typeface="Times New Roman"/>
                        </a:rPr>
                        <a:t>Расход</a:t>
                      </a:r>
                    </a:p>
                    <a:p>
                      <a:pPr>
                        <a:lnSpc>
                          <a:spcPct val="115000"/>
                        </a:lnSpc>
                        <a:spcAft>
                          <a:spcPts val="0"/>
                        </a:spcAft>
                      </a:pPr>
                      <a:r>
                        <a:rPr lang="ru-RU" sz="1200">
                          <a:latin typeface="Calibri"/>
                          <a:ea typeface="Times New Roman"/>
                          <a:cs typeface="Times New Roman"/>
                        </a:rPr>
                        <a:t>кВт/ч</a:t>
                      </a:r>
                    </a:p>
                    <a:p>
                      <a:pPr>
                        <a:lnSpc>
                          <a:spcPct val="115000"/>
                        </a:lnSpc>
                        <a:spcAft>
                          <a:spcPts val="0"/>
                        </a:spcAft>
                      </a:pPr>
                      <a:r>
                        <a:rPr lang="ru-RU" sz="1200">
                          <a:latin typeface="Calibri"/>
                          <a:ea typeface="Times New Roman"/>
                          <a:cs typeface="Times New Roman"/>
                        </a:rPr>
                        <a:t>в год</a:t>
                      </a:r>
                    </a:p>
                  </a:txBody>
                  <a:tcPr marL="68580" marR="68580" marT="0" marB="0"/>
                </a:tc>
                <a:tc>
                  <a:txBody>
                    <a:bodyPr/>
                    <a:lstStyle/>
                    <a:p>
                      <a:pPr>
                        <a:lnSpc>
                          <a:spcPct val="115000"/>
                        </a:lnSpc>
                        <a:spcAft>
                          <a:spcPts val="0"/>
                        </a:spcAft>
                      </a:pPr>
                      <a:r>
                        <a:rPr lang="ru-RU" sz="1200">
                          <a:latin typeface="Calibri"/>
                          <a:ea typeface="Times New Roman"/>
                          <a:cs typeface="Times New Roman"/>
                        </a:rPr>
                        <a:t>Не смогу отка-</a:t>
                      </a:r>
                    </a:p>
                    <a:p>
                      <a:pPr>
                        <a:lnSpc>
                          <a:spcPct val="115000"/>
                        </a:lnSpc>
                        <a:spcAft>
                          <a:spcPts val="0"/>
                        </a:spcAft>
                      </a:pPr>
                      <a:r>
                        <a:rPr lang="ru-RU" sz="1200">
                          <a:latin typeface="Calibri"/>
                          <a:ea typeface="Times New Roman"/>
                          <a:cs typeface="Times New Roman"/>
                        </a:rPr>
                        <a:t>заться от ис-</a:t>
                      </a:r>
                    </a:p>
                    <a:p>
                      <a:pPr>
                        <a:lnSpc>
                          <a:spcPct val="115000"/>
                        </a:lnSpc>
                        <a:spcAft>
                          <a:spcPts val="0"/>
                        </a:spcAft>
                      </a:pPr>
                      <a:r>
                        <a:rPr lang="ru-RU" sz="1200">
                          <a:latin typeface="Calibri"/>
                          <a:ea typeface="Times New Roman"/>
                          <a:cs typeface="Times New Roman"/>
                        </a:rPr>
                        <a:t>пользования</a:t>
                      </a:r>
                    </a:p>
                  </a:txBody>
                  <a:tcPr marL="68580" marR="68580" marT="0" marB="0"/>
                </a:tc>
                <a:tc>
                  <a:txBody>
                    <a:bodyPr/>
                    <a:lstStyle/>
                    <a:p>
                      <a:pPr>
                        <a:lnSpc>
                          <a:spcPct val="115000"/>
                        </a:lnSpc>
                        <a:spcAft>
                          <a:spcPts val="0"/>
                        </a:spcAft>
                      </a:pPr>
                      <a:r>
                        <a:rPr lang="ru-RU" sz="1200">
                          <a:latin typeface="Calibri"/>
                          <a:ea typeface="Times New Roman"/>
                          <a:cs typeface="Times New Roman"/>
                        </a:rPr>
                        <a:t>Смогу сокра-</a:t>
                      </a:r>
                    </a:p>
                    <a:p>
                      <a:pPr>
                        <a:lnSpc>
                          <a:spcPct val="115000"/>
                        </a:lnSpc>
                        <a:spcAft>
                          <a:spcPts val="0"/>
                        </a:spcAft>
                      </a:pPr>
                      <a:r>
                        <a:rPr lang="ru-RU" sz="1200">
                          <a:latin typeface="Calibri"/>
                          <a:ea typeface="Times New Roman"/>
                          <a:cs typeface="Times New Roman"/>
                        </a:rPr>
                        <a:t>тить  исполь-</a:t>
                      </a:r>
                    </a:p>
                    <a:p>
                      <a:pPr>
                        <a:lnSpc>
                          <a:spcPct val="115000"/>
                        </a:lnSpc>
                        <a:spcAft>
                          <a:spcPts val="0"/>
                        </a:spcAft>
                      </a:pPr>
                      <a:r>
                        <a:rPr lang="ru-RU" sz="1200">
                          <a:latin typeface="Calibri"/>
                          <a:ea typeface="Times New Roman"/>
                          <a:cs typeface="Times New Roman"/>
                        </a:rPr>
                        <a:t>зоание</a:t>
                      </a:r>
                    </a:p>
                  </a:txBody>
                  <a:tcPr marL="68580" marR="68580" marT="0" marB="0"/>
                </a:tc>
                <a:tc>
                  <a:txBody>
                    <a:bodyPr/>
                    <a:lstStyle/>
                    <a:p>
                      <a:pPr>
                        <a:lnSpc>
                          <a:spcPct val="115000"/>
                        </a:lnSpc>
                        <a:spcAft>
                          <a:spcPts val="0"/>
                        </a:spcAft>
                      </a:pPr>
                      <a:r>
                        <a:rPr lang="ru-RU" sz="1200" dirty="0">
                          <a:latin typeface="Calibri"/>
                          <a:ea typeface="Times New Roman"/>
                          <a:cs typeface="Times New Roman"/>
                        </a:rPr>
                        <a:t>Смогу </a:t>
                      </a:r>
                      <a:r>
                        <a:rPr lang="ru-RU" sz="1200" dirty="0" err="1">
                          <a:latin typeface="Calibri"/>
                          <a:ea typeface="Times New Roman"/>
                          <a:cs typeface="Times New Roman"/>
                        </a:rPr>
                        <a:t>отка</a:t>
                      </a:r>
                      <a:r>
                        <a:rPr lang="ru-RU" sz="1200" dirty="0">
                          <a:latin typeface="Calibri"/>
                          <a:ea typeface="Times New Roman"/>
                          <a:cs typeface="Times New Roman"/>
                        </a:rPr>
                        <a:t>-</a:t>
                      </a:r>
                    </a:p>
                    <a:p>
                      <a:pPr>
                        <a:lnSpc>
                          <a:spcPct val="115000"/>
                        </a:lnSpc>
                        <a:spcAft>
                          <a:spcPts val="0"/>
                        </a:spcAft>
                      </a:pPr>
                      <a:r>
                        <a:rPr lang="ru-RU" sz="1200" dirty="0" err="1">
                          <a:latin typeface="Calibri"/>
                          <a:ea typeface="Times New Roman"/>
                          <a:cs typeface="Times New Roman"/>
                        </a:rPr>
                        <a:t>заться</a:t>
                      </a:r>
                      <a:r>
                        <a:rPr lang="ru-RU" sz="1200" dirty="0">
                          <a:latin typeface="Calibri"/>
                          <a:ea typeface="Times New Roman"/>
                          <a:cs typeface="Times New Roman"/>
                        </a:rPr>
                        <a:t> от </a:t>
                      </a:r>
                      <a:r>
                        <a:rPr lang="ru-RU" sz="1200" dirty="0" err="1">
                          <a:latin typeface="Calibri"/>
                          <a:ea typeface="Times New Roman"/>
                          <a:cs typeface="Times New Roman"/>
                        </a:rPr>
                        <a:t>ис</a:t>
                      </a:r>
                      <a:r>
                        <a:rPr lang="ru-RU" sz="1200" dirty="0">
                          <a:latin typeface="Calibri"/>
                          <a:ea typeface="Times New Roman"/>
                          <a:cs typeface="Times New Roman"/>
                        </a:rPr>
                        <a:t>-</a:t>
                      </a:r>
                    </a:p>
                    <a:p>
                      <a:pPr>
                        <a:lnSpc>
                          <a:spcPct val="115000"/>
                        </a:lnSpc>
                        <a:spcAft>
                          <a:spcPts val="0"/>
                        </a:spcAft>
                      </a:pPr>
                      <a:r>
                        <a:rPr lang="ru-RU" sz="1200" dirty="0">
                          <a:latin typeface="Calibri"/>
                          <a:ea typeface="Times New Roman"/>
                          <a:cs typeface="Times New Roman"/>
                        </a:rPr>
                        <a:t>пользования</a:t>
                      </a:r>
                    </a:p>
                  </a:txBody>
                  <a:tcPr marL="68580" marR="68580" marT="0" marB="0"/>
                </a:tc>
              </a:tr>
              <a:tr h="709448">
                <a:tc>
                  <a:txBody>
                    <a:bodyPr/>
                    <a:lstStyle/>
                    <a:p>
                      <a:pPr>
                        <a:lnSpc>
                          <a:spcPct val="115000"/>
                        </a:lnSpc>
                        <a:spcAft>
                          <a:spcPts val="0"/>
                        </a:spcAft>
                      </a:pPr>
                      <a:r>
                        <a:rPr lang="ru-RU" sz="1200">
                          <a:latin typeface="Calibri"/>
                          <a:ea typeface="Times New Roman"/>
                          <a:cs typeface="Times New Roman"/>
                        </a:rPr>
                        <a:t>Радиоприемник (10Вт; 12,5 часа </a:t>
                      </a:r>
                    </a:p>
                    <a:p>
                      <a:pPr>
                        <a:lnSpc>
                          <a:spcPct val="115000"/>
                        </a:lnSpc>
                        <a:spcAft>
                          <a:spcPts val="0"/>
                        </a:spcAft>
                      </a:pPr>
                      <a:r>
                        <a:rPr lang="ru-RU" sz="1200">
                          <a:latin typeface="Calibri"/>
                          <a:ea typeface="Times New Roman"/>
                          <a:cs typeface="Times New Roman"/>
                        </a:rPr>
                        <a:t>В неделю)</a:t>
                      </a:r>
                    </a:p>
                  </a:txBody>
                  <a:tcPr marL="68580" marR="68580" marT="0" marB="0"/>
                </a:tc>
                <a:tc>
                  <a:txBody>
                    <a:bodyPr/>
                    <a:lstStyle/>
                    <a:p>
                      <a:pPr algn="ctr">
                        <a:lnSpc>
                          <a:spcPct val="115000"/>
                        </a:lnSpc>
                        <a:spcAft>
                          <a:spcPts val="0"/>
                        </a:spcAft>
                      </a:pPr>
                      <a:r>
                        <a:rPr lang="ru-RU" sz="1200" dirty="0">
                          <a:latin typeface="Calibri"/>
                          <a:ea typeface="Times New Roman"/>
                          <a:cs typeface="Times New Roman"/>
                        </a:rPr>
                        <a:t>22</a:t>
                      </a:r>
                    </a:p>
                  </a:txBody>
                  <a:tcPr marL="68580" marR="68580" marT="0" marB="0"/>
                </a:tc>
                <a:tc>
                  <a:txBody>
                    <a:bodyPr/>
                    <a:lstStyle/>
                    <a:p>
                      <a:pPr algn="ctr">
                        <a:lnSpc>
                          <a:spcPct val="115000"/>
                        </a:lnSpc>
                        <a:spcAft>
                          <a:spcPts val="0"/>
                        </a:spcAft>
                      </a:pPr>
                      <a:endParaRPr lang="ru-RU" sz="1200">
                        <a:latin typeface="Calibri"/>
                        <a:ea typeface="Times New Roman"/>
                        <a:cs typeface="Times New Roman"/>
                      </a:endParaRPr>
                    </a:p>
                  </a:txBody>
                  <a:tcPr marL="68580" marR="68580" marT="0" marB="0"/>
                </a:tc>
                <a:tc>
                  <a:txBody>
                    <a:bodyPr/>
                    <a:lstStyle/>
                    <a:p>
                      <a:pPr algn="ctr">
                        <a:lnSpc>
                          <a:spcPct val="115000"/>
                        </a:lnSpc>
                        <a:spcAft>
                          <a:spcPts val="0"/>
                        </a:spcAft>
                      </a:pPr>
                      <a:r>
                        <a:rPr lang="en-US" sz="1200">
                          <a:latin typeface="Calibri"/>
                          <a:ea typeface="Times New Roman"/>
                          <a:cs typeface="Times New Roman"/>
                        </a:rPr>
                        <a:t>V</a:t>
                      </a:r>
                      <a:endParaRPr lang="ru-RU" sz="1200">
                        <a:latin typeface="Calibri"/>
                        <a:ea typeface="Times New Roman"/>
                        <a:cs typeface="Times New Roman"/>
                      </a:endParaRPr>
                    </a:p>
                  </a:txBody>
                  <a:tcPr marL="68580" marR="68580" marT="0" marB="0"/>
                </a:tc>
                <a:tc>
                  <a:txBody>
                    <a:bodyPr/>
                    <a:lstStyle/>
                    <a:p>
                      <a:pPr algn="ctr">
                        <a:lnSpc>
                          <a:spcPct val="115000"/>
                        </a:lnSpc>
                        <a:spcAft>
                          <a:spcPts val="0"/>
                        </a:spcAft>
                      </a:pPr>
                      <a:endParaRPr lang="ru-RU" sz="1200">
                        <a:latin typeface="Calibri"/>
                        <a:ea typeface="Times New Roman"/>
                        <a:cs typeface="Times New Roman"/>
                      </a:endParaRPr>
                    </a:p>
                  </a:txBody>
                  <a:tcPr marL="68580" marR="68580" marT="0" marB="0"/>
                </a:tc>
              </a:tr>
              <a:tr h="472966">
                <a:tc>
                  <a:txBody>
                    <a:bodyPr/>
                    <a:lstStyle/>
                    <a:p>
                      <a:pPr>
                        <a:lnSpc>
                          <a:spcPct val="115000"/>
                        </a:lnSpc>
                        <a:spcAft>
                          <a:spcPts val="0"/>
                        </a:spcAft>
                      </a:pPr>
                      <a:r>
                        <a:rPr lang="ru-RU" sz="1200">
                          <a:latin typeface="Calibri"/>
                          <a:ea typeface="Times New Roman"/>
                          <a:cs typeface="Times New Roman"/>
                        </a:rPr>
                        <a:t>Утюг ( 1500Вт, 4,5 часа в неделю)</a:t>
                      </a:r>
                    </a:p>
                  </a:txBody>
                  <a:tcPr marL="68580" marR="68580" marT="0" marB="0"/>
                </a:tc>
                <a:tc>
                  <a:txBody>
                    <a:bodyPr/>
                    <a:lstStyle/>
                    <a:p>
                      <a:pPr algn="ctr">
                        <a:lnSpc>
                          <a:spcPct val="115000"/>
                        </a:lnSpc>
                        <a:spcAft>
                          <a:spcPts val="0"/>
                        </a:spcAft>
                      </a:pPr>
                      <a:r>
                        <a:rPr lang="ru-RU" sz="1200">
                          <a:latin typeface="Calibri"/>
                          <a:ea typeface="Times New Roman"/>
                          <a:cs typeface="Times New Roman"/>
                        </a:rPr>
                        <a:t>39</a:t>
                      </a:r>
                    </a:p>
                  </a:txBody>
                  <a:tcPr marL="68580" marR="68580" marT="0" marB="0"/>
                </a:tc>
                <a:tc>
                  <a:txBody>
                    <a:bodyPr/>
                    <a:lstStyle/>
                    <a:p>
                      <a:pPr algn="ctr">
                        <a:lnSpc>
                          <a:spcPct val="115000"/>
                        </a:lnSpc>
                        <a:spcAft>
                          <a:spcPts val="0"/>
                        </a:spcAft>
                      </a:pPr>
                      <a:r>
                        <a:rPr lang="en-US" sz="1200">
                          <a:latin typeface="Calibri"/>
                          <a:ea typeface="Times New Roman"/>
                          <a:cs typeface="Times New Roman"/>
                        </a:rPr>
                        <a:t>V</a:t>
                      </a:r>
                      <a:endParaRPr lang="ru-RU" sz="1200">
                        <a:latin typeface="Calibri"/>
                        <a:ea typeface="Times New Roman"/>
                        <a:cs typeface="Times New Roman"/>
                      </a:endParaRPr>
                    </a:p>
                  </a:txBody>
                  <a:tcPr marL="68580" marR="68580" marT="0" marB="0"/>
                </a:tc>
                <a:tc>
                  <a:txBody>
                    <a:bodyPr/>
                    <a:lstStyle/>
                    <a:p>
                      <a:pPr algn="ctr">
                        <a:lnSpc>
                          <a:spcPct val="115000"/>
                        </a:lnSpc>
                        <a:spcAft>
                          <a:spcPts val="0"/>
                        </a:spcAft>
                      </a:pPr>
                      <a:endParaRPr lang="ru-RU" sz="1200">
                        <a:latin typeface="Calibri"/>
                        <a:ea typeface="Times New Roman"/>
                        <a:cs typeface="Times New Roman"/>
                      </a:endParaRPr>
                    </a:p>
                  </a:txBody>
                  <a:tcPr marL="68580" marR="68580" marT="0" marB="0"/>
                </a:tc>
                <a:tc>
                  <a:txBody>
                    <a:bodyPr/>
                    <a:lstStyle/>
                    <a:p>
                      <a:pPr algn="ctr">
                        <a:lnSpc>
                          <a:spcPct val="115000"/>
                        </a:lnSpc>
                        <a:spcAft>
                          <a:spcPts val="0"/>
                        </a:spcAft>
                      </a:pPr>
                      <a:endParaRPr lang="ru-RU" sz="1200">
                        <a:latin typeface="Calibri"/>
                        <a:ea typeface="Times New Roman"/>
                        <a:cs typeface="Times New Roman"/>
                      </a:endParaRPr>
                    </a:p>
                  </a:txBody>
                  <a:tcPr marL="68580" marR="68580" marT="0" marB="0"/>
                </a:tc>
              </a:tr>
              <a:tr h="709448">
                <a:tc>
                  <a:txBody>
                    <a:bodyPr/>
                    <a:lstStyle/>
                    <a:p>
                      <a:pPr>
                        <a:lnSpc>
                          <a:spcPct val="115000"/>
                        </a:lnSpc>
                        <a:spcAft>
                          <a:spcPts val="0"/>
                        </a:spcAft>
                      </a:pPr>
                      <a:r>
                        <a:rPr lang="ru-RU" sz="1200">
                          <a:latin typeface="Calibri"/>
                          <a:ea typeface="Times New Roman"/>
                          <a:cs typeface="Times New Roman"/>
                        </a:rPr>
                        <a:t>Видеомагнитофон (в режиме ожидания)</a:t>
                      </a:r>
                    </a:p>
                  </a:txBody>
                  <a:tcPr marL="68580" marR="68580" marT="0" marB="0"/>
                </a:tc>
                <a:tc>
                  <a:txBody>
                    <a:bodyPr/>
                    <a:lstStyle/>
                    <a:p>
                      <a:pPr algn="ctr">
                        <a:lnSpc>
                          <a:spcPct val="115000"/>
                        </a:lnSpc>
                        <a:spcAft>
                          <a:spcPts val="0"/>
                        </a:spcAft>
                      </a:pPr>
                      <a:r>
                        <a:rPr lang="ru-RU" sz="1200">
                          <a:latin typeface="Calibri"/>
                          <a:ea typeface="Times New Roman"/>
                          <a:cs typeface="Times New Roman"/>
                        </a:rPr>
                        <a:t>61</a:t>
                      </a:r>
                    </a:p>
                  </a:txBody>
                  <a:tcPr marL="68580" marR="68580" marT="0" marB="0"/>
                </a:tc>
                <a:tc>
                  <a:txBody>
                    <a:bodyPr/>
                    <a:lstStyle/>
                    <a:p>
                      <a:pPr algn="ctr">
                        <a:lnSpc>
                          <a:spcPct val="115000"/>
                        </a:lnSpc>
                        <a:spcAft>
                          <a:spcPts val="0"/>
                        </a:spcAft>
                      </a:pPr>
                      <a:endParaRPr lang="ru-RU" sz="1200" dirty="0">
                        <a:latin typeface="Calibri"/>
                        <a:ea typeface="Times New Roman"/>
                        <a:cs typeface="Times New Roman"/>
                      </a:endParaRPr>
                    </a:p>
                  </a:txBody>
                  <a:tcPr marL="68580" marR="68580" marT="0" marB="0"/>
                </a:tc>
                <a:tc>
                  <a:txBody>
                    <a:bodyPr/>
                    <a:lstStyle/>
                    <a:p>
                      <a:pPr algn="ctr">
                        <a:lnSpc>
                          <a:spcPct val="115000"/>
                        </a:lnSpc>
                        <a:spcAft>
                          <a:spcPts val="0"/>
                        </a:spcAft>
                      </a:pPr>
                      <a:endParaRPr lang="ru-RU" sz="1200">
                        <a:latin typeface="Calibri"/>
                        <a:ea typeface="Times New Roman"/>
                        <a:cs typeface="Times New Roman"/>
                      </a:endParaRPr>
                    </a:p>
                  </a:txBody>
                  <a:tcPr marL="68580" marR="68580" marT="0" marB="0"/>
                </a:tc>
                <a:tc>
                  <a:txBody>
                    <a:bodyPr/>
                    <a:lstStyle/>
                    <a:p>
                      <a:pPr algn="ctr">
                        <a:lnSpc>
                          <a:spcPct val="115000"/>
                        </a:lnSpc>
                        <a:spcAft>
                          <a:spcPts val="0"/>
                        </a:spcAft>
                      </a:pPr>
                      <a:r>
                        <a:rPr lang="en-US" sz="1200" dirty="0">
                          <a:latin typeface="Calibri"/>
                          <a:ea typeface="Times New Roman"/>
                          <a:cs typeface="Times New Roman"/>
                        </a:rPr>
                        <a:t>V</a:t>
                      </a:r>
                      <a:endParaRPr lang="ru-RU" sz="1200" dirty="0">
                        <a:latin typeface="Calibri"/>
                        <a:ea typeface="Times New Roman"/>
                        <a:cs typeface="Times New Roman"/>
                      </a:endParaRPr>
                    </a:p>
                  </a:txBody>
                  <a:tcPr marL="68580" marR="68580" marT="0" marB="0"/>
                </a:tc>
              </a:tr>
              <a:tr h="945932">
                <a:tc>
                  <a:txBody>
                    <a:bodyPr/>
                    <a:lstStyle/>
                    <a:p>
                      <a:pPr>
                        <a:lnSpc>
                          <a:spcPct val="115000"/>
                        </a:lnSpc>
                        <a:spcAft>
                          <a:spcPts val="0"/>
                        </a:spcAft>
                      </a:pPr>
                      <a:r>
                        <a:rPr lang="ru-RU" sz="1200" dirty="0">
                          <a:latin typeface="Calibri"/>
                          <a:ea typeface="Times New Roman"/>
                          <a:cs typeface="Times New Roman"/>
                        </a:rPr>
                        <a:t>Стиральная машина (3000 Вт,. 3 раза</a:t>
                      </a:r>
                    </a:p>
                    <a:p>
                      <a:pPr>
                        <a:lnSpc>
                          <a:spcPct val="115000"/>
                        </a:lnSpc>
                        <a:spcAft>
                          <a:spcPts val="0"/>
                        </a:spcAft>
                      </a:pPr>
                      <a:r>
                        <a:rPr lang="ru-RU" sz="1200" dirty="0">
                          <a:latin typeface="Calibri"/>
                          <a:ea typeface="Times New Roman"/>
                          <a:cs typeface="Times New Roman"/>
                        </a:rPr>
                        <a:t>В неделю)</a:t>
                      </a:r>
                    </a:p>
                  </a:txBody>
                  <a:tcPr marL="68580" marR="68580" marT="0" marB="0"/>
                </a:tc>
                <a:tc>
                  <a:txBody>
                    <a:bodyPr/>
                    <a:lstStyle/>
                    <a:p>
                      <a:pPr algn="ctr">
                        <a:lnSpc>
                          <a:spcPct val="115000"/>
                        </a:lnSpc>
                        <a:spcAft>
                          <a:spcPts val="0"/>
                        </a:spcAft>
                      </a:pPr>
                      <a:r>
                        <a:rPr lang="ru-RU" sz="1200" dirty="0">
                          <a:latin typeface="Calibri"/>
                          <a:ea typeface="Times New Roman"/>
                          <a:cs typeface="Times New Roman"/>
                        </a:rPr>
                        <a:t>110</a:t>
                      </a:r>
                    </a:p>
                  </a:txBody>
                  <a:tcPr marL="68580" marR="68580" marT="0" marB="0"/>
                </a:tc>
                <a:tc>
                  <a:txBody>
                    <a:bodyPr/>
                    <a:lstStyle/>
                    <a:p>
                      <a:pPr algn="ctr">
                        <a:lnSpc>
                          <a:spcPct val="115000"/>
                        </a:lnSpc>
                        <a:spcAft>
                          <a:spcPts val="0"/>
                        </a:spcAft>
                      </a:pPr>
                      <a:endParaRPr lang="ru-RU" sz="1200">
                        <a:latin typeface="Calibri"/>
                        <a:ea typeface="Times New Roman"/>
                        <a:cs typeface="Times New Roman"/>
                      </a:endParaRPr>
                    </a:p>
                  </a:txBody>
                  <a:tcPr marL="68580" marR="68580" marT="0" marB="0"/>
                </a:tc>
                <a:tc>
                  <a:txBody>
                    <a:bodyPr/>
                    <a:lstStyle/>
                    <a:p>
                      <a:pPr algn="ctr">
                        <a:lnSpc>
                          <a:spcPct val="115000"/>
                        </a:lnSpc>
                        <a:spcAft>
                          <a:spcPts val="0"/>
                        </a:spcAft>
                      </a:pPr>
                      <a:r>
                        <a:rPr lang="en-US" sz="1200" dirty="0" smtClean="0">
                          <a:latin typeface="Calibri"/>
                          <a:ea typeface="Times New Roman"/>
                          <a:cs typeface="Times New Roman"/>
                        </a:rPr>
                        <a:t>^</a:t>
                      </a:r>
                      <a:endParaRPr lang="ru-RU" sz="1200" dirty="0">
                        <a:latin typeface="Calibri"/>
                        <a:ea typeface="Times New Roman"/>
                        <a:cs typeface="Times New Roman"/>
                      </a:endParaRPr>
                    </a:p>
                  </a:txBody>
                  <a:tcPr marL="68580" marR="68580" marT="0" marB="0"/>
                </a:tc>
                <a:tc>
                  <a:txBody>
                    <a:bodyPr/>
                    <a:lstStyle/>
                    <a:p>
                      <a:pPr algn="ctr">
                        <a:lnSpc>
                          <a:spcPct val="115000"/>
                        </a:lnSpc>
                        <a:spcAft>
                          <a:spcPts val="0"/>
                        </a:spcAft>
                      </a:pPr>
                      <a:r>
                        <a:rPr lang="en-US" sz="1200">
                          <a:latin typeface="Calibri"/>
                          <a:ea typeface="Times New Roman"/>
                          <a:cs typeface="Times New Roman"/>
                        </a:rPr>
                        <a:t>V</a:t>
                      </a:r>
                      <a:endParaRPr lang="ru-RU" sz="1200">
                        <a:latin typeface="Calibri"/>
                        <a:ea typeface="Times New Roman"/>
                        <a:cs typeface="Times New Roman"/>
                      </a:endParaRPr>
                    </a:p>
                  </a:txBody>
                  <a:tcPr marL="68580" marR="68580" marT="0" marB="0"/>
                </a:tc>
              </a:tr>
              <a:tr h="709448">
                <a:tc>
                  <a:txBody>
                    <a:bodyPr/>
                    <a:lstStyle/>
                    <a:p>
                      <a:pPr>
                        <a:lnSpc>
                          <a:spcPct val="115000"/>
                        </a:lnSpc>
                        <a:spcAft>
                          <a:spcPts val="0"/>
                        </a:spcAft>
                      </a:pPr>
                      <a:r>
                        <a:rPr lang="ru-RU" sz="1200">
                          <a:latin typeface="Calibri"/>
                          <a:ea typeface="Times New Roman"/>
                          <a:cs typeface="Times New Roman"/>
                        </a:rPr>
                        <a:t>Компьютер (110 Вт, 16,5 часа в неделю)</a:t>
                      </a:r>
                    </a:p>
                  </a:txBody>
                  <a:tcPr marL="68580" marR="68580" marT="0" marB="0"/>
                </a:tc>
                <a:tc>
                  <a:txBody>
                    <a:bodyPr/>
                    <a:lstStyle/>
                    <a:p>
                      <a:pPr algn="ctr">
                        <a:lnSpc>
                          <a:spcPct val="115000"/>
                        </a:lnSpc>
                        <a:spcAft>
                          <a:spcPts val="0"/>
                        </a:spcAft>
                      </a:pPr>
                      <a:r>
                        <a:rPr lang="ru-RU" sz="1200" dirty="0">
                          <a:latin typeface="Calibri"/>
                          <a:ea typeface="Times New Roman"/>
                          <a:cs typeface="Times New Roman"/>
                        </a:rPr>
                        <a:t>137</a:t>
                      </a:r>
                    </a:p>
                  </a:txBody>
                  <a:tcPr marL="68580" marR="68580" marT="0" marB="0"/>
                </a:tc>
                <a:tc>
                  <a:txBody>
                    <a:bodyPr/>
                    <a:lstStyle/>
                    <a:p>
                      <a:pPr algn="ctr">
                        <a:lnSpc>
                          <a:spcPct val="115000"/>
                        </a:lnSpc>
                        <a:spcAft>
                          <a:spcPts val="0"/>
                        </a:spcAft>
                      </a:pPr>
                      <a:endParaRPr lang="ru-RU" sz="1200">
                        <a:latin typeface="Calibri"/>
                        <a:ea typeface="Times New Roman"/>
                        <a:cs typeface="Times New Roman"/>
                      </a:endParaRPr>
                    </a:p>
                  </a:txBody>
                  <a:tcPr marL="68580" marR="68580" marT="0" marB="0"/>
                </a:tc>
                <a:tc>
                  <a:txBody>
                    <a:bodyPr/>
                    <a:lstStyle/>
                    <a:p>
                      <a:pPr algn="ctr">
                        <a:lnSpc>
                          <a:spcPct val="115000"/>
                        </a:lnSpc>
                        <a:spcAft>
                          <a:spcPts val="0"/>
                        </a:spcAft>
                      </a:pPr>
                      <a:endParaRPr lang="ru-RU" sz="1200">
                        <a:latin typeface="Calibri"/>
                        <a:ea typeface="Times New Roman"/>
                        <a:cs typeface="Times New Roman"/>
                      </a:endParaRPr>
                    </a:p>
                  </a:txBody>
                  <a:tcPr marL="68580" marR="68580" marT="0" marB="0"/>
                </a:tc>
                <a:tc>
                  <a:txBody>
                    <a:bodyPr/>
                    <a:lstStyle/>
                    <a:p>
                      <a:pPr algn="ctr">
                        <a:lnSpc>
                          <a:spcPct val="115000"/>
                        </a:lnSpc>
                        <a:spcAft>
                          <a:spcPts val="0"/>
                        </a:spcAft>
                      </a:pPr>
                      <a:r>
                        <a:rPr lang="en-US" sz="1200">
                          <a:latin typeface="Calibri"/>
                          <a:ea typeface="Times New Roman"/>
                          <a:cs typeface="Times New Roman"/>
                        </a:rPr>
                        <a:t>V</a:t>
                      </a:r>
                      <a:endParaRPr lang="ru-RU" sz="1200">
                        <a:latin typeface="Calibri"/>
                        <a:ea typeface="Times New Roman"/>
                        <a:cs typeface="Times New Roman"/>
                      </a:endParaRPr>
                    </a:p>
                  </a:txBody>
                  <a:tcPr marL="68580" marR="68580" marT="0" marB="0"/>
                </a:tc>
              </a:tr>
              <a:tr h="472966">
                <a:tc>
                  <a:txBody>
                    <a:bodyPr/>
                    <a:lstStyle/>
                    <a:p>
                      <a:pPr>
                        <a:lnSpc>
                          <a:spcPct val="115000"/>
                        </a:lnSpc>
                        <a:spcAft>
                          <a:spcPts val="0"/>
                        </a:spcAft>
                      </a:pPr>
                      <a:r>
                        <a:rPr lang="ru-RU" sz="1200" dirty="0">
                          <a:latin typeface="Calibri"/>
                          <a:ea typeface="Times New Roman"/>
                          <a:cs typeface="Times New Roman"/>
                        </a:rPr>
                        <a:t>Холодильник (250 Вт, постоянно)</a:t>
                      </a:r>
                    </a:p>
                  </a:txBody>
                  <a:tcPr marL="68580" marR="68580" marT="0" marB="0"/>
                </a:tc>
                <a:tc>
                  <a:txBody>
                    <a:bodyPr/>
                    <a:lstStyle/>
                    <a:p>
                      <a:pPr algn="ctr">
                        <a:lnSpc>
                          <a:spcPct val="115000"/>
                        </a:lnSpc>
                        <a:spcAft>
                          <a:spcPts val="0"/>
                        </a:spcAft>
                      </a:pPr>
                      <a:r>
                        <a:rPr lang="ru-RU" sz="1200">
                          <a:latin typeface="Calibri"/>
                          <a:ea typeface="Times New Roman"/>
                          <a:cs typeface="Times New Roman"/>
                        </a:rPr>
                        <a:t>226</a:t>
                      </a:r>
                    </a:p>
                  </a:txBody>
                  <a:tcPr marL="68580" marR="68580" marT="0" marB="0"/>
                </a:tc>
                <a:tc>
                  <a:txBody>
                    <a:bodyPr/>
                    <a:lstStyle/>
                    <a:p>
                      <a:pPr algn="ctr">
                        <a:lnSpc>
                          <a:spcPct val="115000"/>
                        </a:lnSpc>
                        <a:spcAft>
                          <a:spcPts val="0"/>
                        </a:spcAft>
                      </a:pPr>
                      <a:r>
                        <a:rPr lang="en-US" sz="1200">
                          <a:latin typeface="Calibri"/>
                          <a:ea typeface="Times New Roman"/>
                          <a:cs typeface="Times New Roman"/>
                        </a:rPr>
                        <a:t>V</a:t>
                      </a:r>
                      <a:endParaRPr lang="ru-RU" sz="1200">
                        <a:latin typeface="Calibri"/>
                        <a:ea typeface="Times New Roman"/>
                        <a:cs typeface="Times New Roman"/>
                      </a:endParaRPr>
                    </a:p>
                  </a:txBody>
                  <a:tcPr marL="68580" marR="68580" marT="0" marB="0"/>
                </a:tc>
                <a:tc>
                  <a:txBody>
                    <a:bodyPr/>
                    <a:lstStyle/>
                    <a:p>
                      <a:pPr algn="ctr">
                        <a:lnSpc>
                          <a:spcPct val="115000"/>
                        </a:lnSpc>
                        <a:spcAft>
                          <a:spcPts val="0"/>
                        </a:spcAft>
                      </a:pPr>
                      <a:endParaRPr lang="ru-RU" sz="1200" dirty="0">
                        <a:latin typeface="Calibri"/>
                        <a:ea typeface="Times New Roman"/>
                        <a:cs typeface="Times New Roman"/>
                      </a:endParaRPr>
                    </a:p>
                  </a:txBody>
                  <a:tcPr marL="68580" marR="68580" marT="0" marB="0"/>
                </a:tc>
                <a:tc>
                  <a:txBody>
                    <a:bodyPr/>
                    <a:lstStyle/>
                    <a:p>
                      <a:pPr algn="ctr">
                        <a:lnSpc>
                          <a:spcPct val="115000"/>
                        </a:lnSpc>
                        <a:spcAft>
                          <a:spcPts val="0"/>
                        </a:spcAft>
                      </a:pPr>
                      <a:endParaRPr lang="ru-RU" sz="1200">
                        <a:latin typeface="Calibri"/>
                        <a:ea typeface="Times New Roman"/>
                        <a:cs typeface="Times New Roman"/>
                      </a:endParaRPr>
                    </a:p>
                  </a:txBody>
                  <a:tcPr marL="68580" marR="68580" marT="0" marB="0"/>
                </a:tc>
              </a:tr>
              <a:tr h="709448">
                <a:tc>
                  <a:txBody>
                    <a:bodyPr/>
                    <a:lstStyle/>
                    <a:p>
                      <a:pPr>
                        <a:lnSpc>
                          <a:spcPct val="115000"/>
                        </a:lnSpc>
                        <a:spcAft>
                          <a:spcPts val="0"/>
                        </a:spcAft>
                      </a:pPr>
                      <a:r>
                        <a:rPr lang="ru-RU" sz="1200">
                          <a:latin typeface="Calibri"/>
                          <a:ea typeface="Times New Roman"/>
                          <a:cs typeface="Times New Roman"/>
                        </a:rPr>
                        <a:t>Электроплита (2000 Вт, 1,25 часа</a:t>
                      </a:r>
                    </a:p>
                    <a:p>
                      <a:pPr>
                        <a:lnSpc>
                          <a:spcPct val="115000"/>
                        </a:lnSpc>
                        <a:spcAft>
                          <a:spcPts val="0"/>
                        </a:spcAft>
                      </a:pPr>
                      <a:r>
                        <a:rPr lang="ru-RU" sz="1200">
                          <a:latin typeface="Calibri"/>
                          <a:ea typeface="Times New Roman"/>
                          <a:cs typeface="Times New Roman"/>
                        </a:rPr>
                        <a:t>В сутки)</a:t>
                      </a:r>
                    </a:p>
                  </a:txBody>
                  <a:tcPr marL="68580" marR="68580" marT="0" marB="0"/>
                </a:tc>
                <a:tc>
                  <a:txBody>
                    <a:bodyPr/>
                    <a:lstStyle/>
                    <a:p>
                      <a:pPr algn="ctr">
                        <a:lnSpc>
                          <a:spcPct val="115000"/>
                        </a:lnSpc>
                        <a:spcAft>
                          <a:spcPts val="0"/>
                        </a:spcAft>
                      </a:pPr>
                      <a:r>
                        <a:rPr lang="ru-RU" sz="1200">
                          <a:latin typeface="Calibri"/>
                          <a:ea typeface="Times New Roman"/>
                          <a:cs typeface="Times New Roman"/>
                        </a:rPr>
                        <a:t>438</a:t>
                      </a:r>
                    </a:p>
                  </a:txBody>
                  <a:tcPr marL="68580" marR="68580" marT="0" marB="0"/>
                </a:tc>
                <a:tc>
                  <a:txBody>
                    <a:bodyPr/>
                    <a:lstStyle/>
                    <a:p>
                      <a:pPr algn="ctr">
                        <a:lnSpc>
                          <a:spcPct val="115000"/>
                        </a:lnSpc>
                        <a:spcAft>
                          <a:spcPts val="0"/>
                        </a:spcAft>
                      </a:pPr>
                      <a:r>
                        <a:rPr lang="en-US" sz="1200">
                          <a:latin typeface="Calibri"/>
                          <a:ea typeface="Times New Roman"/>
                          <a:cs typeface="Times New Roman"/>
                        </a:rPr>
                        <a:t>V</a:t>
                      </a:r>
                      <a:endParaRPr lang="ru-RU" sz="1200">
                        <a:latin typeface="Calibri"/>
                        <a:ea typeface="Times New Roman"/>
                        <a:cs typeface="Times New Roman"/>
                      </a:endParaRPr>
                    </a:p>
                  </a:txBody>
                  <a:tcPr marL="68580" marR="68580" marT="0" marB="0"/>
                </a:tc>
                <a:tc>
                  <a:txBody>
                    <a:bodyPr/>
                    <a:lstStyle/>
                    <a:p>
                      <a:pPr algn="ctr">
                        <a:lnSpc>
                          <a:spcPct val="115000"/>
                        </a:lnSpc>
                        <a:spcAft>
                          <a:spcPts val="0"/>
                        </a:spcAft>
                      </a:pPr>
                      <a:endParaRPr lang="ru-RU" sz="1200" dirty="0">
                        <a:latin typeface="Calibri"/>
                        <a:ea typeface="Times New Roman"/>
                        <a:cs typeface="Times New Roman"/>
                      </a:endParaRPr>
                    </a:p>
                  </a:txBody>
                  <a:tcPr marL="68580" marR="68580" marT="0" marB="0"/>
                </a:tc>
                <a:tc>
                  <a:txBody>
                    <a:bodyPr/>
                    <a:lstStyle/>
                    <a:p>
                      <a:pPr algn="ctr">
                        <a:lnSpc>
                          <a:spcPct val="115000"/>
                        </a:lnSpc>
                        <a:spcAft>
                          <a:spcPts val="0"/>
                        </a:spcAft>
                      </a:pPr>
                      <a:endParaRPr lang="ru-RU" sz="1200">
                        <a:latin typeface="Calibri"/>
                        <a:ea typeface="Times New Roman"/>
                        <a:cs typeface="Times New Roman"/>
                      </a:endParaRPr>
                    </a:p>
                  </a:txBody>
                  <a:tcPr marL="68580" marR="68580" marT="0" marB="0"/>
                </a:tc>
              </a:tr>
              <a:tr h="709448">
                <a:tc>
                  <a:txBody>
                    <a:bodyPr/>
                    <a:lstStyle/>
                    <a:p>
                      <a:pPr>
                        <a:lnSpc>
                          <a:spcPct val="115000"/>
                        </a:lnSpc>
                        <a:spcAft>
                          <a:spcPts val="0"/>
                        </a:spcAft>
                      </a:pPr>
                      <a:r>
                        <a:rPr lang="ru-RU" sz="1200">
                          <a:latin typeface="Calibri"/>
                          <a:ea typeface="Times New Roman"/>
                          <a:cs typeface="Times New Roman"/>
                        </a:rPr>
                        <a:t>Цветной телевизор (95 Втт,20 часов</a:t>
                      </a:r>
                    </a:p>
                    <a:p>
                      <a:pPr>
                        <a:lnSpc>
                          <a:spcPct val="115000"/>
                        </a:lnSpc>
                        <a:spcAft>
                          <a:spcPts val="0"/>
                        </a:spcAft>
                      </a:pPr>
                      <a:r>
                        <a:rPr lang="ru-RU" sz="1200">
                          <a:latin typeface="Calibri"/>
                          <a:ea typeface="Times New Roman"/>
                          <a:cs typeface="Times New Roman"/>
                        </a:rPr>
                        <a:t>В неделю)</a:t>
                      </a:r>
                    </a:p>
                  </a:txBody>
                  <a:tcPr marL="68580" marR="68580" marT="0" marB="0"/>
                </a:tc>
                <a:tc>
                  <a:txBody>
                    <a:bodyPr/>
                    <a:lstStyle/>
                    <a:p>
                      <a:pPr algn="ctr">
                        <a:lnSpc>
                          <a:spcPct val="115000"/>
                        </a:lnSpc>
                        <a:spcAft>
                          <a:spcPts val="0"/>
                        </a:spcAft>
                      </a:pPr>
                      <a:r>
                        <a:rPr lang="ru-RU" sz="1200">
                          <a:latin typeface="Calibri"/>
                          <a:ea typeface="Times New Roman"/>
                          <a:cs typeface="Times New Roman"/>
                        </a:rPr>
                        <a:t>146</a:t>
                      </a:r>
                    </a:p>
                  </a:txBody>
                  <a:tcPr marL="68580" marR="68580" marT="0" marB="0"/>
                </a:tc>
                <a:tc>
                  <a:txBody>
                    <a:bodyPr/>
                    <a:lstStyle/>
                    <a:p>
                      <a:pPr algn="ctr">
                        <a:lnSpc>
                          <a:spcPct val="115000"/>
                        </a:lnSpc>
                        <a:spcAft>
                          <a:spcPts val="0"/>
                        </a:spcAft>
                      </a:pPr>
                      <a:endParaRPr lang="ru-RU" sz="1200">
                        <a:latin typeface="Calibri"/>
                        <a:ea typeface="Times New Roman"/>
                        <a:cs typeface="Times New Roman"/>
                      </a:endParaRPr>
                    </a:p>
                  </a:txBody>
                  <a:tcPr marL="68580" marR="68580" marT="0" marB="0"/>
                </a:tc>
                <a:tc>
                  <a:txBody>
                    <a:bodyPr/>
                    <a:lstStyle/>
                    <a:p>
                      <a:pPr algn="ctr">
                        <a:lnSpc>
                          <a:spcPct val="115000"/>
                        </a:lnSpc>
                        <a:spcAft>
                          <a:spcPts val="0"/>
                        </a:spcAft>
                      </a:pPr>
                      <a:r>
                        <a:rPr lang="en-US" sz="1200">
                          <a:latin typeface="Calibri"/>
                          <a:ea typeface="Times New Roman"/>
                          <a:cs typeface="Times New Roman"/>
                        </a:rPr>
                        <a:t>V</a:t>
                      </a:r>
                      <a:endParaRPr lang="ru-RU" sz="1200">
                        <a:latin typeface="Calibri"/>
                        <a:ea typeface="Times New Roman"/>
                        <a:cs typeface="Times New Roman"/>
                      </a:endParaRPr>
                    </a:p>
                  </a:txBody>
                  <a:tcPr marL="68580" marR="68580" marT="0" marB="0"/>
                </a:tc>
                <a:tc>
                  <a:txBody>
                    <a:bodyPr/>
                    <a:lstStyle/>
                    <a:p>
                      <a:pPr algn="ctr">
                        <a:lnSpc>
                          <a:spcPct val="115000"/>
                        </a:lnSpc>
                        <a:spcAft>
                          <a:spcPts val="0"/>
                        </a:spcAft>
                      </a:pPr>
                      <a:endParaRPr lang="ru-RU" sz="1200">
                        <a:latin typeface="Calibri"/>
                        <a:ea typeface="Times New Roman"/>
                        <a:cs typeface="Times New Roman"/>
                      </a:endParaRPr>
                    </a:p>
                  </a:txBody>
                  <a:tcPr marL="68580" marR="68580" marT="0" marB="0"/>
                </a:tc>
              </a:tr>
              <a:tr h="709448">
                <a:tc>
                  <a:txBody>
                    <a:bodyPr/>
                    <a:lstStyle/>
                    <a:p>
                      <a:pPr>
                        <a:lnSpc>
                          <a:spcPct val="115000"/>
                        </a:lnSpc>
                        <a:spcAft>
                          <a:spcPts val="0"/>
                        </a:spcAft>
                      </a:pPr>
                      <a:r>
                        <a:rPr lang="ru-RU" sz="1200" dirty="0">
                          <a:latin typeface="Calibri"/>
                          <a:ea typeface="Times New Roman"/>
                          <a:cs typeface="Times New Roman"/>
                        </a:rPr>
                        <a:t>Светильник (180 Вт, 3 лампочки за</a:t>
                      </a:r>
                    </a:p>
                    <a:p>
                      <a:pPr>
                        <a:lnSpc>
                          <a:spcPct val="115000"/>
                        </a:lnSpc>
                        <a:spcAft>
                          <a:spcPts val="0"/>
                        </a:spcAft>
                      </a:pPr>
                      <a:r>
                        <a:rPr lang="ru-RU" sz="1200" dirty="0">
                          <a:latin typeface="Calibri"/>
                          <a:ea typeface="Times New Roman"/>
                          <a:cs typeface="Times New Roman"/>
                        </a:rPr>
                        <a:t>4 часа в сутки)</a:t>
                      </a:r>
                    </a:p>
                  </a:txBody>
                  <a:tcPr marL="68580" marR="68580" marT="0" marB="0"/>
                </a:tc>
                <a:tc>
                  <a:txBody>
                    <a:bodyPr/>
                    <a:lstStyle/>
                    <a:p>
                      <a:pPr algn="ctr">
                        <a:lnSpc>
                          <a:spcPct val="115000"/>
                        </a:lnSpc>
                        <a:spcAft>
                          <a:spcPts val="0"/>
                        </a:spcAft>
                      </a:pPr>
                      <a:r>
                        <a:rPr lang="ru-RU" sz="1200">
                          <a:latin typeface="Calibri"/>
                          <a:ea typeface="Times New Roman"/>
                          <a:cs typeface="Times New Roman"/>
                        </a:rPr>
                        <a:t>250</a:t>
                      </a:r>
                    </a:p>
                  </a:txBody>
                  <a:tcPr marL="68580" marR="68580" marT="0" marB="0"/>
                </a:tc>
                <a:tc>
                  <a:txBody>
                    <a:bodyPr/>
                    <a:lstStyle/>
                    <a:p>
                      <a:pPr algn="ctr">
                        <a:lnSpc>
                          <a:spcPct val="115000"/>
                        </a:lnSpc>
                        <a:spcAft>
                          <a:spcPts val="0"/>
                        </a:spcAft>
                      </a:pPr>
                      <a:endParaRPr lang="ru-RU" sz="1200">
                        <a:latin typeface="Calibri"/>
                        <a:ea typeface="Times New Roman"/>
                        <a:cs typeface="Times New Roman"/>
                      </a:endParaRPr>
                    </a:p>
                  </a:txBody>
                  <a:tcPr marL="68580" marR="68580" marT="0" marB="0"/>
                </a:tc>
                <a:tc>
                  <a:txBody>
                    <a:bodyPr/>
                    <a:lstStyle/>
                    <a:p>
                      <a:pPr algn="ctr">
                        <a:lnSpc>
                          <a:spcPct val="115000"/>
                        </a:lnSpc>
                        <a:spcAft>
                          <a:spcPts val="0"/>
                        </a:spcAft>
                      </a:pPr>
                      <a:r>
                        <a:rPr lang="en-US" sz="1200">
                          <a:latin typeface="Calibri"/>
                          <a:ea typeface="Times New Roman"/>
                          <a:cs typeface="Times New Roman"/>
                        </a:rPr>
                        <a:t>V</a:t>
                      </a:r>
                      <a:endParaRPr lang="ru-RU" sz="1200">
                        <a:latin typeface="Calibri"/>
                        <a:ea typeface="Times New Roman"/>
                        <a:cs typeface="Times New Roman"/>
                      </a:endParaRPr>
                    </a:p>
                  </a:txBody>
                  <a:tcPr marL="68580" marR="68580" marT="0" marB="0"/>
                </a:tc>
                <a:tc>
                  <a:txBody>
                    <a:bodyPr/>
                    <a:lstStyle/>
                    <a:p>
                      <a:pPr algn="ctr">
                        <a:lnSpc>
                          <a:spcPct val="115000"/>
                        </a:lnSpc>
                        <a:spcAft>
                          <a:spcPts val="0"/>
                        </a:spcAft>
                      </a:pPr>
                      <a:endParaRPr lang="ru-RU" sz="1200" dirty="0">
                        <a:latin typeface="Calibri"/>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42910" y="2357430"/>
            <a:ext cx="7758138" cy="2328866"/>
          </a:xfrm>
        </p:spPr>
        <p:txBody>
          <a:bodyPr/>
          <a:lstStyle/>
          <a:p>
            <a:pPr algn="ctr">
              <a:buNone/>
            </a:pPr>
            <a:r>
              <a:rPr lang="ru-RU" sz="2000" i="1" dirty="0" smtClean="0"/>
              <a:t>Рекомендации  для Жителей  Земли и  </a:t>
            </a:r>
            <a:r>
              <a:rPr lang="ru-RU" sz="2000" i="1" dirty="0" err="1" smtClean="0"/>
              <a:t>Тэты</a:t>
            </a:r>
            <a:endParaRPr lang="ru-RU" sz="2000" dirty="0" smtClean="0"/>
          </a:p>
          <a:p>
            <a:pPr lvl="0" algn="ctr">
              <a:buNone/>
            </a:pPr>
            <a:r>
              <a:rPr lang="ru-RU" sz="2000" dirty="0" smtClean="0"/>
              <a:t>Нужно использовать  энергии возобновляемых источников – </a:t>
            </a:r>
            <a:r>
              <a:rPr lang="ru-RU" sz="2000" dirty="0" err="1" smtClean="0"/>
              <a:t>гидро</a:t>
            </a:r>
            <a:r>
              <a:rPr lang="en-US" sz="2000" dirty="0" smtClean="0"/>
              <a:t> </a:t>
            </a:r>
            <a:r>
              <a:rPr lang="ru-RU" sz="2000" dirty="0" smtClean="0"/>
              <a:t>-  и  ветростанций.</a:t>
            </a:r>
          </a:p>
          <a:p>
            <a:pPr lvl="0" algn="ctr">
              <a:buNone/>
            </a:pPr>
            <a:r>
              <a:rPr lang="ru-RU" sz="2000" dirty="0" smtClean="0"/>
              <a:t>Сократить потребление природных ресурсов.</a:t>
            </a:r>
          </a:p>
          <a:p>
            <a:pPr lvl="0" algn="ctr">
              <a:buNone/>
            </a:pPr>
            <a:r>
              <a:rPr lang="ru-RU" sz="2000" dirty="0" smtClean="0"/>
              <a:t>Используйте энергосберегающие лампочки и оборудование. </a:t>
            </a:r>
          </a:p>
          <a:p>
            <a:pPr>
              <a:buNone/>
            </a:pP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472518" cy="857256"/>
          </a:xfrm>
        </p:spPr>
        <p:txBody>
          <a:bodyPr/>
          <a:lstStyle/>
          <a:p>
            <a:pPr algn="r"/>
            <a:r>
              <a:rPr lang="ru-RU" b="1" dirty="0" smtClean="0">
                <a:solidFill>
                  <a:srgbClr val="FF0000"/>
                </a:solidFill>
                <a:effectLst>
                  <a:outerShdw blurRad="38100" dist="38100" dir="2700000" algn="tl">
                    <a:srgbClr val="000000">
                      <a:alpha val="43137"/>
                    </a:srgbClr>
                  </a:outerShdw>
                </a:effectLst>
              </a:rPr>
              <a:t>4 этап</a:t>
            </a:r>
            <a:endParaRPr lang="ru-RU" b="1" dirty="0">
              <a:solidFill>
                <a:srgbClr val="FF0000"/>
              </a:solidFill>
              <a:effectLst>
                <a:outerShdw blurRad="38100" dist="38100" dir="2700000" algn="tl">
                  <a:srgbClr val="000000">
                    <a:alpha val="43137"/>
                  </a:srgbClr>
                </a:outerShdw>
              </a:effectLst>
            </a:endParaRPr>
          </a:p>
        </p:txBody>
      </p:sp>
      <p:graphicFrame>
        <p:nvGraphicFramePr>
          <p:cNvPr id="5" name="Содержимое 4"/>
          <p:cNvGraphicFramePr>
            <a:graphicFrameLocks noGrp="1"/>
          </p:cNvGraphicFramePr>
          <p:nvPr>
            <p:ph idx="1"/>
          </p:nvPr>
        </p:nvGraphicFramePr>
        <p:xfrm>
          <a:off x="285720" y="1500174"/>
          <a:ext cx="8501115" cy="2795331"/>
        </p:xfrm>
        <a:graphic>
          <a:graphicData uri="http://schemas.openxmlformats.org/drawingml/2006/table">
            <a:tbl>
              <a:tblPr firstRow="1" bandRow="1">
                <a:tableStyleId>{5C22544A-7EE6-4342-B048-85BDC9FD1C3A}</a:tableStyleId>
              </a:tblPr>
              <a:tblGrid>
                <a:gridCol w="566741"/>
                <a:gridCol w="566741"/>
                <a:gridCol w="566741"/>
                <a:gridCol w="566741"/>
                <a:gridCol w="566741"/>
                <a:gridCol w="566741"/>
                <a:gridCol w="566741"/>
                <a:gridCol w="566741"/>
                <a:gridCol w="566741"/>
                <a:gridCol w="566741"/>
                <a:gridCol w="566741"/>
                <a:gridCol w="566741"/>
                <a:gridCol w="566741"/>
                <a:gridCol w="566741"/>
                <a:gridCol w="566741"/>
              </a:tblGrid>
              <a:tr h="444097">
                <a:tc gridSpan="15">
                  <a:txBody>
                    <a:bodyPr/>
                    <a:lstStyle/>
                    <a:p>
                      <a:pPr algn="ctr" fontAlgn="b"/>
                      <a:r>
                        <a:rPr lang="ru-RU" sz="1600" b="1" i="0" u="none" strike="noStrike" dirty="0">
                          <a:latin typeface="Arial CYR"/>
                        </a:rPr>
                        <a:t>РЕЗУЛЬТАТЫ ПРАКТИЧЕСКОЙ </a:t>
                      </a:r>
                      <a:r>
                        <a:rPr lang="ru-RU" sz="1600" b="1" i="0" u="none" strike="noStrike" dirty="0" smtClean="0">
                          <a:latin typeface="Arial CYR"/>
                        </a:rPr>
                        <a:t>РАБОТЫ 9</a:t>
                      </a:r>
                      <a:r>
                        <a:rPr lang="en-US" sz="1600" b="1" i="0" u="none" strike="noStrike" dirty="0" smtClean="0">
                          <a:latin typeface="Arial CYR"/>
                        </a:rPr>
                        <a:t>”</a:t>
                      </a:r>
                      <a:r>
                        <a:rPr lang="ru-RU" sz="1600" b="1" i="0" u="none" strike="noStrike" dirty="0" smtClean="0">
                          <a:latin typeface="Arial CYR"/>
                        </a:rPr>
                        <a:t>В</a:t>
                      </a:r>
                      <a:r>
                        <a:rPr lang="en-US" sz="1600" b="1" i="0" u="none" strike="noStrike" dirty="0" smtClean="0">
                          <a:latin typeface="Arial CYR"/>
                        </a:rPr>
                        <a:t>”</a:t>
                      </a:r>
                      <a:r>
                        <a:rPr lang="ru-RU" sz="1600" b="1" i="0" u="none" strike="noStrike" dirty="0" smtClean="0">
                          <a:latin typeface="Arial CYR"/>
                        </a:rPr>
                        <a:t> КЛАССА </a:t>
                      </a:r>
                      <a:r>
                        <a:rPr lang="ru-RU" sz="1600" b="1" i="0" u="none" strike="noStrike" dirty="0">
                          <a:latin typeface="Arial CYR"/>
                        </a:rPr>
                        <a:t>МОУ "ЛИЦЕЙ "СИГМА"</a:t>
                      </a:r>
                    </a:p>
                    <a:p>
                      <a:pPr algn="l" fontAlgn="b"/>
                      <a:r>
                        <a:rPr lang="ru-RU" sz="1000" b="0" i="0" u="none" strike="noStrike" dirty="0">
                          <a:latin typeface="Arial CYR"/>
                        </a:rPr>
                        <a:t> </a:t>
                      </a:r>
                    </a:p>
                  </a:txBody>
                  <a:tcPr marL="0" marR="0" marT="0" marB="0" anchor="b"/>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pPr algn="l" fontAlgn="b"/>
                      <a:endParaRPr lang="ru-RU" sz="1000" b="0" i="0" u="none" strike="noStrike" dirty="0">
                        <a:latin typeface="Arial CYR"/>
                      </a:endParaRPr>
                    </a:p>
                  </a:txBody>
                  <a:tcPr marL="0" marR="0" marT="0" marB="0" anchor="b"/>
                </a:tc>
              </a:tr>
              <a:tr h="444097">
                <a:tc>
                  <a:txBody>
                    <a:bodyPr/>
                    <a:lstStyle/>
                    <a:p>
                      <a:endParaRPr lang="ru-RU" dirty="0"/>
                    </a:p>
                  </a:txBody>
                  <a:tcPr/>
                </a:tc>
                <a:tc>
                  <a:txBody>
                    <a:bodyPr/>
                    <a:lstStyle/>
                    <a:p>
                      <a:endParaRPr lang="ru-RU"/>
                    </a:p>
                  </a:txBody>
                  <a:tcPr/>
                </a:tc>
                <a:tc>
                  <a:txBody>
                    <a:bodyPr/>
                    <a:lstStyle/>
                    <a:p>
                      <a:pPr algn="ctr"/>
                      <a:endParaRPr lang="ru-RU" dirty="0"/>
                    </a:p>
                  </a:txBody>
                  <a:tcPr/>
                </a:tc>
                <a:tc>
                  <a:txBody>
                    <a:bodyPr/>
                    <a:lstStyle/>
                    <a:p>
                      <a:pPr algn="ctr" fontAlgn="b"/>
                      <a:endParaRPr lang="ru-RU" sz="1400" b="0" i="0" u="none" strike="noStrike" dirty="0">
                        <a:latin typeface="Arial CYR"/>
                      </a:endParaRPr>
                    </a:p>
                  </a:txBody>
                  <a:tcPr/>
                </a:tc>
                <a:tc>
                  <a:txBody>
                    <a:bodyPr/>
                    <a:lstStyle/>
                    <a:p>
                      <a:pPr algn="ctr" fontAlgn="b"/>
                      <a:r>
                        <a:rPr lang="ru-RU" sz="1400" b="0" i="0" u="none" strike="noStrike" dirty="0">
                          <a:latin typeface="Arial CYR"/>
                        </a:rPr>
                        <a:t> </a:t>
                      </a:r>
                    </a:p>
                  </a:txBody>
                  <a:tcPr marL="0" marR="0" marT="0" marB="0" anchor="b"/>
                </a:tc>
                <a:tc>
                  <a:txBody>
                    <a:bodyPr/>
                    <a:lstStyle/>
                    <a:p>
                      <a:pPr algn="ctr" fontAlgn="b"/>
                      <a:r>
                        <a:rPr lang="ru-RU" sz="1400" b="0" i="0" u="none" strike="noStrike" dirty="0">
                          <a:latin typeface="Arial CYR"/>
                        </a:rPr>
                        <a:t>ПН</a:t>
                      </a:r>
                    </a:p>
                  </a:txBody>
                  <a:tcPr marL="0" marR="0" marT="0" marB="0" anchor="b"/>
                </a:tc>
                <a:tc>
                  <a:txBody>
                    <a:bodyPr/>
                    <a:lstStyle/>
                    <a:p>
                      <a:pPr algn="ctr" fontAlgn="b"/>
                      <a:r>
                        <a:rPr lang="ru-RU" sz="1400" b="0" i="0" u="none" strike="noStrike">
                          <a:latin typeface="Arial CYR"/>
                        </a:rPr>
                        <a:t>Вт</a:t>
                      </a:r>
                    </a:p>
                  </a:txBody>
                  <a:tcPr marL="0" marR="0" marT="0" marB="0" anchor="b"/>
                </a:tc>
                <a:tc>
                  <a:txBody>
                    <a:bodyPr/>
                    <a:lstStyle/>
                    <a:p>
                      <a:pPr algn="ctr" fontAlgn="b"/>
                      <a:r>
                        <a:rPr lang="ru-RU" sz="1400" b="0" i="0" u="none" strike="noStrike">
                          <a:latin typeface="Arial CYR"/>
                        </a:rPr>
                        <a:t>Среда</a:t>
                      </a:r>
                    </a:p>
                  </a:txBody>
                  <a:tcPr marL="0" marR="0" marT="0" marB="0" anchor="b"/>
                </a:tc>
                <a:tc>
                  <a:txBody>
                    <a:bodyPr/>
                    <a:lstStyle/>
                    <a:p>
                      <a:pPr algn="ctr" fontAlgn="b"/>
                      <a:r>
                        <a:rPr lang="ru-RU" sz="1400" b="0" i="0" u="none" strike="noStrike">
                          <a:latin typeface="Arial CYR"/>
                        </a:rPr>
                        <a:t>Чт</a:t>
                      </a:r>
                    </a:p>
                  </a:txBody>
                  <a:tcPr marL="0" marR="0" marT="0" marB="0" anchor="b"/>
                </a:tc>
                <a:tc>
                  <a:txBody>
                    <a:bodyPr/>
                    <a:lstStyle/>
                    <a:p>
                      <a:pPr algn="ctr" fontAlgn="b"/>
                      <a:r>
                        <a:rPr lang="ru-RU" sz="1400" b="0" i="0" u="none" strike="noStrike">
                          <a:latin typeface="Arial CYR"/>
                        </a:rPr>
                        <a:t>Пт</a:t>
                      </a:r>
                    </a:p>
                  </a:txBody>
                  <a:tcPr marL="0" marR="0" marT="0" marB="0" anchor="b"/>
                </a:tc>
                <a:tc>
                  <a:txBody>
                    <a:bodyPr/>
                    <a:lstStyle/>
                    <a:p>
                      <a:pPr algn="ctr" fontAlgn="b"/>
                      <a:r>
                        <a:rPr lang="ru-RU" sz="1400" b="0" i="0" u="none" strike="noStrike">
                          <a:latin typeface="Arial CYR"/>
                        </a:rPr>
                        <a:t>Сб</a:t>
                      </a:r>
                    </a:p>
                  </a:txBody>
                  <a:tcPr marL="0" marR="0" marT="0" marB="0" anchor="b"/>
                </a:tc>
                <a:tc>
                  <a:txBody>
                    <a:bodyPr/>
                    <a:lstStyle/>
                    <a:p>
                      <a:pPr algn="ctr" fontAlgn="b"/>
                      <a:r>
                        <a:rPr lang="ru-RU" sz="1400" b="0" i="0" u="none" strike="noStrike">
                          <a:latin typeface="Arial CYR"/>
                        </a:rPr>
                        <a:t>Вс</a:t>
                      </a:r>
                    </a:p>
                  </a:txBody>
                  <a:tcPr marL="0" marR="0" marT="0" marB="0" anchor="b"/>
                </a:tc>
                <a:tc>
                  <a:txBody>
                    <a:bodyPr/>
                    <a:lstStyle/>
                    <a:p>
                      <a:pPr algn="ctr" fontAlgn="b"/>
                      <a:r>
                        <a:rPr lang="ru-RU" sz="1400" b="0" i="0" u="none" strike="noStrike">
                          <a:latin typeface="Arial CYR"/>
                        </a:rPr>
                        <a:t>Всего</a:t>
                      </a:r>
                    </a:p>
                  </a:txBody>
                  <a:tcPr marL="0" marR="0" marT="0" marB="0" anchor="b"/>
                </a:tc>
                <a:tc>
                  <a:txBody>
                    <a:bodyPr/>
                    <a:lstStyle/>
                    <a:p>
                      <a:endParaRPr lang="ru-RU"/>
                    </a:p>
                  </a:txBody>
                  <a:tcPr/>
                </a:tc>
                <a:tc>
                  <a:txBody>
                    <a:bodyPr/>
                    <a:lstStyle/>
                    <a:p>
                      <a:endParaRPr lang="ru-RU" dirty="0"/>
                    </a:p>
                  </a:txBody>
                  <a:tcPr/>
                </a:tc>
              </a:tr>
              <a:tr h="584019">
                <a:tc>
                  <a:txBody>
                    <a:bodyPr/>
                    <a:lstStyle/>
                    <a:p>
                      <a:endParaRPr lang="ru-RU" dirty="0"/>
                    </a:p>
                  </a:txBody>
                  <a:tcPr/>
                </a:tc>
                <a:tc>
                  <a:txBody>
                    <a:bodyPr/>
                    <a:lstStyle/>
                    <a:p>
                      <a:endParaRPr lang="ru-RU"/>
                    </a:p>
                  </a:txBody>
                  <a:tcPr/>
                </a:tc>
                <a:tc gridSpan="3">
                  <a:txBody>
                    <a:bodyPr/>
                    <a:lstStyle/>
                    <a:p>
                      <a:pPr algn="ctr" fontAlgn="b"/>
                      <a:r>
                        <a:rPr lang="ru-RU" sz="1400" b="0" i="0" u="none" strike="noStrike" dirty="0">
                          <a:latin typeface="Arial CYR"/>
                        </a:rPr>
                        <a:t>Потребление энергии до экономии </a:t>
                      </a:r>
                    </a:p>
                  </a:txBody>
                  <a:tcPr/>
                </a:tc>
                <a:tc hMerge="1">
                  <a:txBody>
                    <a:bodyPr/>
                    <a:lstStyle/>
                    <a:p>
                      <a:endParaRPr lang="ru-RU" dirty="0"/>
                    </a:p>
                  </a:txBody>
                  <a:tcPr/>
                </a:tc>
                <a:tc hMerge="1">
                  <a:txBody>
                    <a:bodyPr/>
                    <a:lstStyle/>
                    <a:p>
                      <a:pPr algn="l" fontAlgn="b"/>
                      <a:endParaRPr lang="ru-RU" sz="1400" b="0" i="0" u="none" strike="noStrike" dirty="0">
                        <a:latin typeface="Arial CYR"/>
                      </a:endParaRPr>
                    </a:p>
                  </a:txBody>
                  <a:tcPr marL="0" marR="0" marT="0" marB="0" anchor="b"/>
                </a:tc>
                <a:tc>
                  <a:txBody>
                    <a:bodyPr/>
                    <a:lstStyle/>
                    <a:p>
                      <a:pPr algn="ctr" fontAlgn="b"/>
                      <a:r>
                        <a:rPr lang="ru-RU" sz="1400" b="0" i="0" u="none" strike="noStrike" dirty="0">
                          <a:latin typeface="Arial CYR"/>
                        </a:rPr>
                        <a:t>215</a:t>
                      </a:r>
                    </a:p>
                  </a:txBody>
                  <a:tcPr marL="0" marR="0" marT="0" marB="0" anchor="b"/>
                </a:tc>
                <a:tc>
                  <a:txBody>
                    <a:bodyPr/>
                    <a:lstStyle/>
                    <a:p>
                      <a:pPr algn="ctr" fontAlgn="b"/>
                      <a:r>
                        <a:rPr lang="ru-RU" sz="1400" b="0" i="0" u="none" strike="noStrike" dirty="0">
                          <a:latin typeface="Arial CYR"/>
                        </a:rPr>
                        <a:t>215</a:t>
                      </a:r>
                    </a:p>
                  </a:txBody>
                  <a:tcPr marL="0" marR="0" marT="0" marB="0" anchor="b"/>
                </a:tc>
                <a:tc>
                  <a:txBody>
                    <a:bodyPr/>
                    <a:lstStyle/>
                    <a:p>
                      <a:pPr algn="ctr" fontAlgn="b"/>
                      <a:r>
                        <a:rPr lang="ru-RU" sz="1400" b="0" i="0" u="none" strike="noStrike" dirty="0">
                          <a:latin typeface="Arial CYR"/>
                        </a:rPr>
                        <a:t>219</a:t>
                      </a:r>
                    </a:p>
                  </a:txBody>
                  <a:tcPr marL="0" marR="0" marT="0" marB="0" anchor="b"/>
                </a:tc>
                <a:tc>
                  <a:txBody>
                    <a:bodyPr/>
                    <a:lstStyle/>
                    <a:p>
                      <a:pPr algn="ctr" fontAlgn="b"/>
                      <a:r>
                        <a:rPr lang="ru-RU" sz="1400" b="0" i="0" u="none" strike="noStrike" dirty="0">
                          <a:latin typeface="Arial CYR"/>
                        </a:rPr>
                        <a:t>208</a:t>
                      </a:r>
                    </a:p>
                  </a:txBody>
                  <a:tcPr marL="0" marR="0" marT="0" marB="0" anchor="b"/>
                </a:tc>
                <a:tc>
                  <a:txBody>
                    <a:bodyPr/>
                    <a:lstStyle/>
                    <a:p>
                      <a:pPr algn="ctr" fontAlgn="b"/>
                      <a:r>
                        <a:rPr lang="ru-RU" sz="1400" b="0" i="0" u="none" strike="noStrike">
                          <a:latin typeface="Arial CYR"/>
                        </a:rPr>
                        <a:t>200</a:t>
                      </a:r>
                    </a:p>
                  </a:txBody>
                  <a:tcPr marL="0" marR="0" marT="0" marB="0" anchor="b"/>
                </a:tc>
                <a:tc>
                  <a:txBody>
                    <a:bodyPr/>
                    <a:lstStyle/>
                    <a:p>
                      <a:pPr algn="ctr" fontAlgn="b"/>
                      <a:r>
                        <a:rPr lang="ru-RU" sz="1400" b="0" i="0" u="none" strike="noStrike">
                          <a:latin typeface="Arial CYR"/>
                        </a:rPr>
                        <a:t>242</a:t>
                      </a:r>
                    </a:p>
                  </a:txBody>
                  <a:tcPr marL="0" marR="0" marT="0" marB="0" anchor="b"/>
                </a:tc>
                <a:tc>
                  <a:txBody>
                    <a:bodyPr/>
                    <a:lstStyle/>
                    <a:p>
                      <a:pPr algn="ctr" fontAlgn="b"/>
                      <a:r>
                        <a:rPr lang="ru-RU" sz="1400" b="0" i="0" u="none" strike="noStrike">
                          <a:latin typeface="Arial CYR"/>
                        </a:rPr>
                        <a:t>228</a:t>
                      </a:r>
                    </a:p>
                  </a:txBody>
                  <a:tcPr marL="0" marR="0" marT="0" marB="0" anchor="b"/>
                </a:tc>
                <a:tc>
                  <a:txBody>
                    <a:bodyPr/>
                    <a:lstStyle/>
                    <a:p>
                      <a:pPr algn="ctr" fontAlgn="b"/>
                      <a:r>
                        <a:rPr lang="ru-RU" sz="1400" b="0" i="0" u="none" strike="noStrike">
                          <a:latin typeface="Arial CYR"/>
                        </a:rPr>
                        <a:t>1527</a:t>
                      </a:r>
                    </a:p>
                  </a:txBody>
                  <a:tcPr marL="0" marR="0" marT="0" marB="0" anchor="b"/>
                </a:tc>
                <a:tc>
                  <a:txBody>
                    <a:bodyPr/>
                    <a:lstStyle/>
                    <a:p>
                      <a:endParaRPr lang="ru-RU"/>
                    </a:p>
                  </a:txBody>
                  <a:tcPr/>
                </a:tc>
                <a:tc>
                  <a:txBody>
                    <a:bodyPr/>
                    <a:lstStyle/>
                    <a:p>
                      <a:endParaRPr lang="ru-RU" dirty="0"/>
                    </a:p>
                  </a:txBody>
                  <a:tcPr/>
                </a:tc>
              </a:tr>
              <a:tr h="584019">
                <a:tc>
                  <a:txBody>
                    <a:bodyPr/>
                    <a:lstStyle/>
                    <a:p>
                      <a:endParaRPr lang="ru-RU" dirty="0"/>
                    </a:p>
                  </a:txBody>
                  <a:tcPr/>
                </a:tc>
                <a:tc>
                  <a:txBody>
                    <a:bodyPr/>
                    <a:lstStyle/>
                    <a:p>
                      <a:endParaRPr lang="ru-RU"/>
                    </a:p>
                  </a:txBody>
                  <a:tcPr/>
                </a:tc>
                <a:tc gridSpan="3">
                  <a:txBody>
                    <a:bodyPr/>
                    <a:lstStyle/>
                    <a:p>
                      <a:pPr algn="ctr" fontAlgn="b"/>
                      <a:r>
                        <a:rPr lang="ru-RU" sz="1400" b="0" i="0" u="none" strike="noStrike" dirty="0">
                          <a:latin typeface="Arial CYR"/>
                        </a:rPr>
                        <a:t>Потребление энергии после экономии</a:t>
                      </a:r>
                    </a:p>
                  </a:txBody>
                  <a:tcPr/>
                </a:tc>
                <a:tc hMerge="1">
                  <a:txBody>
                    <a:bodyPr/>
                    <a:lstStyle/>
                    <a:p>
                      <a:endParaRPr lang="ru-RU" dirty="0"/>
                    </a:p>
                  </a:txBody>
                  <a:tcPr/>
                </a:tc>
                <a:tc hMerge="1">
                  <a:txBody>
                    <a:bodyPr/>
                    <a:lstStyle/>
                    <a:p>
                      <a:pPr algn="l" fontAlgn="b"/>
                      <a:endParaRPr lang="ru-RU" sz="1400" b="0" i="0" u="none" strike="noStrike" dirty="0">
                        <a:latin typeface="Arial CYR"/>
                      </a:endParaRPr>
                    </a:p>
                  </a:txBody>
                  <a:tcPr marL="0" marR="0" marT="0" marB="0" anchor="b"/>
                </a:tc>
                <a:tc>
                  <a:txBody>
                    <a:bodyPr/>
                    <a:lstStyle/>
                    <a:p>
                      <a:pPr algn="ctr" fontAlgn="b"/>
                      <a:r>
                        <a:rPr lang="ru-RU" sz="1400" b="0" i="0" u="none" strike="noStrike">
                          <a:latin typeface="Arial CYR"/>
                        </a:rPr>
                        <a:t>160</a:t>
                      </a:r>
                    </a:p>
                  </a:txBody>
                  <a:tcPr marL="0" marR="0" marT="0" marB="0" anchor="b"/>
                </a:tc>
                <a:tc>
                  <a:txBody>
                    <a:bodyPr/>
                    <a:lstStyle/>
                    <a:p>
                      <a:pPr algn="ctr" fontAlgn="b"/>
                      <a:r>
                        <a:rPr lang="ru-RU" sz="1400" b="0" i="0" u="none" strike="noStrike">
                          <a:latin typeface="Arial CYR"/>
                        </a:rPr>
                        <a:t>158</a:t>
                      </a:r>
                    </a:p>
                  </a:txBody>
                  <a:tcPr marL="0" marR="0" marT="0" marB="0" anchor="b"/>
                </a:tc>
                <a:tc>
                  <a:txBody>
                    <a:bodyPr/>
                    <a:lstStyle/>
                    <a:p>
                      <a:pPr algn="ctr" fontAlgn="b"/>
                      <a:r>
                        <a:rPr lang="ru-RU" sz="1400" b="0" i="0" u="none" strike="noStrike">
                          <a:latin typeface="Arial CYR"/>
                        </a:rPr>
                        <a:t>152</a:t>
                      </a:r>
                    </a:p>
                  </a:txBody>
                  <a:tcPr marL="0" marR="0" marT="0" marB="0" anchor="b"/>
                </a:tc>
                <a:tc>
                  <a:txBody>
                    <a:bodyPr/>
                    <a:lstStyle/>
                    <a:p>
                      <a:pPr algn="ctr" fontAlgn="b"/>
                      <a:r>
                        <a:rPr lang="ru-RU" sz="1400" b="0" i="0" u="none" strike="noStrike" dirty="0">
                          <a:latin typeface="Arial CYR"/>
                        </a:rPr>
                        <a:t>132</a:t>
                      </a:r>
                    </a:p>
                  </a:txBody>
                  <a:tcPr marL="0" marR="0" marT="0" marB="0" anchor="b"/>
                </a:tc>
                <a:tc>
                  <a:txBody>
                    <a:bodyPr/>
                    <a:lstStyle/>
                    <a:p>
                      <a:pPr algn="ctr" fontAlgn="b"/>
                      <a:r>
                        <a:rPr lang="ru-RU" sz="1400" b="0" i="0" u="none" strike="noStrike" dirty="0">
                          <a:latin typeface="Arial CYR"/>
                        </a:rPr>
                        <a:t>153</a:t>
                      </a:r>
                    </a:p>
                  </a:txBody>
                  <a:tcPr marL="0" marR="0" marT="0" marB="0" anchor="b"/>
                </a:tc>
                <a:tc>
                  <a:txBody>
                    <a:bodyPr/>
                    <a:lstStyle/>
                    <a:p>
                      <a:pPr algn="ctr" fontAlgn="b"/>
                      <a:r>
                        <a:rPr lang="ru-RU" sz="1400" b="0" i="0" u="none" strike="noStrike" dirty="0">
                          <a:latin typeface="Arial CYR"/>
                        </a:rPr>
                        <a:t>165</a:t>
                      </a:r>
                    </a:p>
                  </a:txBody>
                  <a:tcPr marL="0" marR="0" marT="0" marB="0" anchor="b"/>
                </a:tc>
                <a:tc>
                  <a:txBody>
                    <a:bodyPr/>
                    <a:lstStyle/>
                    <a:p>
                      <a:pPr algn="ctr" fontAlgn="b"/>
                      <a:r>
                        <a:rPr lang="ru-RU" sz="1400" b="0" i="0" u="none" strike="noStrike" dirty="0">
                          <a:latin typeface="Arial CYR"/>
                        </a:rPr>
                        <a:t>168</a:t>
                      </a:r>
                    </a:p>
                  </a:txBody>
                  <a:tcPr marL="0" marR="0" marT="0" marB="0" anchor="b"/>
                </a:tc>
                <a:tc>
                  <a:txBody>
                    <a:bodyPr/>
                    <a:lstStyle/>
                    <a:p>
                      <a:pPr algn="ctr" fontAlgn="b"/>
                      <a:r>
                        <a:rPr lang="ru-RU" sz="1400" b="0" i="0" u="none" strike="noStrike" dirty="0">
                          <a:latin typeface="Arial CYR"/>
                        </a:rPr>
                        <a:t>1088</a:t>
                      </a:r>
                    </a:p>
                  </a:txBody>
                  <a:tcPr marL="0" marR="0" marT="0" marB="0" anchor="b"/>
                </a:tc>
                <a:tc>
                  <a:txBody>
                    <a:bodyPr/>
                    <a:lstStyle/>
                    <a:p>
                      <a:endParaRPr lang="ru-RU" dirty="0"/>
                    </a:p>
                  </a:txBody>
                  <a:tcPr/>
                </a:tc>
                <a:tc>
                  <a:txBody>
                    <a:bodyPr/>
                    <a:lstStyle/>
                    <a:p>
                      <a:endParaRPr lang="ru-RU" dirty="0"/>
                    </a:p>
                  </a:txBody>
                  <a:tcPr/>
                </a:tc>
              </a:tr>
              <a:tr h="444097">
                <a:tc>
                  <a:txBody>
                    <a:bodyPr/>
                    <a:lstStyle/>
                    <a:p>
                      <a:endParaRPr lang="ru-RU" dirty="0"/>
                    </a:p>
                  </a:txBody>
                  <a:tcPr/>
                </a:tc>
                <a:tc>
                  <a:txBody>
                    <a:bodyPr/>
                    <a:lstStyle/>
                    <a:p>
                      <a:endParaRPr lang="ru-RU"/>
                    </a:p>
                  </a:txBody>
                  <a:tcPr/>
                </a:tc>
                <a:tc gridSpan="3">
                  <a:txBody>
                    <a:bodyPr/>
                    <a:lstStyle/>
                    <a:p>
                      <a:pPr algn="ctr" fontAlgn="b"/>
                      <a:r>
                        <a:rPr lang="ru-RU" sz="1400" b="0" i="0" u="none" strike="noStrike" dirty="0">
                          <a:latin typeface="Arial CYR"/>
                        </a:rPr>
                        <a:t>Разница</a:t>
                      </a:r>
                    </a:p>
                  </a:txBody>
                  <a:tcPr/>
                </a:tc>
                <a:tc hMerge="1">
                  <a:txBody>
                    <a:bodyPr/>
                    <a:lstStyle/>
                    <a:p>
                      <a:endParaRPr lang="ru-RU" dirty="0"/>
                    </a:p>
                  </a:txBody>
                  <a:tcPr/>
                </a:tc>
                <a:tc hMerge="1">
                  <a:txBody>
                    <a:bodyPr/>
                    <a:lstStyle/>
                    <a:p>
                      <a:pPr algn="l" fontAlgn="b"/>
                      <a:endParaRPr lang="ru-RU" sz="1400" b="0" i="0" u="none" strike="noStrike" dirty="0">
                        <a:latin typeface="Arial CYR"/>
                      </a:endParaRPr>
                    </a:p>
                  </a:txBody>
                  <a:tcPr marL="0" marR="0" marT="0" marB="0" anchor="b"/>
                </a:tc>
                <a:tc>
                  <a:txBody>
                    <a:bodyPr/>
                    <a:lstStyle/>
                    <a:p>
                      <a:pPr algn="ctr" fontAlgn="b"/>
                      <a:r>
                        <a:rPr lang="ru-RU" sz="1400" b="0" i="0" u="none" strike="noStrike" dirty="0">
                          <a:latin typeface="Arial CYR"/>
                        </a:rPr>
                        <a:t>55</a:t>
                      </a:r>
                    </a:p>
                  </a:txBody>
                  <a:tcPr marL="0" marR="0" marT="0" marB="0" anchor="b"/>
                </a:tc>
                <a:tc>
                  <a:txBody>
                    <a:bodyPr/>
                    <a:lstStyle/>
                    <a:p>
                      <a:pPr algn="ctr" fontAlgn="b"/>
                      <a:r>
                        <a:rPr lang="ru-RU" sz="1400" b="0" i="0" u="none" strike="noStrike">
                          <a:latin typeface="Arial CYR"/>
                        </a:rPr>
                        <a:t>57</a:t>
                      </a:r>
                    </a:p>
                  </a:txBody>
                  <a:tcPr marL="0" marR="0" marT="0" marB="0" anchor="b"/>
                </a:tc>
                <a:tc>
                  <a:txBody>
                    <a:bodyPr/>
                    <a:lstStyle/>
                    <a:p>
                      <a:pPr algn="ctr" fontAlgn="b"/>
                      <a:r>
                        <a:rPr lang="ru-RU" sz="1400" b="0" i="0" u="none" strike="noStrike">
                          <a:latin typeface="Arial CYR"/>
                        </a:rPr>
                        <a:t>67</a:t>
                      </a:r>
                    </a:p>
                  </a:txBody>
                  <a:tcPr marL="0" marR="0" marT="0" marB="0" anchor="b"/>
                </a:tc>
                <a:tc>
                  <a:txBody>
                    <a:bodyPr/>
                    <a:lstStyle/>
                    <a:p>
                      <a:pPr algn="ctr" fontAlgn="b"/>
                      <a:r>
                        <a:rPr lang="ru-RU" sz="1400" b="0" i="0" u="none" strike="noStrike">
                          <a:latin typeface="Arial CYR"/>
                        </a:rPr>
                        <a:t>76</a:t>
                      </a:r>
                    </a:p>
                  </a:txBody>
                  <a:tcPr marL="0" marR="0" marT="0" marB="0" anchor="b"/>
                </a:tc>
                <a:tc>
                  <a:txBody>
                    <a:bodyPr/>
                    <a:lstStyle/>
                    <a:p>
                      <a:pPr algn="ctr" fontAlgn="b"/>
                      <a:r>
                        <a:rPr lang="ru-RU" sz="1400" b="0" i="0" u="none" strike="noStrike">
                          <a:latin typeface="Arial CYR"/>
                        </a:rPr>
                        <a:t>47</a:t>
                      </a:r>
                    </a:p>
                  </a:txBody>
                  <a:tcPr marL="0" marR="0" marT="0" marB="0" anchor="b"/>
                </a:tc>
                <a:tc>
                  <a:txBody>
                    <a:bodyPr/>
                    <a:lstStyle/>
                    <a:p>
                      <a:pPr algn="ctr" fontAlgn="b"/>
                      <a:r>
                        <a:rPr lang="ru-RU" sz="1400" b="0" i="0" u="none" strike="noStrike" dirty="0">
                          <a:latin typeface="Arial CYR"/>
                        </a:rPr>
                        <a:t>77</a:t>
                      </a:r>
                    </a:p>
                  </a:txBody>
                  <a:tcPr marL="0" marR="0" marT="0" marB="0" anchor="b"/>
                </a:tc>
                <a:tc>
                  <a:txBody>
                    <a:bodyPr/>
                    <a:lstStyle/>
                    <a:p>
                      <a:pPr algn="ctr" fontAlgn="b"/>
                      <a:r>
                        <a:rPr lang="ru-RU" sz="1400" b="0" i="0" u="none" strike="noStrike" dirty="0">
                          <a:latin typeface="Arial CYR"/>
                        </a:rPr>
                        <a:t>60</a:t>
                      </a:r>
                    </a:p>
                  </a:txBody>
                  <a:tcPr marL="0" marR="0" marT="0" marB="0" anchor="b"/>
                </a:tc>
                <a:tc>
                  <a:txBody>
                    <a:bodyPr/>
                    <a:lstStyle/>
                    <a:p>
                      <a:pPr algn="ctr" fontAlgn="b"/>
                      <a:r>
                        <a:rPr lang="ru-RU" sz="1400" b="0" i="0" u="none" strike="noStrike" dirty="0">
                          <a:latin typeface="Arial CYR"/>
                        </a:rPr>
                        <a:t>439</a:t>
                      </a:r>
                    </a:p>
                  </a:txBody>
                  <a:tcPr marL="0" marR="0" marT="0" marB="0" anchor="b"/>
                </a:tc>
                <a:tc>
                  <a:txBody>
                    <a:bodyPr/>
                    <a:lstStyle/>
                    <a:p>
                      <a:endParaRPr lang="ru-RU" dirty="0"/>
                    </a:p>
                  </a:txBody>
                  <a:tcPr/>
                </a:tc>
                <a:tc>
                  <a:txBody>
                    <a:bodyPr/>
                    <a:lstStyle/>
                    <a:p>
                      <a:endParaRPr lang="ru-RU" dirty="0"/>
                    </a:p>
                  </a:txBody>
                  <a:tcPr/>
                </a:tc>
              </a:tr>
            </a:tbl>
          </a:graphicData>
        </a:graphic>
      </p:graphicFrame>
      <p:graphicFrame>
        <p:nvGraphicFramePr>
          <p:cNvPr id="6" name="Таблица 5"/>
          <p:cNvGraphicFramePr>
            <a:graphicFrameLocks noGrp="1"/>
          </p:cNvGraphicFramePr>
          <p:nvPr/>
        </p:nvGraphicFramePr>
        <p:xfrm>
          <a:off x="1428728" y="5000636"/>
          <a:ext cx="6096000" cy="111252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l" fontAlgn="b"/>
                      <a:r>
                        <a:rPr lang="ru-RU" sz="1800" b="0" i="0" u="none" strike="noStrike" dirty="0">
                          <a:latin typeface="Arial CYR"/>
                        </a:rPr>
                        <a:t>Стоимость до </a:t>
                      </a:r>
                      <a:r>
                        <a:rPr lang="ru-RU" sz="1800" b="0" i="0" u="none" strike="noStrike" dirty="0" err="1">
                          <a:latin typeface="Arial CYR"/>
                        </a:rPr>
                        <a:t>экономиии</a:t>
                      </a:r>
                      <a:endParaRPr lang="ru-RU" sz="1800" b="0" i="0" u="none" strike="noStrike" dirty="0">
                        <a:latin typeface="Arial CYR"/>
                      </a:endParaRPr>
                    </a:p>
                  </a:txBody>
                  <a:tcPr marL="0" marR="0" marT="0" marB="0" anchor="b"/>
                </a:tc>
                <a:tc>
                  <a:txBody>
                    <a:bodyPr/>
                    <a:lstStyle/>
                    <a:p>
                      <a:pPr algn="r" fontAlgn="b"/>
                      <a:r>
                        <a:rPr lang="ru-RU" sz="1800" b="0" i="0" u="none" strike="noStrike" dirty="0">
                          <a:latin typeface="Arial CYR"/>
                        </a:rPr>
                        <a:t>2687,52</a:t>
                      </a:r>
                    </a:p>
                  </a:txBody>
                  <a:tcPr marL="0" marR="0" marT="0" marB="0" anchor="b"/>
                </a:tc>
              </a:tr>
              <a:tr h="370840">
                <a:tc>
                  <a:txBody>
                    <a:bodyPr/>
                    <a:lstStyle/>
                    <a:p>
                      <a:pPr algn="l" fontAlgn="b"/>
                      <a:r>
                        <a:rPr lang="ru-RU" sz="1800" b="0" i="0" u="none" strike="noStrike">
                          <a:latin typeface="Arial CYR"/>
                        </a:rPr>
                        <a:t>Стоимость после экономии</a:t>
                      </a:r>
                    </a:p>
                  </a:txBody>
                  <a:tcPr marL="0" marR="0" marT="0" marB="0" anchor="b"/>
                </a:tc>
                <a:tc>
                  <a:txBody>
                    <a:bodyPr/>
                    <a:lstStyle/>
                    <a:p>
                      <a:pPr algn="r" fontAlgn="b"/>
                      <a:r>
                        <a:rPr lang="ru-RU" sz="1800" b="0" i="0" u="none" strike="noStrike" dirty="0">
                          <a:latin typeface="Arial CYR"/>
                        </a:rPr>
                        <a:t>1914,88</a:t>
                      </a:r>
                    </a:p>
                  </a:txBody>
                  <a:tcPr marL="0" marR="0" marT="0" marB="0" anchor="b"/>
                </a:tc>
              </a:tr>
              <a:tr h="370840">
                <a:tc>
                  <a:txBody>
                    <a:bodyPr/>
                    <a:lstStyle/>
                    <a:p>
                      <a:pPr algn="l" fontAlgn="b"/>
                      <a:r>
                        <a:rPr lang="ru-RU" sz="1800" b="0" i="0" u="none" strike="noStrike">
                          <a:latin typeface="Arial CYR"/>
                        </a:rPr>
                        <a:t>Экономия в руб.</a:t>
                      </a:r>
                    </a:p>
                  </a:txBody>
                  <a:tcPr marL="0" marR="0" marT="0" marB="0" anchor="b"/>
                </a:tc>
                <a:tc>
                  <a:txBody>
                    <a:bodyPr/>
                    <a:lstStyle/>
                    <a:p>
                      <a:pPr algn="r" fontAlgn="b"/>
                      <a:r>
                        <a:rPr lang="ru-RU" sz="1800" b="0" i="0" u="none" strike="noStrike" dirty="0">
                          <a:latin typeface="Arial CYR"/>
                        </a:rPr>
                        <a:t>772,74</a:t>
                      </a:r>
                    </a:p>
                  </a:txBody>
                  <a:tcPr marL="0" marR="0" marT="0" marB="0" anchor="b"/>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857232"/>
            <a:ext cx="8786842" cy="6000768"/>
          </a:xfrm>
        </p:spPr>
        <p:txBody>
          <a:bodyPr>
            <a:normAutofit fontScale="32500" lnSpcReduction="20000"/>
          </a:bodyPr>
          <a:lstStyle/>
          <a:p>
            <a:pPr>
              <a:buNone/>
            </a:pPr>
            <a:r>
              <a:rPr lang="ru-RU" sz="6200" dirty="0" smtClean="0"/>
              <a:t>    В </a:t>
            </a:r>
            <a:r>
              <a:rPr lang="ru-RU" sz="6200" dirty="0" err="1" smtClean="0"/>
              <a:t>Барнаульской</a:t>
            </a:r>
            <a:r>
              <a:rPr lang="ru-RU" sz="6200" dirty="0" smtClean="0"/>
              <a:t> школе (МОУ "лицей "СИГМА") была реализована практическая работа по энергосбережению в рамках государственной стратегии развития, в этой работе принял участие 9 "В" (</a:t>
            </a:r>
            <a:r>
              <a:rPr lang="ru-RU" sz="6200" dirty="0" err="1" smtClean="0"/>
              <a:t>хим-био</a:t>
            </a:r>
            <a:r>
              <a:rPr lang="ru-RU" sz="6200" dirty="0" smtClean="0"/>
              <a:t>) класс, в количестве 31 человека (ученика). Работа состоит из двух частей, практическая работа (а) - заключается в измерение потребления электроэнергии каждый день (с </a:t>
            </a:r>
            <a:r>
              <a:rPr lang="ru-RU" sz="6200" dirty="0" err="1" smtClean="0"/>
              <a:t>Пн</a:t>
            </a:r>
            <a:r>
              <a:rPr lang="ru-RU" sz="6200" dirty="0" smtClean="0"/>
              <a:t> по </a:t>
            </a:r>
            <a:r>
              <a:rPr lang="ru-RU" sz="6200" dirty="0" err="1" smtClean="0"/>
              <a:t>Вс</a:t>
            </a:r>
            <a:r>
              <a:rPr lang="ru-RU" sz="6200" dirty="0" smtClean="0"/>
              <a:t>), С 22.03 по 28.03 -- "</a:t>
            </a:r>
            <a:r>
              <a:rPr lang="ru-RU" sz="6200" b="1" dirty="0" smtClean="0"/>
              <a:t>Потребление энергии до экономии" составляет (1527 кВт*ч),с 5.04 по 11.04 -- "потребление энергии после экономии" составляет (1088 кВт*ч). И так же необходимо провести замеры потребления электроэнергии, но уже стараясь экономить или если есть возможность заменить обычные лампочки накаливания на энергосберегающие или даже установить более современные </a:t>
            </a:r>
            <a:r>
              <a:rPr lang="ru-RU" sz="6200" b="1" dirty="0" err="1" smtClean="0"/>
              <a:t>электро</a:t>
            </a:r>
            <a:r>
              <a:rPr lang="ru-RU" sz="6200" b="1" dirty="0" smtClean="0"/>
              <a:t> приборы  с индикатором потребления "А". Из представленной таблице и построенной к ней столбчатой диаграммы видно, что общими усилиями удалось сэкономить 439 кВт или в рублевом эквиваленте (из расчета 1 р. 76 коп. за 1 кВт*ч) 772,74 руб.  Главный результат данной работы не в том, что сэкономили деньги, а в том, что этой практической работой мы доказали  -- общество готово к нововведению, у новой стратегии развитие государства действительно есть будущее. 		</a:t>
            </a:r>
            <a:r>
              <a:rPr lang="ru-RU" b="1" dirty="0" smtClean="0"/>
              <a:t>																																																																				</a:t>
            </a:r>
          </a:p>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714356"/>
            <a:ext cx="8501122" cy="5643602"/>
          </a:xfrm>
        </p:spPr>
        <p:txBody>
          <a:bodyPr>
            <a:normAutofit fontScale="85000" lnSpcReduction="20000"/>
          </a:bodyPr>
          <a:lstStyle/>
          <a:p>
            <a:r>
              <a:rPr lang="ru-RU" dirty="0" smtClean="0"/>
              <a:t>Давайте посчитаем, какое количество природных ресурсов сэкономил класс только за одну неделю.</a:t>
            </a:r>
          </a:p>
          <a:p>
            <a:r>
              <a:rPr lang="ru-RU" dirty="0" smtClean="0"/>
              <a:t>  При экономии 1Квт.ч мы сэкономили: 0,5 кг угля или 0,3л нефти, или 0,4куб.м газа.</a:t>
            </a:r>
          </a:p>
          <a:p>
            <a:r>
              <a:rPr lang="ru-RU" dirty="0" smtClean="0"/>
              <a:t>Учитывая недельную экономию – 439Квт.ч получаем:</a:t>
            </a:r>
          </a:p>
          <a:p>
            <a:r>
              <a:rPr lang="ru-RU" dirty="0" smtClean="0"/>
              <a:t>0,5*439=219,5 кг угля</a:t>
            </a:r>
          </a:p>
          <a:p>
            <a:r>
              <a:rPr lang="ru-RU" dirty="0" smtClean="0"/>
              <a:t>0,3*439=131,7 л нефти</a:t>
            </a:r>
          </a:p>
          <a:p>
            <a:r>
              <a:rPr lang="ru-RU" dirty="0" smtClean="0"/>
              <a:t>0,4*439=175,6л газа</a:t>
            </a:r>
          </a:p>
          <a:p>
            <a:r>
              <a:rPr lang="ru-RU" dirty="0" smtClean="0"/>
              <a:t>Если каждый класс нашего Лицея (а их у нас 52) сэкономит такое количество энергии, то мы все вместе за одну только неделю могли бы сэкономить:</a:t>
            </a:r>
          </a:p>
          <a:p>
            <a:r>
              <a:rPr lang="ru-RU" dirty="0" smtClean="0"/>
              <a:t>11414кг угля, 6848,4 л нефти, 9131,2 л газа.</a:t>
            </a:r>
          </a:p>
          <a:p>
            <a:r>
              <a:rPr lang="ru-RU" dirty="0" smtClean="0"/>
              <a:t>  В году же 56 недель… Представьте себе какая экономия ресурсов может быть!</a:t>
            </a:r>
          </a:p>
          <a:p>
            <a:r>
              <a:rPr lang="ru-RU" dirty="0" smtClean="0"/>
              <a:t>Наша страна богата природными ресурсами, но хватит ли их надолго, если уже сейчас мы не начнем задумываться о будущем следующих поколений.</a:t>
            </a:r>
          </a:p>
          <a:p>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r"/>
            <a:r>
              <a:rPr lang="ru-RU" b="1" dirty="0" smtClean="0">
                <a:solidFill>
                  <a:srgbClr val="FF0000"/>
                </a:solidFill>
              </a:rPr>
              <a:t>5 ЭТАП</a:t>
            </a:r>
            <a:endParaRPr lang="ru-RU" b="1" dirty="0">
              <a:solidFill>
                <a:srgbClr val="FF0000"/>
              </a:solidFill>
            </a:endParaRPr>
          </a:p>
        </p:txBody>
      </p:sp>
      <p:sp>
        <p:nvSpPr>
          <p:cNvPr id="3" name="Содержимое 2"/>
          <p:cNvSpPr>
            <a:spLocks noGrp="1"/>
          </p:cNvSpPr>
          <p:nvPr>
            <p:ph idx="1"/>
          </p:nvPr>
        </p:nvSpPr>
        <p:spPr/>
        <p:txBody>
          <a:bodyPr>
            <a:normAutofit fontScale="92500" lnSpcReduction="10000"/>
          </a:bodyPr>
          <a:lstStyle/>
          <a:p>
            <a:pPr>
              <a:buNone/>
            </a:pPr>
            <a:r>
              <a:rPr lang="ru-RU" dirty="0" smtClean="0"/>
              <a:t>На 5 этапе мы прошли по школе и выяснили:</a:t>
            </a:r>
          </a:p>
          <a:p>
            <a:r>
              <a:rPr lang="ru-RU" dirty="0" smtClean="0"/>
              <a:t>1)В школе много компьютеров</a:t>
            </a:r>
          </a:p>
          <a:p>
            <a:r>
              <a:rPr lang="ru-RU" dirty="0" smtClean="0"/>
              <a:t>2)В каждом классе по 14 ламп</a:t>
            </a:r>
          </a:p>
          <a:p>
            <a:r>
              <a:rPr lang="ru-RU" dirty="0" smtClean="0"/>
              <a:t>3)Есть оргтехника</a:t>
            </a:r>
          </a:p>
          <a:p>
            <a:r>
              <a:rPr lang="ru-RU" dirty="0" smtClean="0"/>
              <a:t>4)В кабинетах труда стоят станки, швейные машины и т.д.</a:t>
            </a:r>
          </a:p>
          <a:p>
            <a:pPr>
              <a:buNone/>
            </a:pPr>
            <a:r>
              <a:rPr lang="ru-RU" dirty="0" smtClean="0"/>
              <a:t>Но, к энергосбережению относятся по большей части безответственно: лампы горят весь день, окна завешаны шторами, компьютеры не выключаются…и мы решили довести до всех советы, как экономить электроэнергию.</a:t>
            </a:r>
          </a:p>
          <a:p>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УЧИТЕЛЬ\Рабочий стол\проэкт\x_6e30f47d.jpg"/>
          <p:cNvPicPr>
            <a:picLocks noChangeAspect="1" noChangeArrowheads="1"/>
          </p:cNvPicPr>
          <p:nvPr/>
        </p:nvPicPr>
        <p:blipFill>
          <a:blip r:embed="rId2" cstate="email"/>
          <a:srcRect/>
          <a:stretch>
            <a:fillRect/>
          </a:stretch>
        </p:blipFill>
        <p:spPr bwMode="auto">
          <a:xfrm>
            <a:off x="785786" y="642918"/>
            <a:ext cx="7620053" cy="571504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normAutofit fontScale="90000"/>
          </a:bodyPr>
          <a:lstStyle/>
          <a:p>
            <a:r>
              <a:rPr lang="ru-RU" i="1" dirty="0" smtClean="0">
                <a:solidFill>
                  <a:srgbClr val="C00000"/>
                </a:solidFill>
              </a:rPr>
              <a:t>Выполняли ученики 9«В»</a:t>
            </a:r>
            <a:r>
              <a:rPr lang="en-US" i="1" dirty="0" smtClean="0">
                <a:solidFill>
                  <a:srgbClr val="C00000"/>
                </a:solidFill>
              </a:rPr>
              <a:t> </a:t>
            </a:r>
            <a:r>
              <a:rPr lang="ru-RU" i="1" dirty="0" smtClean="0">
                <a:solidFill>
                  <a:srgbClr val="C00000"/>
                </a:solidFill>
              </a:rPr>
              <a:t>класса:</a:t>
            </a:r>
            <a:br>
              <a:rPr lang="ru-RU" i="1" dirty="0" smtClean="0">
                <a:solidFill>
                  <a:srgbClr val="C00000"/>
                </a:solidFill>
              </a:rPr>
            </a:br>
            <a:r>
              <a:rPr lang="ru-RU" i="1" dirty="0" smtClean="0">
                <a:solidFill>
                  <a:srgbClr val="970E9A"/>
                </a:solidFill>
              </a:rPr>
              <a:t>Команда </a:t>
            </a:r>
            <a:r>
              <a:rPr lang="ru-RU" b="1" i="1" dirty="0" smtClean="0">
                <a:solidFill>
                  <a:srgbClr val="970E9A"/>
                </a:solidFill>
              </a:rPr>
              <a:t>«220 </a:t>
            </a:r>
            <a:r>
              <a:rPr lang="en-US" b="1" i="1" dirty="0" smtClean="0">
                <a:solidFill>
                  <a:srgbClr val="970E9A"/>
                </a:solidFill>
              </a:rPr>
              <a:t>W</a:t>
            </a:r>
            <a:r>
              <a:rPr lang="ru-RU" b="1" i="1" dirty="0" smtClean="0">
                <a:solidFill>
                  <a:srgbClr val="970E9A"/>
                </a:solidFill>
              </a:rPr>
              <a:t>»</a:t>
            </a:r>
            <a:endParaRPr lang="ru-RU" b="1" i="1" dirty="0">
              <a:solidFill>
                <a:srgbClr val="970E9A"/>
              </a:solidFill>
            </a:endParaRPr>
          </a:p>
        </p:txBody>
      </p:sp>
      <p:pic>
        <p:nvPicPr>
          <p:cNvPr id="9" name="Содержимое 8" descr="P1030183.JPG"/>
          <p:cNvPicPr>
            <a:picLocks noGrp="1" noChangeAspect="1"/>
          </p:cNvPicPr>
          <p:nvPr>
            <p:ph idx="1"/>
          </p:nvPr>
        </p:nvPicPr>
        <p:blipFill>
          <a:blip r:embed="rId2" cstate="email"/>
          <a:stretch>
            <a:fillRect/>
          </a:stretch>
        </p:blipFill>
        <p:spPr>
          <a:xfrm>
            <a:off x="1645708" y="1935163"/>
            <a:ext cx="5852583" cy="4389437"/>
          </a:xfr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0" y="0"/>
            <a:ext cx="9001156" cy="1071546"/>
          </a:xfrm>
        </p:spPr>
        <p:txBody>
          <a:bodyPr>
            <a:normAutofit/>
          </a:bodyPr>
          <a:lstStyle/>
          <a:p>
            <a:pPr algn="r"/>
            <a:r>
              <a:rPr lang="ru-RU" b="1" dirty="0" smtClean="0">
                <a:solidFill>
                  <a:srgbClr val="FF0000"/>
                </a:solidFill>
                <a:effectLst>
                  <a:outerShdw blurRad="38100" dist="38100" dir="2700000" algn="tl">
                    <a:srgbClr val="000000">
                      <a:alpha val="43137"/>
                    </a:srgbClr>
                  </a:outerShdw>
                </a:effectLst>
              </a:rPr>
              <a:t>6 этап</a:t>
            </a:r>
            <a:endParaRPr lang="ru-RU" b="1" dirty="0">
              <a:solidFill>
                <a:srgbClr val="FF0000"/>
              </a:solidFill>
              <a:effectLst>
                <a:outerShdw blurRad="38100" dist="38100" dir="2700000" algn="tl">
                  <a:srgbClr val="000000">
                    <a:alpha val="43137"/>
                  </a:srgbClr>
                </a:outerShdw>
              </a:effectLst>
            </a:endParaRPr>
          </a:p>
        </p:txBody>
      </p:sp>
      <p:sp>
        <p:nvSpPr>
          <p:cNvPr id="6" name="Содержимое 5"/>
          <p:cNvSpPr>
            <a:spLocks noGrp="1"/>
          </p:cNvSpPr>
          <p:nvPr>
            <p:ph idx="1"/>
          </p:nvPr>
        </p:nvSpPr>
        <p:spPr>
          <a:xfrm>
            <a:off x="0" y="1142984"/>
            <a:ext cx="9144000" cy="5715016"/>
          </a:xfrm>
        </p:spPr>
        <p:txBody>
          <a:bodyPr>
            <a:normAutofit/>
          </a:bodyPr>
          <a:lstStyle/>
          <a:p>
            <a:pPr algn="ctr">
              <a:buNone/>
            </a:pPr>
            <a:r>
              <a:rPr lang="ru-RU" sz="3600" b="1" dirty="0" smtClean="0">
                <a:solidFill>
                  <a:srgbClr val="0070C0"/>
                </a:solidFill>
                <a:effectLst>
                  <a:outerShdw blurRad="38100" dist="38100" dir="2700000" algn="tl">
                    <a:srgbClr val="000000">
                      <a:alpha val="43137"/>
                    </a:srgbClr>
                  </a:outerShdw>
                </a:effectLst>
              </a:rPr>
              <a:t>Экологические игры с малышами.</a:t>
            </a:r>
            <a:endParaRPr lang="ru-RU" sz="3600" dirty="0" smtClean="0">
              <a:solidFill>
                <a:srgbClr val="0070C0"/>
              </a:solidFill>
              <a:effectLst>
                <a:outerShdw blurRad="38100" dist="38100" dir="2700000" algn="tl">
                  <a:srgbClr val="000000">
                    <a:alpha val="43137"/>
                  </a:srgbClr>
                </a:outerShdw>
              </a:effectLst>
            </a:endParaRPr>
          </a:p>
          <a:p>
            <a:pPr algn="r">
              <a:buNone/>
            </a:pPr>
            <a:r>
              <a:rPr lang="ru-RU" sz="2200" b="1" dirty="0" smtClean="0">
                <a:solidFill>
                  <a:srgbClr val="FF0000"/>
                </a:solidFill>
                <a:effectLst>
                  <a:outerShdw blurRad="38100" dist="38100" dir="2700000" algn="tl">
                    <a:srgbClr val="000000">
                      <a:alpha val="43137"/>
                    </a:srgbClr>
                  </a:outerShdw>
                </a:effectLst>
              </a:rPr>
              <a:t>Занятие 1.</a:t>
            </a:r>
            <a:endParaRPr lang="ru-RU" sz="2200" dirty="0" smtClean="0">
              <a:solidFill>
                <a:srgbClr val="FF0000"/>
              </a:solidFill>
              <a:effectLst>
                <a:outerShdw blurRad="38100" dist="38100" dir="2700000" algn="tl">
                  <a:srgbClr val="000000">
                    <a:alpha val="43137"/>
                  </a:srgbClr>
                </a:outerShdw>
              </a:effectLst>
            </a:endParaRPr>
          </a:p>
          <a:p>
            <a:pPr>
              <a:buNone/>
            </a:pPr>
            <a:r>
              <a:rPr lang="ru-RU" sz="2200" dirty="0" smtClean="0"/>
              <a:t>Дети, как вы думаете, что такое энергия?</a:t>
            </a:r>
          </a:p>
          <a:p>
            <a:pPr>
              <a:buNone/>
            </a:pPr>
            <a:r>
              <a:rPr lang="ru-RU" sz="2200" dirty="0" smtClean="0"/>
              <a:t>Энергия-это способность тела совершать какую-либо работу в определённых условиях. Энергия бывает: </a:t>
            </a:r>
            <a:r>
              <a:rPr lang="ru-RU" sz="2200" i="1" dirty="0" smtClean="0"/>
              <a:t>механическая, внутренняя, ядерная.</a:t>
            </a:r>
            <a:endParaRPr lang="ru-RU" sz="2200" dirty="0" smtClean="0"/>
          </a:p>
          <a:p>
            <a:pPr>
              <a:buNone/>
            </a:pPr>
            <a:r>
              <a:rPr lang="ru-RU" sz="2200" dirty="0" smtClean="0"/>
              <a:t>А знаете ли вы, что такое энергоресурсы?</a:t>
            </a:r>
          </a:p>
          <a:p>
            <a:pPr>
              <a:buNone/>
            </a:pPr>
            <a:r>
              <a:rPr lang="ru-RU" sz="2200" dirty="0" smtClean="0"/>
              <a:t>Энергоресурсы – это носители (источники) энергии. Некоторые энергоресурсы возобновляемы (солнце, ветер ), а некоторые – нет (полезные ископаемые ). Но чаще используются не возобновляемые источники энергии. Как вы считаете, это правильно? </a:t>
            </a:r>
          </a:p>
          <a:p>
            <a:pPr>
              <a:buNone/>
            </a:pPr>
            <a:r>
              <a:rPr lang="ru-RU" sz="2200" dirty="0" smtClean="0"/>
              <a:t>Конечно, нет! Нужно использовать возобновляемые энергоресурсы, тем более, дешевле, чем добыча полезных ископаемых.</a:t>
            </a:r>
          </a:p>
          <a:p>
            <a:pPr>
              <a:buNone/>
            </a:pPr>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7000" b="1" i="1" dirty="0" smtClean="0">
                <a:solidFill>
                  <a:srgbClr val="7030A0"/>
                </a:solidFill>
              </a:rPr>
              <a:t>А вот и МЫ!!</a:t>
            </a:r>
            <a:endParaRPr lang="ru-RU" sz="7000" b="1" i="1" dirty="0">
              <a:solidFill>
                <a:srgbClr val="7030A0"/>
              </a:solidFill>
            </a:endParaRPr>
          </a:p>
        </p:txBody>
      </p:sp>
      <p:pic>
        <p:nvPicPr>
          <p:cNvPr id="4" name="Содержимое 3" descr="C:\Documents and Settings\ЛенаАкбар\Мои документы\Файлы Mail.Ru Агента\alina.said@mail.ru\leoka94@mail.ru\P1030169.JPG"/>
          <p:cNvPicPr>
            <a:picLocks noGrp="1"/>
          </p:cNvPicPr>
          <p:nvPr>
            <p:ph idx="1"/>
          </p:nvPr>
        </p:nvPicPr>
        <p:blipFill>
          <a:blip r:embed="rId2" cstate="email"/>
          <a:srcRect/>
          <a:stretch>
            <a:fillRect/>
          </a:stretch>
        </p:blipFill>
        <p:spPr bwMode="auto">
          <a:xfrm>
            <a:off x="1428728" y="1785926"/>
            <a:ext cx="6429420" cy="460375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714356"/>
            <a:ext cx="8501122" cy="5610244"/>
          </a:xfrm>
        </p:spPr>
        <p:txBody>
          <a:bodyPr>
            <a:normAutofit fontScale="92500" lnSpcReduction="20000"/>
          </a:bodyPr>
          <a:lstStyle/>
          <a:p>
            <a:pPr algn="r">
              <a:buNone/>
            </a:pPr>
            <a:r>
              <a:rPr lang="ru-RU" b="1" dirty="0" smtClean="0">
                <a:solidFill>
                  <a:srgbClr val="FF0000"/>
                </a:solidFill>
                <a:effectLst>
                  <a:outerShdw blurRad="38100" dist="38100" dir="2700000" algn="tl">
                    <a:srgbClr val="000000">
                      <a:alpha val="43137"/>
                    </a:srgbClr>
                  </a:outerShdw>
                </a:effectLst>
              </a:rPr>
              <a:t>Занятие 2.</a:t>
            </a:r>
            <a:endParaRPr lang="ru-RU" dirty="0" smtClean="0">
              <a:solidFill>
                <a:srgbClr val="FF0000"/>
              </a:solidFill>
              <a:effectLst>
                <a:outerShdw blurRad="38100" dist="38100" dir="2700000" algn="tl">
                  <a:srgbClr val="000000">
                    <a:alpha val="43137"/>
                  </a:srgbClr>
                </a:outerShdw>
              </a:effectLst>
            </a:endParaRPr>
          </a:p>
          <a:p>
            <a:pPr>
              <a:buNone/>
            </a:pPr>
            <a:r>
              <a:rPr lang="ru-RU" dirty="0" smtClean="0"/>
              <a:t>Шелестит и шумит,</a:t>
            </a:r>
          </a:p>
          <a:p>
            <a:pPr>
              <a:buNone/>
            </a:pPr>
            <a:r>
              <a:rPr lang="ru-RU" dirty="0" smtClean="0"/>
              <a:t>Ветки ломает,</a:t>
            </a:r>
          </a:p>
          <a:p>
            <a:pPr>
              <a:buNone/>
            </a:pPr>
            <a:r>
              <a:rPr lang="ru-RU" dirty="0" smtClean="0"/>
              <a:t>Пыль столбом поднимает,</a:t>
            </a:r>
          </a:p>
          <a:p>
            <a:pPr>
              <a:buNone/>
            </a:pPr>
            <a:r>
              <a:rPr lang="ru-RU" dirty="0" smtClean="0"/>
              <a:t>С ног тебя сбивает,</a:t>
            </a:r>
          </a:p>
          <a:p>
            <a:pPr>
              <a:buNone/>
            </a:pPr>
            <a:r>
              <a:rPr lang="ru-RU" dirty="0" smtClean="0"/>
              <a:t>Слышишь ты его всегда,</a:t>
            </a:r>
          </a:p>
          <a:p>
            <a:pPr>
              <a:buNone/>
            </a:pPr>
            <a:r>
              <a:rPr lang="ru-RU" dirty="0" smtClean="0"/>
              <a:t>Но не видишь никогда.</a:t>
            </a:r>
          </a:p>
          <a:p>
            <a:pPr>
              <a:buNone/>
            </a:pPr>
            <a:r>
              <a:rPr lang="ru-RU" dirty="0" smtClean="0"/>
              <a:t>Нет от него покоя,</a:t>
            </a:r>
          </a:p>
          <a:p>
            <a:pPr>
              <a:buNone/>
            </a:pPr>
            <a:r>
              <a:rPr lang="ru-RU" dirty="0" smtClean="0"/>
              <a:t>Что это такое?</a:t>
            </a:r>
          </a:p>
          <a:p>
            <a:pPr>
              <a:buNone/>
            </a:pPr>
            <a:r>
              <a:rPr lang="ru-RU" dirty="0" smtClean="0"/>
              <a:t>Ветер – это движущийся воздух. Он опыляет растения, приводит в движение мельницы, очищает города от копоти и пыли, приносит тепло или холод.</a:t>
            </a:r>
          </a:p>
          <a:p>
            <a:pPr>
              <a:buNone/>
            </a:pPr>
            <a:r>
              <a:rPr lang="ru-RU" dirty="0" smtClean="0"/>
              <a:t>Энергия ветра относится к возобновляемым видам энергии. Сначала ветер использовали для работы мельниц, теперь изобрели </a:t>
            </a:r>
            <a:r>
              <a:rPr lang="ru-RU" dirty="0" err="1" smtClean="0"/>
              <a:t>ветрогенераторы</a:t>
            </a:r>
            <a:r>
              <a:rPr lang="ru-RU" dirty="0" smtClean="0"/>
              <a:t>, которые преобразуют энергию ветра в электрическую энергию.</a:t>
            </a:r>
          </a:p>
          <a:p>
            <a:pPr>
              <a:buNone/>
            </a:pPr>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71546"/>
            <a:ext cx="8401080" cy="5253054"/>
          </a:xfrm>
        </p:spPr>
        <p:txBody>
          <a:bodyPr>
            <a:normAutofit fontScale="92500" lnSpcReduction="10000"/>
          </a:bodyPr>
          <a:lstStyle/>
          <a:p>
            <a:pPr algn="r">
              <a:buNone/>
            </a:pPr>
            <a:r>
              <a:rPr lang="ru-RU" b="1" dirty="0" smtClean="0">
                <a:solidFill>
                  <a:srgbClr val="FF0000"/>
                </a:solidFill>
                <a:effectLst>
                  <a:outerShdw blurRad="38100" dist="38100" dir="2700000" algn="tl">
                    <a:srgbClr val="000000">
                      <a:alpha val="43137"/>
                    </a:srgbClr>
                  </a:outerShdw>
                </a:effectLst>
              </a:rPr>
              <a:t>Занятие 3.</a:t>
            </a:r>
            <a:endParaRPr lang="ru-RU" dirty="0" smtClean="0">
              <a:solidFill>
                <a:srgbClr val="FF0000"/>
              </a:solidFill>
              <a:effectLst>
                <a:outerShdw blurRad="38100" dist="38100" dir="2700000" algn="tl">
                  <a:srgbClr val="000000">
                    <a:alpha val="43137"/>
                  </a:srgbClr>
                </a:outerShdw>
              </a:effectLst>
            </a:endParaRPr>
          </a:p>
          <a:p>
            <a:pPr>
              <a:buNone/>
            </a:pPr>
            <a:r>
              <a:rPr lang="ru-RU" dirty="0" smtClean="0"/>
              <a:t>Игра «Полезные ископаемые».</a:t>
            </a:r>
          </a:p>
          <a:p>
            <a:pPr>
              <a:buNone/>
            </a:pPr>
            <a:r>
              <a:rPr lang="ru-RU" dirty="0" smtClean="0"/>
              <a:t>Дети, перед вами кучка спичек, покрашенных в разные цвета или неокрашенных. Чёрный – уголь, красный – нефть, голубой – газ. Всё это источники энергии, а насыпанные сверху не раскрашенные спички – это какие то породы, под которыми залегают полезные ископаемые. Ваша задача аккуратно достать полезные ископаемые (раскрашенные спички), так, чтобы  не нанести вред окружающей среде(не разворошив обычные спички). За каждую добытую спичку начисляются балы, а за сильно разрушение – снимаются.</a:t>
            </a:r>
          </a:p>
          <a:p>
            <a:pPr>
              <a:buNone/>
            </a:pPr>
            <a:r>
              <a:rPr lang="ru-RU" dirty="0" smtClean="0"/>
              <a:t>Теперь вы знаете, как тяжело добывать полезные ископаемые и как быстро заканчиваются </a:t>
            </a:r>
            <a:r>
              <a:rPr lang="ru-RU" dirty="0" err="1" smtClean="0"/>
              <a:t>невозобновляемые</a:t>
            </a:r>
            <a:r>
              <a:rPr lang="ru-RU" dirty="0" smtClean="0"/>
              <a:t> ресурсы. </a:t>
            </a:r>
          </a:p>
          <a:p>
            <a:pPr>
              <a:buNone/>
            </a:pPr>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УЧИТЕЛЬ\Рабочий стол\проэкт\x_6ebbe577.jpg"/>
          <p:cNvPicPr>
            <a:picLocks noChangeAspect="1" noChangeArrowheads="1"/>
          </p:cNvPicPr>
          <p:nvPr/>
        </p:nvPicPr>
        <p:blipFill>
          <a:blip r:embed="rId2" cstate="email"/>
          <a:srcRect/>
          <a:stretch>
            <a:fillRect/>
          </a:stretch>
        </p:blipFill>
        <p:spPr bwMode="auto">
          <a:xfrm rot="20696019">
            <a:off x="476881" y="487095"/>
            <a:ext cx="4160419" cy="3120315"/>
          </a:xfrm>
          <a:prstGeom prst="rect">
            <a:avLst/>
          </a:prstGeom>
          <a:noFill/>
        </p:spPr>
      </p:pic>
      <p:pic>
        <p:nvPicPr>
          <p:cNvPr id="3075" name="Picture 3" descr="C:\Documents and Settings\УЧИТЕЛЬ\Рабочий стол\проэкт\x_788c9740.jpg"/>
          <p:cNvPicPr>
            <a:picLocks noChangeAspect="1" noChangeArrowheads="1"/>
          </p:cNvPicPr>
          <p:nvPr/>
        </p:nvPicPr>
        <p:blipFill>
          <a:blip r:embed="rId3" cstate="email"/>
          <a:srcRect/>
          <a:stretch>
            <a:fillRect/>
          </a:stretch>
        </p:blipFill>
        <p:spPr bwMode="auto">
          <a:xfrm>
            <a:off x="1428728" y="3286124"/>
            <a:ext cx="3437685" cy="2578264"/>
          </a:xfrm>
          <a:prstGeom prst="rect">
            <a:avLst/>
          </a:prstGeom>
          <a:noFill/>
        </p:spPr>
      </p:pic>
      <p:pic>
        <p:nvPicPr>
          <p:cNvPr id="3076" name="Picture 4" descr="C:\Documents and Settings\УЧИТЕЛЬ\Рабочий стол\проэкт\x_5af73b1d.jpg"/>
          <p:cNvPicPr>
            <a:picLocks noChangeAspect="1" noChangeArrowheads="1"/>
          </p:cNvPicPr>
          <p:nvPr/>
        </p:nvPicPr>
        <p:blipFill>
          <a:blip r:embed="rId4" cstate="email"/>
          <a:srcRect/>
          <a:stretch>
            <a:fillRect/>
          </a:stretch>
        </p:blipFill>
        <p:spPr bwMode="auto">
          <a:xfrm>
            <a:off x="4857752" y="571480"/>
            <a:ext cx="3929066" cy="5227841"/>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1000108"/>
            <a:ext cx="8501122" cy="5324492"/>
          </a:xfrm>
        </p:spPr>
        <p:txBody>
          <a:bodyPr>
            <a:normAutofit fontScale="92500" lnSpcReduction="20000"/>
          </a:bodyPr>
          <a:lstStyle/>
          <a:p>
            <a:pPr algn="r">
              <a:buNone/>
            </a:pPr>
            <a:r>
              <a:rPr lang="ru-RU" b="1" dirty="0" smtClean="0">
                <a:solidFill>
                  <a:srgbClr val="FF0000"/>
                </a:solidFill>
                <a:effectLst>
                  <a:outerShdw blurRad="38100" dist="38100" dir="2700000" algn="tl">
                    <a:srgbClr val="000000">
                      <a:alpha val="43137"/>
                    </a:srgbClr>
                  </a:outerShdw>
                </a:effectLst>
              </a:rPr>
              <a:t>Занятие 4.</a:t>
            </a:r>
            <a:endParaRPr lang="ru-RU" dirty="0" smtClean="0">
              <a:solidFill>
                <a:srgbClr val="FF0000"/>
              </a:solidFill>
              <a:effectLst>
                <a:outerShdw blurRad="38100" dist="38100" dir="2700000" algn="tl">
                  <a:srgbClr val="000000">
                    <a:alpha val="43137"/>
                  </a:srgbClr>
                </a:outerShdw>
              </a:effectLst>
            </a:endParaRPr>
          </a:p>
          <a:p>
            <a:pPr>
              <a:buNone/>
            </a:pPr>
            <a:r>
              <a:rPr lang="ru-RU" dirty="0" smtClean="0"/>
              <a:t>Какие полезные ископаемые вам известны?</a:t>
            </a:r>
          </a:p>
          <a:p>
            <a:pPr>
              <a:buNone/>
            </a:pPr>
            <a:r>
              <a:rPr lang="ru-RU" dirty="0" smtClean="0"/>
              <a:t>На доске мы разместили названия полезных ископаемых и соответствующие им рисунки, то есть их изображение. Ваша задача правильно соединить рисунок с картинкой.</a:t>
            </a:r>
          </a:p>
          <a:p>
            <a:pPr>
              <a:buNone/>
            </a:pPr>
            <a:r>
              <a:rPr lang="ru-RU" dirty="0" smtClean="0"/>
              <a:t>Нефть – горючая маслянистая жидкость чёрного цвета.</a:t>
            </a:r>
          </a:p>
          <a:p>
            <a:pPr>
              <a:buNone/>
            </a:pPr>
            <a:r>
              <a:rPr lang="ru-RU" dirty="0" smtClean="0"/>
              <a:t>Бурый уголь – твёрдое ископаемое бурого цвета.</a:t>
            </a:r>
          </a:p>
          <a:p>
            <a:pPr>
              <a:buNone/>
            </a:pPr>
            <a:r>
              <a:rPr lang="ru-RU" dirty="0" smtClean="0"/>
              <a:t>Слюда – многослойный минеральный ресурс прозрачного или коричневого цвета.</a:t>
            </a:r>
          </a:p>
          <a:p>
            <a:pPr>
              <a:buNone/>
            </a:pPr>
            <a:r>
              <a:rPr lang="ru-RU" dirty="0" smtClean="0"/>
              <a:t>Железная руда – природное минеральное образование, содержащее железо. Чаще всего, серого цвета.</a:t>
            </a:r>
          </a:p>
          <a:p>
            <a:pPr>
              <a:buNone/>
            </a:pPr>
            <a:r>
              <a:rPr lang="ru-RU" dirty="0" smtClean="0"/>
              <a:t>Торф – горючее полезное ископаемое коричневого цвета.</a:t>
            </a:r>
          </a:p>
          <a:p>
            <a:pPr>
              <a:buNone/>
            </a:pPr>
            <a:r>
              <a:rPr lang="ru-RU" dirty="0" smtClean="0"/>
              <a:t>Алмазы – бесцветный или окрашенный кристалл с сильным блеском.</a:t>
            </a:r>
          </a:p>
          <a:p>
            <a:pPr>
              <a:buNone/>
            </a:pPr>
            <a:r>
              <a:rPr lang="ru-RU" dirty="0" smtClean="0"/>
              <a:t>Горючие сланцы – тёмная мягкая порода.</a:t>
            </a:r>
          </a:p>
          <a:p>
            <a:pPr>
              <a:buNone/>
            </a:pPr>
            <a:endParaRPr lang="ru-R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Documents and Settings\УЧИТЕЛЬ\Рабочий стол\проэкт\x_6ac54f21.jpg"/>
          <p:cNvPicPr>
            <a:picLocks noChangeAspect="1" noChangeArrowheads="1"/>
          </p:cNvPicPr>
          <p:nvPr/>
        </p:nvPicPr>
        <p:blipFill>
          <a:blip r:embed="rId2" cstate="email"/>
          <a:srcRect/>
          <a:stretch>
            <a:fillRect/>
          </a:stretch>
        </p:blipFill>
        <p:spPr bwMode="auto">
          <a:xfrm>
            <a:off x="285720" y="214290"/>
            <a:ext cx="4357718" cy="3268288"/>
          </a:xfrm>
          <a:prstGeom prst="rect">
            <a:avLst/>
          </a:prstGeom>
          <a:noFill/>
        </p:spPr>
      </p:pic>
      <p:pic>
        <p:nvPicPr>
          <p:cNvPr id="4099" name="Picture 3" descr="C:\Documents and Settings\УЧИТЕЛЬ\Рабочий стол\проэкт\x_4d21f0b9.jpg"/>
          <p:cNvPicPr>
            <a:picLocks noChangeAspect="1" noChangeArrowheads="1"/>
          </p:cNvPicPr>
          <p:nvPr/>
        </p:nvPicPr>
        <p:blipFill>
          <a:blip r:embed="rId3" cstate="email"/>
          <a:srcRect/>
          <a:stretch>
            <a:fillRect/>
          </a:stretch>
        </p:blipFill>
        <p:spPr bwMode="auto">
          <a:xfrm rot="418261">
            <a:off x="4581476" y="639595"/>
            <a:ext cx="3643338" cy="2732504"/>
          </a:xfrm>
          <a:prstGeom prst="rect">
            <a:avLst/>
          </a:prstGeom>
          <a:noFill/>
        </p:spPr>
      </p:pic>
      <p:pic>
        <p:nvPicPr>
          <p:cNvPr id="4100" name="Picture 4" descr="C:\Documents and Settings\УЧИТЕЛЬ\Рабочий стол\проэкт\x_7ce5d49f.jpg"/>
          <p:cNvPicPr>
            <a:picLocks noChangeAspect="1" noChangeArrowheads="1"/>
          </p:cNvPicPr>
          <p:nvPr/>
        </p:nvPicPr>
        <p:blipFill>
          <a:blip r:embed="rId4" cstate="email"/>
          <a:srcRect/>
          <a:stretch>
            <a:fillRect/>
          </a:stretch>
        </p:blipFill>
        <p:spPr bwMode="auto">
          <a:xfrm rot="21135407">
            <a:off x="405518" y="3194979"/>
            <a:ext cx="4160365" cy="3120274"/>
          </a:xfrm>
          <a:prstGeom prst="rect">
            <a:avLst/>
          </a:prstGeom>
          <a:noFill/>
        </p:spPr>
      </p:pic>
      <p:pic>
        <p:nvPicPr>
          <p:cNvPr id="4101" name="Picture 5" descr="C:\Documents and Settings\УЧИТЕЛЬ\Рабочий стол\проэкт\x_451af92a.jpg"/>
          <p:cNvPicPr>
            <a:picLocks noChangeAspect="1" noChangeArrowheads="1"/>
          </p:cNvPicPr>
          <p:nvPr/>
        </p:nvPicPr>
        <p:blipFill>
          <a:blip r:embed="rId5" cstate="email"/>
          <a:srcRect/>
          <a:stretch>
            <a:fillRect/>
          </a:stretch>
        </p:blipFill>
        <p:spPr bwMode="auto">
          <a:xfrm rot="500209">
            <a:off x="4411517" y="3274998"/>
            <a:ext cx="4007194" cy="3005396"/>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Documents and Settings\УЧИТЕЛЬ\Рабочий стол\проэкт\x_50a2fee5.jpg"/>
          <p:cNvPicPr>
            <a:picLocks noChangeAspect="1" noChangeArrowheads="1"/>
          </p:cNvPicPr>
          <p:nvPr/>
        </p:nvPicPr>
        <p:blipFill>
          <a:blip r:embed="rId2" cstate="email"/>
          <a:srcRect/>
          <a:stretch>
            <a:fillRect/>
          </a:stretch>
        </p:blipFill>
        <p:spPr bwMode="auto">
          <a:xfrm rot="20917078">
            <a:off x="265537" y="377785"/>
            <a:ext cx="4137854" cy="3103390"/>
          </a:xfrm>
          <a:prstGeom prst="rect">
            <a:avLst/>
          </a:prstGeom>
          <a:noFill/>
        </p:spPr>
      </p:pic>
      <p:pic>
        <p:nvPicPr>
          <p:cNvPr id="5123" name="Picture 3" descr="C:\Documents and Settings\УЧИТЕЛЬ\Рабочий стол\проэкт\x_0279f935.jpg"/>
          <p:cNvPicPr>
            <a:picLocks noChangeAspect="1" noChangeArrowheads="1"/>
          </p:cNvPicPr>
          <p:nvPr/>
        </p:nvPicPr>
        <p:blipFill>
          <a:blip r:embed="rId3" cstate="email"/>
          <a:srcRect/>
          <a:stretch>
            <a:fillRect/>
          </a:stretch>
        </p:blipFill>
        <p:spPr bwMode="auto">
          <a:xfrm rot="350409">
            <a:off x="4438248" y="3271992"/>
            <a:ext cx="4302883" cy="3227163"/>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857232"/>
            <a:ext cx="8643998" cy="5643602"/>
          </a:xfrm>
        </p:spPr>
        <p:txBody>
          <a:bodyPr>
            <a:normAutofit fontScale="70000" lnSpcReduction="20000"/>
          </a:bodyPr>
          <a:lstStyle/>
          <a:p>
            <a:pPr algn="r">
              <a:buNone/>
            </a:pPr>
            <a:r>
              <a:rPr lang="ru-RU" sz="3400" b="1" dirty="0" smtClean="0">
                <a:solidFill>
                  <a:srgbClr val="FF0000"/>
                </a:solidFill>
                <a:effectLst>
                  <a:outerShdw blurRad="38100" dist="38100" dir="2700000" algn="tl">
                    <a:srgbClr val="000000">
                      <a:alpha val="43137"/>
                    </a:srgbClr>
                  </a:outerShdw>
                </a:effectLst>
              </a:rPr>
              <a:t>Задание 5.</a:t>
            </a:r>
            <a:endParaRPr lang="ru-RU" sz="3400" dirty="0" smtClean="0">
              <a:solidFill>
                <a:srgbClr val="FF0000"/>
              </a:solidFill>
              <a:effectLst>
                <a:outerShdw blurRad="38100" dist="38100" dir="2700000" algn="tl">
                  <a:srgbClr val="000000">
                    <a:alpha val="43137"/>
                  </a:srgbClr>
                </a:outerShdw>
              </a:effectLst>
            </a:endParaRPr>
          </a:p>
          <a:p>
            <a:pPr>
              <a:buNone/>
            </a:pPr>
            <a:r>
              <a:rPr lang="ru-RU" dirty="0" smtClean="0"/>
              <a:t>Теперь, когда вы познакомились с полезными ископаемыми и узнали, как трудно их добывать, вы понимаете, что нужно экономить электроэнергию.</a:t>
            </a:r>
          </a:p>
          <a:p>
            <a:pPr>
              <a:buNone/>
            </a:pPr>
            <a:r>
              <a:rPr lang="ru-RU" dirty="0" smtClean="0"/>
              <a:t>Мы предлагаем вам такую игру: я задаю вопрос и предлагаю 2-3 варианта ответов. Вы выбираете тот, вариант, который подходит для вас, то есть как вы поступаете в подобной ситуации. В соответствии с вашим ответом мы даём вам карточку с изображением лампочки. Значение карточек мы объясним после игры.</a:t>
            </a:r>
          </a:p>
          <a:p>
            <a:pPr>
              <a:buNone/>
            </a:pPr>
            <a:r>
              <a:rPr lang="ru-RU" dirty="0" smtClean="0"/>
              <a:t>1. Ты смотришь телевизор. Тут вдруг мама зовёт тебя на минутку. Твои действия?               а) быстро побегу маме на помощь.</a:t>
            </a:r>
          </a:p>
          <a:p>
            <a:pPr>
              <a:buNone/>
            </a:pPr>
            <a:r>
              <a:rPr lang="ru-RU" dirty="0" smtClean="0"/>
              <a:t>б) выключу телевизор и побегу маме на помощь.</a:t>
            </a:r>
          </a:p>
          <a:p>
            <a:pPr>
              <a:buNone/>
            </a:pPr>
            <a:r>
              <a:rPr lang="ru-RU" dirty="0" smtClean="0"/>
              <a:t>в) не побегу маме на помощь.</a:t>
            </a:r>
          </a:p>
          <a:p>
            <a:pPr>
              <a:buNone/>
            </a:pPr>
            <a:r>
              <a:rPr lang="ru-RU" dirty="0" smtClean="0"/>
              <a:t>2. Как ты думаешь, надо ли заклеивать окна на зиму?</a:t>
            </a:r>
          </a:p>
          <a:p>
            <a:pPr>
              <a:buNone/>
            </a:pPr>
            <a:r>
              <a:rPr lang="ru-RU" dirty="0" smtClean="0"/>
              <a:t>а) надо. Чтобы сохранялось тепло.</a:t>
            </a:r>
          </a:p>
          <a:p>
            <a:pPr>
              <a:buNone/>
            </a:pPr>
            <a:r>
              <a:rPr lang="ru-RU" dirty="0" smtClean="0"/>
              <a:t>б) зачем, только силы тратить.</a:t>
            </a:r>
          </a:p>
          <a:p>
            <a:pPr>
              <a:buNone/>
            </a:pPr>
            <a:r>
              <a:rPr lang="ru-RU" dirty="0" smtClean="0"/>
              <a:t>в) надо. Чтобы было красиво.</a:t>
            </a:r>
          </a:p>
          <a:p>
            <a:pPr>
              <a:buNone/>
            </a:pPr>
            <a:r>
              <a:rPr lang="ru-RU" dirty="0" smtClean="0"/>
              <a:t>3. На улице светит солнце. Ты садишься делать уроки. В комнате достаточно светло. Будешь ли ты включать настольную лампу?</a:t>
            </a:r>
          </a:p>
          <a:p>
            <a:pPr>
              <a:buNone/>
            </a:pPr>
            <a:r>
              <a:rPr lang="ru-RU" dirty="0" smtClean="0"/>
              <a:t>а) да. Зачем портить зрение.</a:t>
            </a:r>
          </a:p>
          <a:p>
            <a:pPr>
              <a:buNone/>
            </a:pPr>
            <a:r>
              <a:rPr lang="ru-RU" dirty="0" smtClean="0"/>
              <a:t>б) нет. Мне и так светло.</a:t>
            </a:r>
          </a:p>
          <a:p>
            <a:pPr>
              <a:buNone/>
            </a:pPr>
            <a:endParaRPr lang="ru-RU"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УЧИТЕЛЬ\Рабочий стол\проэкт\x_55f87be6.jpg"/>
          <p:cNvPicPr>
            <a:picLocks noChangeAspect="1" noChangeArrowheads="1"/>
          </p:cNvPicPr>
          <p:nvPr/>
        </p:nvPicPr>
        <p:blipFill>
          <a:blip r:embed="rId2" cstate="email"/>
          <a:srcRect/>
          <a:stretch>
            <a:fillRect/>
          </a:stretch>
        </p:blipFill>
        <p:spPr bwMode="auto">
          <a:xfrm>
            <a:off x="214282" y="500042"/>
            <a:ext cx="4314825" cy="5753100"/>
          </a:xfrm>
          <a:prstGeom prst="rect">
            <a:avLst/>
          </a:prstGeom>
          <a:noFill/>
        </p:spPr>
      </p:pic>
      <p:pic>
        <p:nvPicPr>
          <p:cNvPr id="6147" name="Picture 3" descr="C:\Documents and Settings\УЧИТЕЛЬ\Рабочий стол\проэкт\x_76cfb1b5.jpg"/>
          <p:cNvPicPr>
            <a:picLocks noChangeAspect="1" noChangeArrowheads="1"/>
          </p:cNvPicPr>
          <p:nvPr/>
        </p:nvPicPr>
        <p:blipFill>
          <a:blip r:embed="rId3" cstate="email"/>
          <a:srcRect/>
          <a:stretch>
            <a:fillRect/>
          </a:stretch>
        </p:blipFill>
        <p:spPr bwMode="auto">
          <a:xfrm>
            <a:off x="4643438" y="428604"/>
            <a:ext cx="3943337" cy="2957503"/>
          </a:xfrm>
          <a:prstGeom prst="rect">
            <a:avLst/>
          </a:prstGeom>
          <a:noFill/>
        </p:spPr>
      </p:pic>
      <p:pic>
        <p:nvPicPr>
          <p:cNvPr id="6148" name="Picture 4" descr="C:\Documents and Settings\УЧИТЕЛЬ\Рабочий стол\проэкт\x_b8d1aa7f.jpg"/>
          <p:cNvPicPr>
            <a:picLocks noChangeAspect="1" noChangeArrowheads="1"/>
          </p:cNvPicPr>
          <p:nvPr/>
        </p:nvPicPr>
        <p:blipFill>
          <a:blip r:embed="rId4" cstate="email"/>
          <a:srcRect/>
          <a:stretch>
            <a:fillRect/>
          </a:stretch>
        </p:blipFill>
        <p:spPr bwMode="auto">
          <a:xfrm>
            <a:off x="4714876" y="3429000"/>
            <a:ext cx="3752836" cy="2814627"/>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6" name="Содержимое 5"/>
          <p:cNvGraphicFramePr>
            <a:graphicFrameLocks noGrp="1"/>
          </p:cNvGraphicFramePr>
          <p:nvPr>
            <p:ph idx="1"/>
          </p:nvPr>
        </p:nvGraphicFramePr>
        <p:xfrm>
          <a:off x="0" y="-8"/>
          <a:ext cx="9144000" cy="6858007"/>
        </p:xfrm>
        <a:graphic>
          <a:graphicData uri="http://schemas.openxmlformats.org/drawingml/2006/table">
            <a:tbl>
              <a:tblPr firstRow="1" bandRow="1">
                <a:tableStyleId>{5C22544A-7EE6-4342-B048-85BDC9FD1C3A}</a:tableStyleId>
              </a:tblPr>
              <a:tblGrid>
                <a:gridCol w="4572000"/>
                <a:gridCol w="4572000"/>
              </a:tblGrid>
              <a:tr h="773513">
                <a:tc>
                  <a:txBody>
                    <a:bodyPr/>
                    <a:lstStyle/>
                    <a:p>
                      <a:pPr algn="ctr" fontAlgn="b"/>
                      <a:r>
                        <a:rPr lang="ru-RU" sz="1600" b="0" i="0" u="none" strike="noStrike" dirty="0">
                          <a:latin typeface="Arial CYR"/>
                        </a:rPr>
                        <a:t>Архипов Дима</a:t>
                      </a:r>
                    </a:p>
                  </a:txBody>
                  <a:tcPr marL="0" marR="0" marT="0" marB="0" anchor="b"/>
                </a:tc>
                <a:tc>
                  <a:txBody>
                    <a:bodyPr/>
                    <a:lstStyle/>
                    <a:p>
                      <a:pPr algn="ctr" fontAlgn="b"/>
                      <a:r>
                        <a:rPr lang="ru-RU" sz="1600" b="0" i="0" u="none" strike="noStrike" dirty="0">
                          <a:latin typeface="Arial CYR"/>
                        </a:rPr>
                        <a:t>Мещеряков Сергей</a:t>
                      </a:r>
                    </a:p>
                  </a:txBody>
                  <a:tcPr marL="0" marR="0" marT="0" marB="0" anchor="b">
                    <a:solidFill>
                      <a:schemeClr val="accent1"/>
                    </a:solidFill>
                  </a:tcPr>
                </a:tc>
              </a:tr>
              <a:tr h="468038">
                <a:tc>
                  <a:txBody>
                    <a:bodyPr/>
                    <a:lstStyle/>
                    <a:p>
                      <a:pPr algn="ctr" fontAlgn="b"/>
                      <a:r>
                        <a:rPr lang="ru-RU" sz="1600" b="0" i="0" u="none" strike="noStrike" dirty="0">
                          <a:latin typeface="Arial CYR"/>
                        </a:rPr>
                        <a:t>Ашихмина Саша</a:t>
                      </a:r>
                    </a:p>
                  </a:txBody>
                  <a:tcPr marL="0" marR="0" marT="0" marB="0" anchor="b"/>
                </a:tc>
                <a:tc>
                  <a:txBody>
                    <a:bodyPr/>
                    <a:lstStyle/>
                    <a:p>
                      <a:pPr algn="ctr" fontAlgn="b"/>
                      <a:r>
                        <a:rPr lang="ru-RU" sz="1600" b="0" i="0" u="none" strike="noStrike" dirty="0">
                          <a:latin typeface="Arial CYR"/>
                        </a:rPr>
                        <a:t>Мигалев Никита</a:t>
                      </a:r>
                    </a:p>
                  </a:txBody>
                  <a:tcPr marL="0" marR="0" marT="0" marB="0" anchor="b"/>
                </a:tc>
              </a:tr>
              <a:tr h="468038">
                <a:tc>
                  <a:txBody>
                    <a:bodyPr/>
                    <a:lstStyle/>
                    <a:p>
                      <a:pPr algn="ctr" fontAlgn="b"/>
                      <a:r>
                        <a:rPr lang="ru-RU" sz="1600" b="0" i="0" u="none" strike="noStrike" dirty="0">
                          <a:latin typeface="Arial CYR"/>
                        </a:rPr>
                        <a:t>Бредихина Таня</a:t>
                      </a:r>
                    </a:p>
                  </a:txBody>
                  <a:tcPr marL="0" marR="0" marT="0" marB="0" anchor="b"/>
                </a:tc>
                <a:tc>
                  <a:txBody>
                    <a:bodyPr/>
                    <a:lstStyle/>
                    <a:p>
                      <a:pPr algn="ctr" fontAlgn="b"/>
                      <a:r>
                        <a:rPr lang="ru-RU" sz="1600" b="0" i="0" u="none" strike="noStrike" dirty="0">
                          <a:latin typeface="Arial CYR"/>
                        </a:rPr>
                        <a:t>Морозова Алена</a:t>
                      </a:r>
                    </a:p>
                  </a:txBody>
                  <a:tcPr marL="0" marR="0" marT="0" marB="0" anchor="b"/>
                </a:tc>
              </a:tr>
              <a:tr h="468038">
                <a:tc>
                  <a:txBody>
                    <a:bodyPr/>
                    <a:lstStyle/>
                    <a:p>
                      <a:pPr algn="ctr" fontAlgn="b"/>
                      <a:r>
                        <a:rPr lang="ru-RU" sz="1600" b="0" i="0" u="none" strike="noStrike" dirty="0">
                          <a:latin typeface="Arial CYR"/>
                        </a:rPr>
                        <a:t>Василевская Юля</a:t>
                      </a:r>
                    </a:p>
                  </a:txBody>
                  <a:tcPr marL="0" marR="0" marT="0" marB="0" anchor="b"/>
                </a:tc>
                <a:tc>
                  <a:txBody>
                    <a:bodyPr/>
                    <a:lstStyle/>
                    <a:p>
                      <a:pPr algn="ctr" fontAlgn="b"/>
                      <a:r>
                        <a:rPr lang="ru-RU" sz="1600" b="0" i="0" u="none" strike="noStrike" dirty="0">
                          <a:latin typeface="Arial CYR"/>
                        </a:rPr>
                        <a:t>Наводкин Захар</a:t>
                      </a:r>
                    </a:p>
                  </a:txBody>
                  <a:tcPr marL="0" marR="0" marT="0" marB="0" anchor="b"/>
                </a:tc>
              </a:tr>
              <a:tr h="468038">
                <a:tc>
                  <a:txBody>
                    <a:bodyPr/>
                    <a:lstStyle/>
                    <a:p>
                      <a:pPr algn="ctr" fontAlgn="b"/>
                      <a:r>
                        <a:rPr lang="ru-RU" sz="1600" b="0" i="0" u="none" strike="noStrike" dirty="0">
                          <a:latin typeface="Arial CYR"/>
                        </a:rPr>
                        <a:t>Глазкова Ира</a:t>
                      </a:r>
                    </a:p>
                  </a:txBody>
                  <a:tcPr marL="0" marR="0" marT="0" marB="0" anchor="b"/>
                </a:tc>
                <a:tc>
                  <a:txBody>
                    <a:bodyPr/>
                    <a:lstStyle/>
                    <a:p>
                      <a:pPr algn="ctr" fontAlgn="b"/>
                      <a:r>
                        <a:rPr lang="ru-RU" sz="1600" b="0" i="0" u="none" strike="noStrike" dirty="0">
                          <a:latin typeface="Arial CYR"/>
                        </a:rPr>
                        <a:t>Некрасова Мария </a:t>
                      </a:r>
                    </a:p>
                  </a:txBody>
                  <a:tcPr marL="0" marR="0" marT="0" marB="0" anchor="b"/>
                </a:tc>
              </a:tr>
              <a:tr h="468038">
                <a:tc>
                  <a:txBody>
                    <a:bodyPr/>
                    <a:lstStyle/>
                    <a:p>
                      <a:pPr algn="ctr" fontAlgn="b"/>
                      <a:r>
                        <a:rPr lang="ru-RU" sz="1600" b="0" i="0" u="none" strike="noStrike" dirty="0">
                          <a:latin typeface="Arial CYR"/>
                        </a:rPr>
                        <a:t>Губина Катя</a:t>
                      </a:r>
                    </a:p>
                  </a:txBody>
                  <a:tcPr marL="0" marR="0" marT="0" marB="0" anchor="b"/>
                </a:tc>
                <a:tc>
                  <a:txBody>
                    <a:bodyPr/>
                    <a:lstStyle/>
                    <a:p>
                      <a:pPr algn="ctr" fontAlgn="b"/>
                      <a:r>
                        <a:rPr lang="ru-RU" sz="1600" b="0" i="0" u="none" strike="noStrike" dirty="0">
                          <a:latin typeface="Arial CYR"/>
                        </a:rPr>
                        <a:t>Нестерова Даша</a:t>
                      </a:r>
                    </a:p>
                  </a:txBody>
                  <a:tcPr marL="0" marR="0" marT="0" marB="0" anchor="b"/>
                </a:tc>
              </a:tr>
              <a:tr h="468038">
                <a:tc>
                  <a:txBody>
                    <a:bodyPr/>
                    <a:lstStyle/>
                    <a:p>
                      <a:pPr algn="ctr" fontAlgn="b"/>
                      <a:r>
                        <a:rPr lang="ru-RU" sz="1600" b="0" i="0" u="none" strike="noStrike" dirty="0">
                          <a:latin typeface="Arial CYR"/>
                        </a:rPr>
                        <a:t>Жирнова Аня</a:t>
                      </a:r>
                    </a:p>
                  </a:txBody>
                  <a:tcPr marL="0" marR="0" marT="0" marB="0" anchor="b"/>
                </a:tc>
                <a:tc>
                  <a:txBody>
                    <a:bodyPr/>
                    <a:lstStyle/>
                    <a:p>
                      <a:pPr algn="ctr" fontAlgn="b"/>
                      <a:r>
                        <a:rPr lang="ru-RU" sz="1600" b="0" i="0" u="none" strike="noStrike" dirty="0">
                          <a:latin typeface="Arial CYR"/>
                        </a:rPr>
                        <a:t>Першина Марина</a:t>
                      </a:r>
                    </a:p>
                  </a:txBody>
                  <a:tcPr marL="0" marR="0" marT="0" marB="0" anchor="b"/>
                </a:tc>
              </a:tr>
              <a:tr h="468038">
                <a:tc>
                  <a:txBody>
                    <a:bodyPr/>
                    <a:lstStyle/>
                    <a:p>
                      <a:pPr algn="ctr" fontAlgn="b"/>
                      <a:r>
                        <a:rPr lang="ru-RU" sz="1600" b="0" i="0" u="none" strike="noStrike" dirty="0">
                          <a:latin typeface="Arial CYR"/>
                        </a:rPr>
                        <a:t>Киселева Маша</a:t>
                      </a:r>
                    </a:p>
                  </a:txBody>
                  <a:tcPr marL="0" marR="0" marT="0" marB="0" anchor="b"/>
                </a:tc>
                <a:tc>
                  <a:txBody>
                    <a:bodyPr/>
                    <a:lstStyle/>
                    <a:p>
                      <a:pPr algn="ctr" fontAlgn="b"/>
                      <a:r>
                        <a:rPr lang="ru-RU" sz="1600" b="0" i="0" u="none" strike="noStrike" dirty="0">
                          <a:latin typeface="Arial CYR"/>
                        </a:rPr>
                        <a:t>Романова Катя</a:t>
                      </a:r>
                    </a:p>
                  </a:txBody>
                  <a:tcPr marL="0" marR="0" marT="0" marB="0" anchor="b"/>
                </a:tc>
              </a:tr>
              <a:tr h="468038">
                <a:tc>
                  <a:txBody>
                    <a:bodyPr/>
                    <a:lstStyle/>
                    <a:p>
                      <a:pPr algn="ctr" fontAlgn="b"/>
                      <a:r>
                        <a:rPr lang="ru-RU" sz="1600" b="0" i="0" u="none" strike="noStrike" dirty="0">
                          <a:latin typeface="Arial CYR"/>
                        </a:rPr>
                        <a:t>Кузнецова Катя</a:t>
                      </a:r>
                    </a:p>
                  </a:txBody>
                  <a:tcPr marL="0" marR="0" marT="0" marB="0" anchor="b"/>
                </a:tc>
                <a:tc>
                  <a:txBody>
                    <a:bodyPr/>
                    <a:lstStyle/>
                    <a:p>
                      <a:pPr algn="ctr" fontAlgn="b"/>
                      <a:r>
                        <a:rPr lang="ru-RU" sz="1600" b="0" i="0" u="none" strike="noStrike" dirty="0">
                          <a:latin typeface="Arial CYR"/>
                        </a:rPr>
                        <a:t>Рыжкова Ольга</a:t>
                      </a:r>
                    </a:p>
                  </a:txBody>
                  <a:tcPr marL="0" marR="0" marT="0" marB="0" anchor="b"/>
                </a:tc>
              </a:tr>
              <a:tr h="468038">
                <a:tc>
                  <a:txBody>
                    <a:bodyPr/>
                    <a:lstStyle/>
                    <a:p>
                      <a:pPr algn="ctr" fontAlgn="b"/>
                      <a:r>
                        <a:rPr lang="ru-RU" sz="1600" b="0" i="0" u="none" strike="noStrike" dirty="0">
                          <a:latin typeface="Arial CYR"/>
                        </a:rPr>
                        <a:t>Кузнецова Юля</a:t>
                      </a:r>
                    </a:p>
                  </a:txBody>
                  <a:tcPr marL="0" marR="0" marT="0" marB="0" anchor="b"/>
                </a:tc>
                <a:tc>
                  <a:txBody>
                    <a:bodyPr/>
                    <a:lstStyle/>
                    <a:p>
                      <a:pPr algn="ctr" fontAlgn="b"/>
                      <a:r>
                        <a:rPr lang="ru-RU" sz="1600" b="0" i="0" u="none" strike="noStrike" dirty="0">
                          <a:latin typeface="Arial CYR"/>
                        </a:rPr>
                        <a:t>Саид Алина</a:t>
                      </a:r>
                    </a:p>
                  </a:txBody>
                  <a:tcPr marL="0" marR="0" marT="0" marB="0" anchor="b"/>
                </a:tc>
              </a:tr>
              <a:tr h="468038">
                <a:tc>
                  <a:txBody>
                    <a:bodyPr/>
                    <a:lstStyle/>
                    <a:p>
                      <a:pPr algn="ctr" fontAlgn="b"/>
                      <a:r>
                        <a:rPr lang="ru-RU" sz="1600" b="0" i="0" u="none" strike="noStrike" dirty="0">
                          <a:latin typeface="Arial CYR"/>
                        </a:rPr>
                        <a:t>Кулакова Настя</a:t>
                      </a:r>
                    </a:p>
                  </a:txBody>
                  <a:tcPr marL="0" marR="0" marT="0" marB="0" anchor="b"/>
                </a:tc>
                <a:tc>
                  <a:txBody>
                    <a:bodyPr/>
                    <a:lstStyle/>
                    <a:p>
                      <a:pPr algn="ctr" fontAlgn="b"/>
                      <a:r>
                        <a:rPr lang="ru-RU" sz="1600" b="0" i="0" u="none" strike="noStrike" dirty="0">
                          <a:latin typeface="Arial CYR"/>
                        </a:rPr>
                        <a:t>Фишер Полина</a:t>
                      </a:r>
                    </a:p>
                  </a:txBody>
                  <a:tcPr marL="0" marR="0" marT="0" marB="0" anchor="b"/>
                </a:tc>
              </a:tr>
              <a:tr h="468038">
                <a:tc>
                  <a:txBody>
                    <a:bodyPr/>
                    <a:lstStyle/>
                    <a:p>
                      <a:pPr algn="ctr" fontAlgn="b"/>
                      <a:r>
                        <a:rPr lang="ru-RU" sz="1600" b="0" i="0" u="none" strike="noStrike" dirty="0">
                          <a:latin typeface="Arial CYR"/>
                        </a:rPr>
                        <a:t>Луя Саша</a:t>
                      </a:r>
                    </a:p>
                  </a:txBody>
                  <a:tcPr marL="0" marR="0" marT="0" marB="0" anchor="b"/>
                </a:tc>
                <a:tc>
                  <a:txBody>
                    <a:bodyPr/>
                    <a:lstStyle/>
                    <a:p>
                      <a:pPr algn="ctr" fontAlgn="b"/>
                      <a:r>
                        <a:rPr lang="ru-RU" sz="1600" b="0" i="0" u="none" strike="noStrike" dirty="0">
                          <a:latin typeface="Arial CYR"/>
                        </a:rPr>
                        <a:t>Худяков Коля</a:t>
                      </a:r>
                    </a:p>
                  </a:txBody>
                  <a:tcPr marL="0" marR="0" marT="0" marB="0" anchor="b"/>
                </a:tc>
              </a:tr>
              <a:tr h="468038">
                <a:tc>
                  <a:txBody>
                    <a:bodyPr/>
                    <a:lstStyle/>
                    <a:p>
                      <a:pPr algn="ctr" fontAlgn="b"/>
                      <a:r>
                        <a:rPr lang="ru-RU" sz="1600" b="0" i="0" u="none" strike="noStrike" dirty="0">
                          <a:latin typeface="Arial CYR"/>
                        </a:rPr>
                        <a:t>Мартынова Алина</a:t>
                      </a:r>
                    </a:p>
                  </a:txBody>
                  <a:tcPr marL="0" marR="0" marT="0" marB="0" anchor="b"/>
                </a:tc>
                <a:tc>
                  <a:txBody>
                    <a:bodyPr/>
                    <a:lstStyle/>
                    <a:p>
                      <a:pPr algn="ctr" fontAlgn="b"/>
                      <a:r>
                        <a:rPr lang="ru-RU" sz="1600" b="0" i="0" u="none" strike="noStrike" dirty="0">
                          <a:latin typeface="Arial CYR"/>
                        </a:rPr>
                        <a:t>Шагинян Соня</a:t>
                      </a:r>
                    </a:p>
                  </a:txBody>
                  <a:tcPr marL="0" marR="0" marT="0" marB="0" anchor="b"/>
                </a:tc>
              </a:tr>
              <a:tr h="468038">
                <a:tc>
                  <a:txBody>
                    <a:bodyPr/>
                    <a:lstStyle/>
                    <a:p>
                      <a:pPr algn="ctr" fontAlgn="b"/>
                      <a:r>
                        <a:rPr lang="ru-RU" sz="1600" b="0" i="0" u="none" strike="noStrike" dirty="0">
                          <a:latin typeface="Arial CYR"/>
                        </a:rPr>
                        <a:t>Матюхина Юля</a:t>
                      </a:r>
                    </a:p>
                  </a:txBody>
                  <a:tcPr marL="0" marR="0" marT="0" marB="0" anchor="b"/>
                </a:tc>
                <a:tc>
                  <a:txBody>
                    <a:bodyPr/>
                    <a:lstStyle/>
                    <a:p>
                      <a:pPr algn="ctr" fontAlgn="b"/>
                      <a:r>
                        <a:rPr lang="ru-RU" sz="1600" b="0" i="0" u="none" strike="noStrike" dirty="0">
                          <a:latin typeface="Arial CYR"/>
                        </a:rPr>
                        <a:t>Ярославцева Саша</a:t>
                      </a:r>
                    </a:p>
                  </a:txBody>
                  <a:tcPr marL="0" marR="0" marT="0" marB="0" anchor="b"/>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1071546"/>
            <a:ext cx="7643834" cy="4857784"/>
          </a:xfrm>
        </p:spPr>
        <p:txBody>
          <a:bodyPr>
            <a:normAutofit fontScale="77500" lnSpcReduction="20000"/>
          </a:bodyPr>
          <a:lstStyle/>
          <a:p>
            <a:pPr>
              <a:buNone/>
            </a:pPr>
            <a:r>
              <a:rPr lang="ru-RU" dirty="0" smtClean="0"/>
              <a:t>4. Мама сказала тебе постирать твои носки. Ты</a:t>
            </a:r>
          </a:p>
          <a:p>
            <a:pPr>
              <a:buNone/>
            </a:pPr>
            <a:r>
              <a:rPr lang="ru-RU" dirty="0" smtClean="0"/>
              <a:t>а) загружу стиральную машинку.</a:t>
            </a:r>
          </a:p>
          <a:p>
            <a:pPr>
              <a:buNone/>
            </a:pPr>
            <a:r>
              <a:rPr lang="ru-RU" dirty="0" smtClean="0"/>
              <a:t>б) постираю на руках сам.</a:t>
            </a:r>
          </a:p>
          <a:p>
            <a:pPr>
              <a:buNone/>
            </a:pPr>
            <a:r>
              <a:rPr lang="ru-RU" dirty="0" smtClean="0"/>
              <a:t>в) дождусь маму. Пусть она постирает.</a:t>
            </a:r>
          </a:p>
          <a:p>
            <a:pPr>
              <a:buNone/>
            </a:pPr>
            <a:r>
              <a:rPr lang="ru-RU" dirty="0" smtClean="0"/>
              <a:t>5. Ты сидишь дома. Тебе скучно. Ты</a:t>
            </a:r>
          </a:p>
          <a:p>
            <a:pPr>
              <a:buNone/>
            </a:pPr>
            <a:r>
              <a:rPr lang="ru-RU" dirty="0" smtClean="0"/>
              <a:t>а) почитаю.</a:t>
            </a:r>
          </a:p>
          <a:p>
            <a:pPr>
              <a:buNone/>
            </a:pPr>
            <a:r>
              <a:rPr lang="ru-RU" dirty="0" smtClean="0"/>
              <a:t>б) поиграю в компьютер.</a:t>
            </a:r>
          </a:p>
          <a:p>
            <a:pPr>
              <a:buNone/>
            </a:pPr>
            <a:r>
              <a:rPr lang="ru-RU" dirty="0" smtClean="0"/>
              <a:t>в) погуляю.</a:t>
            </a:r>
          </a:p>
          <a:p>
            <a:pPr>
              <a:buNone/>
            </a:pPr>
            <a:r>
              <a:rPr lang="ru-RU" dirty="0" smtClean="0"/>
              <a:t>6. Ты вырос. Ты богат. И хочешь производить электроэнергию. Ты</a:t>
            </a:r>
          </a:p>
          <a:p>
            <a:pPr>
              <a:buNone/>
            </a:pPr>
            <a:r>
              <a:rPr lang="ru-RU" dirty="0" smtClean="0"/>
              <a:t>а) буду использовать возобновляемые источники энергии.</a:t>
            </a:r>
          </a:p>
          <a:p>
            <a:pPr>
              <a:buNone/>
            </a:pPr>
            <a:r>
              <a:rPr lang="ru-RU" dirty="0" smtClean="0"/>
              <a:t>б) буду использовать </a:t>
            </a:r>
            <a:r>
              <a:rPr lang="ru-RU" dirty="0" err="1" smtClean="0"/>
              <a:t>невозобновляемые</a:t>
            </a:r>
            <a:r>
              <a:rPr lang="ru-RU" dirty="0" smtClean="0"/>
              <a:t> источники энергии, потому что так делают все.</a:t>
            </a:r>
          </a:p>
          <a:p>
            <a:pPr>
              <a:buNone/>
            </a:pPr>
            <a:r>
              <a:rPr lang="ru-RU" dirty="0" smtClean="0"/>
              <a:t>7. Ты в классе на перемене. Горит свет. Ты:</a:t>
            </a:r>
          </a:p>
          <a:p>
            <a:pPr>
              <a:buNone/>
            </a:pPr>
            <a:r>
              <a:rPr lang="ru-RU" dirty="0" smtClean="0"/>
              <a:t>а) выключу свет.</a:t>
            </a:r>
          </a:p>
          <a:p>
            <a:pPr>
              <a:buNone/>
            </a:pPr>
            <a:r>
              <a:rPr lang="ru-RU" dirty="0" smtClean="0"/>
              <a:t>б) не буду выключать свет. Это не моя обязанность.</a:t>
            </a:r>
          </a:p>
          <a:p>
            <a:pPr>
              <a:buNone/>
            </a:pPr>
            <a:endParaRPr lang="ru-RU"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1643050"/>
            <a:ext cx="8143932" cy="4429156"/>
          </a:xfrm>
        </p:spPr>
        <p:txBody>
          <a:bodyPr>
            <a:normAutofit fontScale="70000" lnSpcReduction="20000"/>
          </a:bodyPr>
          <a:lstStyle/>
          <a:p>
            <a:pPr>
              <a:buNone/>
            </a:pPr>
            <a:r>
              <a:rPr lang="ru-RU" dirty="0" smtClean="0"/>
              <a:t>8. Ты смотришь телевизор. Показывают то, что тебе не интересно. Ты:</a:t>
            </a:r>
          </a:p>
          <a:p>
            <a:pPr>
              <a:buNone/>
            </a:pPr>
            <a:r>
              <a:rPr lang="ru-RU" dirty="0" smtClean="0"/>
              <a:t>а) выключу звук и займусь чем – </a:t>
            </a:r>
            <a:r>
              <a:rPr lang="ru-RU" dirty="0" err="1" smtClean="0"/>
              <a:t>нибудь</a:t>
            </a:r>
            <a:r>
              <a:rPr lang="ru-RU" dirty="0" smtClean="0"/>
              <a:t> </a:t>
            </a:r>
            <a:r>
              <a:rPr lang="en-US" dirty="0" smtClean="0"/>
              <a:t> </a:t>
            </a:r>
            <a:r>
              <a:rPr lang="ru-RU" dirty="0" smtClean="0"/>
              <a:t>другим.</a:t>
            </a:r>
          </a:p>
          <a:p>
            <a:pPr>
              <a:buNone/>
            </a:pPr>
            <a:r>
              <a:rPr lang="ru-RU" dirty="0" smtClean="0"/>
              <a:t>б) займусь чем – </a:t>
            </a:r>
            <a:r>
              <a:rPr lang="ru-RU" dirty="0" err="1" smtClean="0"/>
              <a:t>нибудь</a:t>
            </a:r>
            <a:r>
              <a:rPr lang="ru-RU" dirty="0" smtClean="0"/>
              <a:t> другим.</a:t>
            </a:r>
          </a:p>
          <a:p>
            <a:pPr>
              <a:buNone/>
            </a:pPr>
            <a:r>
              <a:rPr lang="ru-RU" dirty="0" smtClean="0"/>
              <a:t>в) выключу телевизор и займусь чем – </a:t>
            </a:r>
            <a:r>
              <a:rPr lang="ru-RU" dirty="0" err="1" smtClean="0"/>
              <a:t>нибудь</a:t>
            </a:r>
            <a:r>
              <a:rPr lang="ru-RU" dirty="0" smtClean="0"/>
              <a:t> другим.</a:t>
            </a:r>
          </a:p>
          <a:p>
            <a:pPr>
              <a:buNone/>
            </a:pPr>
            <a:r>
              <a:rPr lang="ru-RU" dirty="0" smtClean="0"/>
              <a:t>9. У тебя дома перегорела лампочка. Ты идёшь с мамой в магазин. Ты:</a:t>
            </a:r>
          </a:p>
          <a:p>
            <a:pPr>
              <a:buNone/>
            </a:pPr>
            <a:r>
              <a:rPr lang="ru-RU" dirty="0" smtClean="0"/>
              <a:t>а) посоветую маме купить </a:t>
            </a:r>
            <a:r>
              <a:rPr lang="ru-RU" dirty="0" err="1" smtClean="0"/>
              <a:t>энергосберегательную</a:t>
            </a:r>
            <a:r>
              <a:rPr lang="ru-RU" dirty="0" smtClean="0"/>
              <a:t> лампочку.</a:t>
            </a:r>
          </a:p>
          <a:p>
            <a:pPr>
              <a:buNone/>
            </a:pPr>
            <a:r>
              <a:rPr lang="ru-RU" dirty="0" smtClean="0"/>
              <a:t>б) посоветую маме купить простую лампочку, потому что она дешевле.</a:t>
            </a:r>
          </a:p>
          <a:p>
            <a:pPr>
              <a:buNone/>
            </a:pPr>
            <a:r>
              <a:rPr lang="ru-RU" dirty="0" smtClean="0"/>
              <a:t>в) меня это не касается.</a:t>
            </a:r>
          </a:p>
          <a:p>
            <a:pPr>
              <a:buNone/>
            </a:pPr>
            <a:r>
              <a:rPr lang="ru-RU" dirty="0" smtClean="0"/>
              <a:t>10. Теперь, когда ты знаешь, как можно экономить электроэнергию, ты:</a:t>
            </a:r>
          </a:p>
          <a:p>
            <a:pPr>
              <a:buNone/>
            </a:pPr>
            <a:r>
              <a:rPr lang="ru-RU" dirty="0" smtClean="0"/>
              <a:t>а) буду экономить электроэнергию.</a:t>
            </a:r>
          </a:p>
          <a:p>
            <a:pPr>
              <a:buNone/>
            </a:pPr>
            <a:r>
              <a:rPr lang="ru-RU" dirty="0" smtClean="0"/>
              <a:t>б) не буду экономить электроэнергию.</a:t>
            </a:r>
          </a:p>
          <a:p>
            <a:pPr>
              <a:buNone/>
            </a:pPr>
            <a:r>
              <a:rPr lang="ru-RU" dirty="0" smtClean="0"/>
              <a:t>в) я не знаю, как экономить электроэнергию.</a:t>
            </a:r>
          </a:p>
          <a:p>
            <a:pPr>
              <a:buNone/>
            </a:pPr>
            <a:endParaRPr lang="ru-RU"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bg2">
                    <a:lumMod val="50000"/>
                  </a:schemeClr>
                </a:solidFill>
              </a:rPr>
              <a:t>До финиша дошли не все…</a:t>
            </a:r>
            <a:endParaRPr lang="ru-RU" dirty="0">
              <a:solidFill>
                <a:schemeClr val="bg2">
                  <a:lumMod val="50000"/>
                </a:schemeClr>
              </a:solidFill>
            </a:endParaRPr>
          </a:p>
        </p:txBody>
      </p:sp>
      <p:sp>
        <p:nvSpPr>
          <p:cNvPr id="3" name="Содержимое 2"/>
          <p:cNvSpPr>
            <a:spLocks noGrp="1"/>
          </p:cNvSpPr>
          <p:nvPr>
            <p:ph idx="1"/>
          </p:nvPr>
        </p:nvSpPr>
        <p:spPr/>
        <p:txBody>
          <a:bodyPr/>
          <a:lstStyle/>
          <a:p>
            <a:pPr>
              <a:buNone/>
            </a:pPr>
            <a:r>
              <a:rPr lang="ru-RU" u="sng" dirty="0" smtClean="0"/>
              <a:t>Самые стойкие</a:t>
            </a:r>
            <a:r>
              <a:rPr lang="ru-RU" i="1" u="sng" dirty="0" smtClean="0"/>
              <a:t>: </a:t>
            </a:r>
            <a:r>
              <a:rPr lang="ru-RU" i="1" dirty="0" smtClean="0"/>
              <a:t>Кулакова Настя, Бредихина Таня, Саид Алина, Романова Екатерина, Архипов Дима, </a:t>
            </a:r>
            <a:r>
              <a:rPr lang="ru-RU" i="1" dirty="0" err="1" smtClean="0"/>
              <a:t>Луя</a:t>
            </a:r>
            <a:r>
              <a:rPr lang="ru-RU" i="1" dirty="0" smtClean="0"/>
              <a:t> Саша, </a:t>
            </a:r>
            <a:r>
              <a:rPr lang="ru-RU" i="1" dirty="0" err="1" smtClean="0"/>
              <a:t>Мигалев</a:t>
            </a:r>
            <a:r>
              <a:rPr lang="ru-RU" i="1" dirty="0" smtClean="0"/>
              <a:t> Никита, Худяков Коля, Морозова Алена, Киселева Маша, Матюхина Юля, Фишер Полина и наши руководители Зайцева Елена Анатольевна, Кириллова Елена Геннадьевна</a:t>
            </a:r>
            <a:endParaRPr lang="ru-RU" i="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457200" y="571480"/>
            <a:ext cx="8186766" cy="4786346"/>
          </a:xfrm>
        </p:spPr>
        <p:txBody>
          <a:bodyPr>
            <a:noAutofit/>
          </a:bodyPr>
          <a:lstStyle/>
          <a:p>
            <a:pPr>
              <a:buNone/>
            </a:pPr>
            <a:r>
              <a:rPr lang="ru-RU" sz="7000" b="1" i="1" u="dbl" dirty="0" smtClean="0">
                <a:solidFill>
                  <a:srgbClr val="FF0000"/>
                </a:solidFill>
                <a:uFill>
                  <a:solidFill>
                    <a:srgbClr val="7030A0"/>
                  </a:solidFill>
                </a:uFill>
              </a:rPr>
              <a:t>Энергию сбережем- Землю спасем!!</a:t>
            </a:r>
            <a:endParaRPr lang="ru-RU" sz="7000" b="1" i="1" u="dbl" dirty="0">
              <a:solidFill>
                <a:srgbClr val="FF0000"/>
              </a:solidFill>
              <a:uFill>
                <a:solidFill>
                  <a:srgbClr val="7030A0"/>
                </a:solidFill>
              </a:u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0"/>
            <a:ext cx="8715404" cy="1142984"/>
          </a:xfrm>
        </p:spPr>
        <p:txBody>
          <a:bodyPr/>
          <a:lstStyle/>
          <a:p>
            <a:pPr algn="r"/>
            <a:r>
              <a:rPr lang="ru-RU" b="1" dirty="0" smtClean="0">
                <a:solidFill>
                  <a:srgbClr val="FF0000"/>
                </a:solidFill>
                <a:effectLst>
                  <a:outerShdw blurRad="38100" dist="38100" dir="2700000" algn="tl">
                    <a:srgbClr val="000000">
                      <a:alpha val="43137"/>
                    </a:srgbClr>
                  </a:outerShdw>
                </a:effectLst>
              </a:rPr>
              <a:t>1 этап</a:t>
            </a:r>
            <a:endParaRPr lang="ru-RU" b="1" dirty="0">
              <a:solidFill>
                <a:srgbClr val="FF0000"/>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285720" y="1142960"/>
            <a:ext cx="8572560" cy="5715040"/>
          </a:xfrm>
        </p:spPr>
        <p:txBody>
          <a:bodyPr>
            <a:normAutofit fontScale="92500" lnSpcReduction="20000"/>
          </a:bodyPr>
          <a:lstStyle/>
          <a:p>
            <a:pPr algn="just">
              <a:buNone/>
            </a:pPr>
            <a:r>
              <a:rPr lang="ru-RU" dirty="0" smtClean="0"/>
              <a:t>1)</a:t>
            </a:r>
            <a:r>
              <a:rPr lang="ru-RU" b="1" dirty="0" smtClean="0"/>
              <a:t>Глобальные проблемы человека:</a:t>
            </a:r>
            <a:endParaRPr lang="ru-RU" dirty="0" smtClean="0"/>
          </a:p>
          <a:p>
            <a:pPr algn="just">
              <a:buNone/>
            </a:pPr>
            <a:r>
              <a:rPr lang="ru-RU" dirty="0" smtClean="0"/>
              <a:t>а) Загрязнение воздуха </a:t>
            </a:r>
          </a:p>
          <a:p>
            <a:pPr algn="just">
              <a:buNone/>
            </a:pPr>
            <a:r>
              <a:rPr lang="ru-RU" dirty="0" smtClean="0"/>
              <a:t>б) Загрязнение воды</a:t>
            </a:r>
          </a:p>
          <a:p>
            <a:pPr algn="just">
              <a:buNone/>
            </a:pPr>
            <a:r>
              <a:rPr lang="ru-RU" dirty="0" smtClean="0"/>
              <a:t>в) Парниковый эффект </a:t>
            </a:r>
          </a:p>
          <a:p>
            <a:pPr algn="just">
              <a:buNone/>
            </a:pPr>
            <a:r>
              <a:rPr lang="ru-RU" dirty="0" smtClean="0"/>
              <a:t>г) Недостаток энергетических ресурсов </a:t>
            </a:r>
          </a:p>
          <a:p>
            <a:pPr algn="just">
              <a:buNone/>
            </a:pPr>
            <a:r>
              <a:rPr lang="ru-RU" dirty="0" smtClean="0"/>
              <a:t>— Мировая энергетика развивается по пути, который совершенно точно можно назвать неустойчивым. Это заявление не является чем-то новым, но тем не менее оно шокирует. В некотором отношении прогноз оказался даже хуже, чем раньше. В отсутствие новой политики выброс СО2 в энергетике мира будет быстро увеличиваться. Выброс  СО2 увеличится с 26 млрд. тонн в 2004 году до 40 млрд. тонн в 2030-м. Даже с учетом рассматриваемых мер в этой области, а не тех, по которым уже есть решение, получается, что выбросы СО2 снизятся всего на 16% к уровню 2030 года. Так не должно быть, надеемся, что и не будет.</a:t>
            </a:r>
          </a:p>
          <a:p>
            <a:pPr algn="just">
              <a:buNone/>
            </a:pP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4929198"/>
            <a:ext cx="8858280" cy="1143008"/>
          </a:xfrm>
        </p:spPr>
        <p:txBody>
          <a:bodyPr>
            <a:normAutofit fontScale="90000"/>
          </a:bodyPr>
          <a:lstStyle/>
          <a:p>
            <a:pPr algn="ctr"/>
            <a:r>
              <a:rPr lang="ru-RU" sz="3600" dirty="0" smtClean="0"/>
              <a:t>Распределение энергетических ресурсов</a:t>
            </a:r>
            <a:r>
              <a:rPr lang="ru-RU" dirty="0" smtClean="0"/>
              <a:t/>
            </a:r>
            <a:br>
              <a:rPr lang="ru-RU" dirty="0" smtClean="0"/>
            </a:br>
            <a:endParaRPr lang="ru-RU" dirty="0"/>
          </a:p>
        </p:txBody>
      </p:sp>
      <p:pic>
        <p:nvPicPr>
          <p:cNvPr id="4" name="Содержимое 3" descr="Безымянный.JPG"/>
          <p:cNvPicPr>
            <a:picLocks noGrp="1" noChangeAspect="1"/>
          </p:cNvPicPr>
          <p:nvPr>
            <p:ph idx="1"/>
          </p:nvPr>
        </p:nvPicPr>
        <p:blipFill>
          <a:blip r:embed="rId2" cstate="email"/>
          <a:stretch>
            <a:fillRect/>
          </a:stretch>
        </p:blipFill>
        <p:spPr>
          <a:xfrm>
            <a:off x="2143108" y="1071546"/>
            <a:ext cx="4876800" cy="36576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6215082"/>
            <a:ext cx="7572428" cy="928694"/>
          </a:xfrm>
        </p:spPr>
        <p:txBody>
          <a:bodyPr>
            <a:normAutofit fontScale="90000"/>
          </a:bodyPr>
          <a:lstStyle/>
          <a:p>
            <a:pPr algn="ctr"/>
            <a:r>
              <a:rPr lang="ru-RU" sz="3100" dirty="0" smtClean="0"/>
              <a:t>Выясняем как быстро нагревается темная и светлая поверхность.</a:t>
            </a:r>
            <a:r>
              <a:rPr lang="ru-RU" dirty="0" smtClean="0"/>
              <a:t/>
            </a:r>
            <a:br>
              <a:rPr lang="ru-RU" dirty="0" smtClean="0"/>
            </a:br>
            <a:endParaRPr lang="ru-RU" dirty="0"/>
          </a:p>
        </p:txBody>
      </p:sp>
      <p:pic>
        <p:nvPicPr>
          <p:cNvPr id="4" name="Содержимое 3" descr="Безымянный.JPG"/>
          <p:cNvPicPr>
            <a:picLocks noGrp="1" noChangeAspect="1"/>
          </p:cNvPicPr>
          <p:nvPr>
            <p:ph idx="1"/>
          </p:nvPr>
        </p:nvPicPr>
        <p:blipFill>
          <a:blip r:embed="rId2" cstate="email"/>
          <a:stretch>
            <a:fillRect/>
          </a:stretch>
        </p:blipFill>
        <p:spPr>
          <a:xfrm>
            <a:off x="1428728" y="785794"/>
            <a:ext cx="6357982" cy="4759191"/>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72198" y="214291"/>
            <a:ext cx="3071802" cy="928694"/>
          </a:xfrm>
        </p:spPr>
        <p:txBody>
          <a:bodyPr>
            <a:normAutofit/>
          </a:bodyPr>
          <a:lstStyle/>
          <a:p>
            <a:pPr algn="r"/>
            <a:r>
              <a:rPr lang="ru-RU" sz="4000" dirty="0" smtClean="0">
                <a:solidFill>
                  <a:srgbClr val="FF0000"/>
                </a:solidFill>
                <a:effectLst>
                  <a:outerShdw blurRad="38100" dist="38100" dir="2700000" algn="tl">
                    <a:srgbClr val="000000">
                      <a:alpha val="43137"/>
                    </a:srgbClr>
                  </a:outerShdw>
                </a:effectLst>
              </a:rPr>
              <a:t>2 этап</a:t>
            </a:r>
            <a:endParaRPr lang="ru-RU" sz="4000" dirty="0">
              <a:solidFill>
                <a:srgbClr val="FF0000"/>
              </a:solidFill>
              <a:effectLst>
                <a:outerShdw blurRad="38100" dist="38100" dir="2700000" algn="tl">
                  <a:srgbClr val="000000">
                    <a:alpha val="43137"/>
                  </a:srgbClr>
                </a:outerShdw>
              </a:effectLst>
            </a:endParaRPr>
          </a:p>
        </p:txBody>
      </p:sp>
      <p:sp>
        <p:nvSpPr>
          <p:cNvPr id="4" name="Текст 3"/>
          <p:cNvSpPr>
            <a:spLocks noGrp="1"/>
          </p:cNvSpPr>
          <p:nvPr>
            <p:ph type="body" sz="half" idx="2"/>
          </p:nvPr>
        </p:nvSpPr>
        <p:spPr>
          <a:xfrm>
            <a:off x="5786446" y="2571744"/>
            <a:ext cx="3053866" cy="2663482"/>
          </a:xfrm>
        </p:spPr>
        <p:txBody>
          <a:bodyPr>
            <a:normAutofit/>
          </a:bodyPr>
          <a:lstStyle/>
          <a:p>
            <a:r>
              <a:rPr lang="ru-RU" sz="2800" dirty="0" smtClean="0"/>
              <a:t>Месторождения полезных и горючих ископаемых  Западной Сибири</a:t>
            </a:r>
            <a:endParaRPr lang="ru-RU" sz="2800" dirty="0"/>
          </a:p>
        </p:txBody>
      </p:sp>
      <p:pic>
        <p:nvPicPr>
          <p:cNvPr id="11" name="Рисунок 10" descr="29032010(005).jpg"/>
          <p:cNvPicPr>
            <a:picLocks noGrp="1" noChangeAspect="1"/>
          </p:cNvPicPr>
          <p:nvPr>
            <p:ph type="pic" idx="1"/>
          </p:nvPr>
        </p:nvPicPr>
        <p:blipFill>
          <a:blip r:embed="rId2" cstate="email"/>
          <a:srcRect/>
          <a:stretch>
            <a:fillRect/>
          </a:stretch>
        </p:blipFill>
        <p:spPr>
          <a:xfrm>
            <a:off x="285720" y="500042"/>
            <a:ext cx="5206146" cy="542926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357694"/>
            <a:ext cx="7858180" cy="1857388"/>
          </a:xfrm>
        </p:spPr>
        <p:txBody>
          <a:bodyPr>
            <a:noAutofit/>
          </a:bodyPr>
          <a:lstStyle/>
          <a:p>
            <a:r>
              <a:rPr lang="ru-RU" sz="2400" dirty="0" smtClean="0"/>
              <a:t>1-самое дорогое</a:t>
            </a:r>
            <a:br>
              <a:rPr lang="ru-RU" sz="2400" dirty="0" smtClean="0"/>
            </a:br>
            <a:r>
              <a:rPr lang="ru-RU" sz="2400" dirty="0" smtClean="0"/>
              <a:t>2-менее дорогое</a:t>
            </a:r>
            <a:br>
              <a:rPr lang="ru-RU" sz="2400" dirty="0" smtClean="0"/>
            </a:br>
            <a:r>
              <a:rPr lang="ru-RU" sz="2400" dirty="0" smtClean="0"/>
              <a:t>3-средняя стоимость</a:t>
            </a:r>
            <a:br>
              <a:rPr lang="ru-RU" sz="2400" dirty="0" smtClean="0"/>
            </a:br>
            <a:r>
              <a:rPr lang="ru-RU" sz="2400" dirty="0" smtClean="0"/>
              <a:t>4-дешевая</a:t>
            </a:r>
            <a:br>
              <a:rPr lang="ru-RU" sz="2400" dirty="0" smtClean="0"/>
            </a:br>
            <a:r>
              <a:rPr lang="ru-RU" sz="2400" dirty="0" smtClean="0"/>
              <a:t>5-самая дешевая</a:t>
            </a:r>
            <a:br>
              <a:rPr lang="ru-RU" sz="2400" dirty="0" smtClean="0"/>
            </a:br>
            <a:endParaRPr lang="ru-RU" sz="2400" dirty="0"/>
          </a:p>
        </p:txBody>
      </p:sp>
      <p:graphicFrame>
        <p:nvGraphicFramePr>
          <p:cNvPr id="4" name="Содержимое 3"/>
          <p:cNvGraphicFramePr>
            <a:graphicFrameLocks noGrp="1"/>
          </p:cNvGraphicFramePr>
          <p:nvPr>
            <p:ph idx="1"/>
          </p:nvPr>
        </p:nvGraphicFramePr>
        <p:xfrm>
          <a:off x="428596" y="500042"/>
          <a:ext cx="8329644" cy="2804160"/>
        </p:xfrm>
        <a:graphic>
          <a:graphicData uri="http://schemas.openxmlformats.org/drawingml/2006/table">
            <a:tbl>
              <a:tblPr firstRow="1" bandRow="1">
                <a:tableStyleId>{5C22544A-7EE6-4342-B048-85BDC9FD1C3A}</a:tableStyleId>
              </a:tblPr>
              <a:tblGrid>
                <a:gridCol w="1388274"/>
                <a:gridCol w="1388274"/>
                <a:gridCol w="1388274"/>
                <a:gridCol w="1388274"/>
                <a:gridCol w="1388274"/>
                <a:gridCol w="1388274"/>
              </a:tblGrid>
              <a:tr h="528638">
                <a:tc>
                  <a:txBody>
                    <a:bodyPr/>
                    <a:lstStyle/>
                    <a:p>
                      <a:endParaRPr lang="ru-RU" sz="1600" dirty="0"/>
                    </a:p>
                  </a:txBody>
                  <a:tcPr/>
                </a:tc>
                <a:tc>
                  <a:txBody>
                    <a:bodyPr/>
                    <a:lstStyle/>
                    <a:p>
                      <a:r>
                        <a:rPr kumimoji="0" lang="ru-RU" sz="1600" b="1" kern="1200" dirty="0" err="1" smtClean="0">
                          <a:solidFill>
                            <a:schemeClr val="lt1"/>
                          </a:solidFill>
                          <a:latin typeface="+mn-lt"/>
                          <a:ea typeface="+mn-ea"/>
                          <a:cs typeface="+mn-cs"/>
                        </a:rPr>
                        <a:t>Тепло-энергетика</a:t>
                      </a:r>
                      <a:endParaRPr lang="ru-RU" sz="1600" dirty="0"/>
                    </a:p>
                  </a:txBody>
                  <a:tcPr/>
                </a:tc>
                <a:tc>
                  <a:txBody>
                    <a:bodyPr/>
                    <a:lstStyle/>
                    <a:p>
                      <a:r>
                        <a:rPr kumimoji="0" lang="ru-RU" sz="1600" b="1" kern="1200" dirty="0" err="1" smtClean="0">
                          <a:solidFill>
                            <a:schemeClr val="lt1"/>
                          </a:solidFill>
                          <a:latin typeface="+mn-lt"/>
                          <a:ea typeface="+mn-ea"/>
                          <a:cs typeface="+mn-cs"/>
                        </a:rPr>
                        <a:t>Гидро</a:t>
                      </a:r>
                      <a:r>
                        <a:rPr kumimoji="0" lang="ru-RU" sz="1600" b="1" kern="1200" dirty="0" smtClean="0">
                          <a:solidFill>
                            <a:schemeClr val="lt1"/>
                          </a:solidFill>
                          <a:latin typeface="+mn-lt"/>
                          <a:ea typeface="+mn-ea"/>
                          <a:cs typeface="+mn-cs"/>
                        </a:rPr>
                        <a:t>- энергетика</a:t>
                      </a:r>
                      <a:endParaRPr lang="ru-RU" sz="1600" dirty="0"/>
                    </a:p>
                  </a:txBody>
                  <a:tcPr/>
                </a:tc>
                <a:tc>
                  <a:txBody>
                    <a:bodyPr/>
                    <a:lstStyle/>
                    <a:p>
                      <a:r>
                        <a:rPr kumimoji="0" lang="ru-RU" sz="1600" b="1" kern="1200" dirty="0" smtClean="0">
                          <a:solidFill>
                            <a:schemeClr val="lt1"/>
                          </a:solidFill>
                          <a:latin typeface="+mn-lt"/>
                          <a:ea typeface="+mn-ea"/>
                          <a:cs typeface="+mn-cs"/>
                        </a:rPr>
                        <a:t>Атомная энергия</a:t>
                      </a:r>
                      <a:endParaRPr lang="ru-RU" sz="1600" dirty="0"/>
                    </a:p>
                  </a:txBody>
                  <a:tcPr/>
                </a:tc>
                <a:tc>
                  <a:txBody>
                    <a:bodyPr/>
                    <a:lstStyle/>
                    <a:p>
                      <a:r>
                        <a:rPr kumimoji="0" lang="ru-RU" sz="1600" b="1" kern="1200" dirty="0" smtClean="0">
                          <a:solidFill>
                            <a:schemeClr val="lt1"/>
                          </a:solidFill>
                          <a:latin typeface="+mn-lt"/>
                          <a:ea typeface="+mn-ea"/>
                          <a:cs typeface="+mn-cs"/>
                        </a:rPr>
                        <a:t>Энергия ветра</a:t>
                      </a:r>
                      <a:endParaRPr lang="ru-RU" sz="1600" dirty="0"/>
                    </a:p>
                  </a:txBody>
                  <a:tcPr/>
                </a:tc>
                <a:tc>
                  <a:txBody>
                    <a:bodyPr/>
                    <a:lstStyle/>
                    <a:p>
                      <a:r>
                        <a:rPr kumimoji="0" lang="ru-RU" sz="1600" b="1" kern="1200" dirty="0" smtClean="0">
                          <a:solidFill>
                            <a:schemeClr val="lt1"/>
                          </a:solidFill>
                          <a:latin typeface="+mn-lt"/>
                          <a:ea typeface="+mn-ea"/>
                          <a:cs typeface="+mn-cs"/>
                        </a:rPr>
                        <a:t>Энергия Солнца</a:t>
                      </a:r>
                      <a:endParaRPr lang="ru-RU" sz="1600" dirty="0"/>
                    </a:p>
                  </a:txBody>
                  <a:tcPr/>
                </a:tc>
              </a:tr>
              <a:tr h="528638">
                <a:tc>
                  <a:txBody>
                    <a:bodyPr/>
                    <a:lstStyle/>
                    <a:p>
                      <a:r>
                        <a:rPr kumimoji="0" lang="ru-RU" sz="1600" kern="1200" dirty="0" smtClean="0">
                          <a:solidFill>
                            <a:schemeClr val="dk1"/>
                          </a:solidFill>
                          <a:latin typeface="+mn-lt"/>
                          <a:ea typeface="+mn-ea"/>
                          <a:cs typeface="+mn-cs"/>
                        </a:rPr>
                        <a:t>Стоимость 1 кВ/час</a:t>
                      </a:r>
                    </a:p>
                    <a:p>
                      <a:r>
                        <a:rPr kumimoji="0" lang="ru-RU" sz="1600" kern="1200" dirty="0" smtClean="0">
                          <a:solidFill>
                            <a:schemeClr val="dk1"/>
                          </a:solidFill>
                          <a:latin typeface="+mn-lt"/>
                          <a:ea typeface="+mn-ea"/>
                          <a:cs typeface="+mn-cs"/>
                        </a:rPr>
                        <a:t>энергии</a:t>
                      </a:r>
                      <a:endParaRPr lang="ru-RU" sz="1600" dirty="0"/>
                    </a:p>
                  </a:txBody>
                  <a:tcPr/>
                </a:tc>
                <a:tc>
                  <a:txBody>
                    <a:bodyPr/>
                    <a:lstStyle/>
                    <a:p>
                      <a:pPr algn="ctr">
                        <a:lnSpc>
                          <a:spcPct val="115000"/>
                        </a:lnSpc>
                        <a:spcAft>
                          <a:spcPts val="0"/>
                        </a:spcAft>
                      </a:pPr>
                      <a:r>
                        <a:rPr lang="ru-RU" sz="2000" dirty="0">
                          <a:latin typeface="Calibri"/>
                          <a:ea typeface="Calibri"/>
                          <a:cs typeface="Times New Roman"/>
                        </a:rPr>
                        <a:t>1</a:t>
                      </a:r>
                    </a:p>
                  </a:txBody>
                  <a:tcPr marL="68580" marR="68580" marT="0" marB="0"/>
                </a:tc>
                <a:tc>
                  <a:txBody>
                    <a:bodyPr/>
                    <a:lstStyle/>
                    <a:p>
                      <a:pPr algn="ctr">
                        <a:lnSpc>
                          <a:spcPct val="115000"/>
                        </a:lnSpc>
                        <a:spcAft>
                          <a:spcPts val="0"/>
                        </a:spcAft>
                      </a:pPr>
                      <a:r>
                        <a:rPr lang="ru-RU" sz="2000">
                          <a:latin typeface="Calibri"/>
                          <a:ea typeface="Calibri"/>
                          <a:cs typeface="Times New Roman"/>
                        </a:rPr>
                        <a:t>2</a:t>
                      </a:r>
                    </a:p>
                  </a:txBody>
                  <a:tcPr marL="68580" marR="68580" marT="0" marB="0"/>
                </a:tc>
                <a:tc>
                  <a:txBody>
                    <a:bodyPr/>
                    <a:lstStyle/>
                    <a:p>
                      <a:pPr algn="ctr">
                        <a:lnSpc>
                          <a:spcPct val="115000"/>
                        </a:lnSpc>
                        <a:spcAft>
                          <a:spcPts val="0"/>
                        </a:spcAft>
                      </a:pPr>
                      <a:r>
                        <a:rPr lang="ru-RU" sz="2000">
                          <a:latin typeface="Calibri"/>
                          <a:ea typeface="Calibri"/>
                          <a:cs typeface="Times New Roman"/>
                        </a:rPr>
                        <a:t>3</a:t>
                      </a:r>
                    </a:p>
                  </a:txBody>
                  <a:tcPr marL="68580" marR="68580" marT="0" marB="0"/>
                </a:tc>
                <a:tc>
                  <a:txBody>
                    <a:bodyPr/>
                    <a:lstStyle/>
                    <a:p>
                      <a:pPr algn="ctr">
                        <a:lnSpc>
                          <a:spcPct val="115000"/>
                        </a:lnSpc>
                        <a:spcAft>
                          <a:spcPts val="0"/>
                        </a:spcAft>
                      </a:pPr>
                      <a:r>
                        <a:rPr lang="ru-RU" sz="2000">
                          <a:latin typeface="Calibri"/>
                          <a:ea typeface="Calibri"/>
                          <a:cs typeface="Times New Roman"/>
                        </a:rPr>
                        <a:t>5</a:t>
                      </a:r>
                    </a:p>
                  </a:txBody>
                  <a:tcPr marL="68580" marR="68580" marT="0" marB="0"/>
                </a:tc>
                <a:tc>
                  <a:txBody>
                    <a:bodyPr/>
                    <a:lstStyle/>
                    <a:p>
                      <a:pPr algn="ctr">
                        <a:lnSpc>
                          <a:spcPct val="115000"/>
                        </a:lnSpc>
                        <a:spcAft>
                          <a:spcPts val="0"/>
                        </a:spcAft>
                      </a:pPr>
                      <a:r>
                        <a:rPr lang="ru-RU" sz="2000" dirty="0">
                          <a:latin typeface="Calibri"/>
                          <a:ea typeface="Calibri"/>
                          <a:cs typeface="Times New Roman"/>
                        </a:rPr>
                        <a:t>5</a:t>
                      </a:r>
                    </a:p>
                  </a:txBody>
                  <a:tcPr marL="68580" marR="68580" marT="0" marB="0"/>
                </a:tc>
              </a:tr>
              <a:tr h="528638">
                <a:tc>
                  <a:txBody>
                    <a:bodyPr/>
                    <a:lstStyle/>
                    <a:p>
                      <a:r>
                        <a:rPr kumimoji="0" lang="ru-RU" sz="1600" kern="1200" dirty="0" smtClean="0">
                          <a:solidFill>
                            <a:schemeClr val="dk1"/>
                          </a:solidFill>
                          <a:latin typeface="+mn-lt"/>
                          <a:ea typeface="+mn-ea"/>
                          <a:cs typeface="+mn-cs"/>
                        </a:rPr>
                        <a:t>Стоимость проекта</a:t>
                      </a:r>
                    </a:p>
                    <a:p>
                      <a:r>
                        <a:rPr kumimoji="0" lang="ru-RU" sz="1600" kern="1200" dirty="0" smtClean="0">
                          <a:solidFill>
                            <a:schemeClr val="dk1"/>
                          </a:solidFill>
                          <a:latin typeface="+mn-lt"/>
                          <a:ea typeface="+mn-ea"/>
                          <a:cs typeface="+mn-cs"/>
                        </a:rPr>
                        <a:t>станции</a:t>
                      </a:r>
                      <a:endParaRPr lang="ru-RU" sz="1600" dirty="0"/>
                    </a:p>
                  </a:txBody>
                  <a:tcPr/>
                </a:tc>
                <a:tc>
                  <a:txBody>
                    <a:bodyPr/>
                    <a:lstStyle/>
                    <a:p>
                      <a:pPr algn="ctr">
                        <a:lnSpc>
                          <a:spcPct val="115000"/>
                        </a:lnSpc>
                        <a:spcAft>
                          <a:spcPts val="0"/>
                        </a:spcAft>
                      </a:pPr>
                      <a:r>
                        <a:rPr lang="ru-RU" sz="2000" dirty="0">
                          <a:latin typeface="Calibri"/>
                          <a:ea typeface="Calibri"/>
                          <a:cs typeface="Times New Roman"/>
                        </a:rPr>
                        <a:t>3</a:t>
                      </a:r>
                    </a:p>
                  </a:txBody>
                  <a:tcPr marL="68580" marR="68580" marT="0" marB="0"/>
                </a:tc>
                <a:tc>
                  <a:txBody>
                    <a:bodyPr/>
                    <a:lstStyle/>
                    <a:p>
                      <a:pPr algn="ctr">
                        <a:lnSpc>
                          <a:spcPct val="115000"/>
                        </a:lnSpc>
                        <a:spcAft>
                          <a:spcPts val="0"/>
                        </a:spcAft>
                      </a:pPr>
                      <a:r>
                        <a:rPr lang="ru-RU" sz="2000" dirty="0">
                          <a:latin typeface="Calibri"/>
                          <a:ea typeface="Calibri"/>
                          <a:cs typeface="Times New Roman"/>
                        </a:rPr>
                        <a:t>2</a:t>
                      </a:r>
                    </a:p>
                  </a:txBody>
                  <a:tcPr marL="68580" marR="68580" marT="0" marB="0"/>
                </a:tc>
                <a:tc>
                  <a:txBody>
                    <a:bodyPr/>
                    <a:lstStyle/>
                    <a:p>
                      <a:pPr algn="ctr">
                        <a:lnSpc>
                          <a:spcPct val="115000"/>
                        </a:lnSpc>
                        <a:spcAft>
                          <a:spcPts val="0"/>
                        </a:spcAft>
                      </a:pPr>
                      <a:r>
                        <a:rPr lang="ru-RU" sz="2000">
                          <a:latin typeface="Calibri"/>
                          <a:ea typeface="Calibri"/>
                          <a:cs typeface="Times New Roman"/>
                        </a:rPr>
                        <a:t>1</a:t>
                      </a:r>
                    </a:p>
                  </a:txBody>
                  <a:tcPr marL="68580" marR="68580" marT="0" marB="0"/>
                </a:tc>
                <a:tc>
                  <a:txBody>
                    <a:bodyPr/>
                    <a:lstStyle/>
                    <a:p>
                      <a:pPr algn="ctr">
                        <a:lnSpc>
                          <a:spcPct val="115000"/>
                        </a:lnSpc>
                        <a:spcAft>
                          <a:spcPts val="0"/>
                        </a:spcAft>
                      </a:pPr>
                      <a:r>
                        <a:rPr lang="ru-RU" sz="2000">
                          <a:latin typeface="Calibri"/>
                          <a:ea typeface="Calibri"/>
                          <a:cs typeface="Times New Roman"/>
                        </a:rPr>
                        <a:t>5</a:t>
                      </a:r>
                    </a:p>
                  </a:txBody>
                  <a:tcPr marL="68580" marR="68580" marT="0" marB="0"/>
                </a:tc>
                <a:tc>
                  <a:txBody>
                    <a:bodyPr/>
                    <a:lstStyle/>
                    <a:p>
                      <a:pPr algn="ctr">
                        <a:lnSpc>
                          <a:spcPct val="115000"/>
                        </a:lnSpc>
                        <a:spcAft>
                          <a:spcPts val="0"/>
                        </a:spcAft>
                      </a:pPr>
                      <a:r>
                        <a:rPr lang="ru-RU" sz="2000" dirty="0">
                          <a:latin typeface="Calibri"/>
                          <a:ea typeface="Calibri"/>
                          <a:cs typeface="Times New Roman"/>
                        </a:rPr>
                        <a:t>4</a:t>
                      </a:r>
                    </a:p>
                  </a:txBody>
                  <a:tcPr marL="68580" marR="68580" marT="0" marB="0"/>
                </a:tc>
              </a:tr>
              <a:tr h="528638">
                <a:tc>
                  <a:txBody>
                    <a:bodyPr/>
                    <a:lstStyle/>
                    <a:p>
                      <a:r>
                        <a:rPr kumimoji="0" lang="ru-RU" sz="1600" kern="1200" dirty="0" smtClean="0">
                          <a:solidFill>
                            <a:schemeClr val="dk1"/>
                          </a:solidFill>
                          <a:latin typeface="+mn-lt"/>
                          <a:ea typeface="+mn-ea"/>
                          <a:cs typeface="+mn-cs"/>
                        </a:rPr>
                        <a:t>Экологический ущерб</a:t>
                      </a:r>
                      <a:endParaRPr lang="ru-RU" sz="1600" dirty="0"/>
                    </a:p>
                  </a:txBody>
                  <a:tcPr/>
                </a:tc>
                <a:tc>
                  <a:txBody>
                    <a:bodyPr/>
                    <a:lstStyle/>
                    <a:p>
                      <a:pPr algn="ctr">
                        <a:lnSpc>
                          <a:spcPct val="115000"/>
                        </a:lnSpc>
                        <a:spcAft>
                          <a:spcPts val="0"/>
                        </a:spcAft>
                      </a:pPr>
                      <a:r>
                        <a:rPr lang="ru-RU" sz="2000" dirty="0">
                          <a:latin typeface="Calibri"/>
                          <a:ea typeface="Calibri"/>
                          <a:cs typeface="Times New Roman"/>
                        </a:rPr>
                        <a:t>3</a:t>
                      </a:r>
                    </a:p>
                  </a:txBody>
                  <a:tcPr marL="68580" marR="68580" marT="0" marB="0"/>
                </a:tc>
                <a:tc>
                  <a:txBody>
                    <a:bodyPr/>
                    <a:lstStyle/>
                    <a:p>
                      <a:pPr algn="ctr">
                        <a:lnSpc>
                          <a:spcPct val="115000"/>
                        </a:lnSpc>
                        <a:spcAft>
                          <a:spcPts val="0"/>
                        </a:spcAft>
                      </a:pPr>
                      <a:r>
                        <a:rPr lang="ru-RU" sz="2000">
                          <a:latin typeface="Calibri"/>
                          <a:ea typeface="Calibri"/>
                          <a:cs typeface="Times New Roman"/>
                        </a:rPr>
                        <a:t>2</a:t>
                      </a:r>
                    </a:p>
                  </a:txBody>
                  <a:tcPr marL="68580" marR="68580" marT="0" marB="0"/>
                </a:tc>
                <a:tc>
                  <a:txBody>
                    <a:bodyPr/>
                    <a:lstStyle/>
                    <a:p>
                      <a:pPr algn="ctr">
                        <a:lnSpc>
                          <a:spcPct val="115000"/>
                        </a:lnSpc>
                        <a:spcAft>
                          <a:spcPts val="0"/>
                        </a:spcAft>
                      </a:pPr>
                      <a:r>
                        <a:rPr lang="ru-RU" sz="2000">
                          <a:latin typeface="Calibri"/>
                          <a:ea typeface="Calibri"/>
                          <a:cs typeface="Times New Roman"/>
                        </a:rPr>
                        <a:t>1</a:t>
                      </a:r>
                    </a:p>
                  </a:txBody>
                  <a:tcPr marL="68580" marR="68580" marT="0" marB="0"/>
                </a:tc>
                <a:tc>
                  <a:txBody>
                    <a:bodyPr/>
                    <a:lstStyle/>
                    <a:p>
                      <a:pPr algn="ctr">
                        <a:lnSpc>
                          <a:spcPct val="115000"/>
                        </a:lnSpc>
                        <a:spcAft>
                          <a:spcPts val="0"/>
                        </a:spcAft>
                      </a:pPr>
                      <a:r>
                        <a:rPr lang="ru-RU" sz="2000">
                          <a:latin typeface="Calibri"/>
                          <a:ea typeface="Calibri"/>
                          <a:cs typeface="Times New Roman"/>
                        </a:rPr>
                        <a:t>4</a:t>
                      </a:r>
                    </a:p>
                  </a:txBody>
                  <a:tcPr marL="68580" marR="68580" marT="0" marB="0"/>
                </a:tc>
                <a:tc>
                  <a:txBody>
                    <a:bodyPr/>
                    <a:lstStyle/>
                    <a:p>
                      <a:pPr algn="ctr">
                        <a:lnSpc>
                          <a:spcPct val="115000"/>
                        </a:lnSpc>
                        <a:spcAft>
                          <a:spcPts val="0"/>
                        </a:spcAft>
                      </a:pPr>
                      <a:r>
                        <a:rPr lang="ru-RU" sz="2000" dirty="0">
                          <a:latin typeface="Calibri"/>
                          <a:ea typeface="Calibri"/>
                          <a:cs typeface="Times New Roman"/>
                        </a:rPr>
                        <a:t>5</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928670"/>
            <a:ext cx="8572560" cy="5715040"/>
          </a:xfrm>
        </p:spPr>
        <p:txBody>
          <a:bodyPr>
            <a:normAutofit fontScale="70000" lnSpcReduction="20000"/>
          </a:bodyPr>
          <a:lstStyle/>
          <a:p>
            <a:pPr>
              <a:buNone/>
            </a:pPr>
            <a:r>
              <a:rPr lang="ru-RU" dirty="0" smtClean="0"/>
              <a:t>1.  Альтернативные источники энергии, возможно, использовать, но для постройки альтернативных электростанций нужны деньги.</a:t>
            </a:r>
          </a:p>
          <a:p>
            <a:pPr>
              <a:buNone/>
            </a:pPr>
            <a:r>
              <a:rPr lang="ru-RU" dirty="0" smtClean="0"/>
              <a:t>2.  Солнце, энергия приливов и отливов, ветер, водород, геотермальная энергия, тепловая</a:t>
            </a:r>
          </a:p>
          <a:p>
            <a:pPr>
              <a:buNone/>
            </a:pPr>
            <a:r>
              <a:rPr lang="ru-RU" dirty="0" smtClean="0"/>
              <a:t>энергия океана, энергия морских течений, атомная энергия, </a:t>
            </a:r>
          </a:p>
          <a:p>
            <a:pPr>
              <a:buNone/>
            </a:pPr>
            <a:r>
              <a:rPr lang="ru-RU" dirty="0" smtClean="0"/>
              <a:t>3. Солнце – уже существуют специальные домашние мини-электростанции.</a:t>
            </a:r>
          </a:p>
          <a:p>
            <a:pPr>
              <a:buNone/>
            </a:pPr>
            <a:r>
              <a:rPr lang="ru-RU" dirty="0" smtClean="0"/>
              <a:t>4. От использования альтернативных электростанций будет большой экологический и экономический эффект – поскольку виды топлива, например солнце возобновляемый ресурс, и к тому его не надо привозить, то единственные затраты будут на постройку и на ремонт оборудования (в случае необходимости). А экологический плюс – не будет никаких отходов – радиоактивных и т.п.</a:t>
            </a:r>
          </a:p>
          <a:p>
            <a:pPr>
              <a:buNone/>
            </a:pPr>
            <a:r>
              <a:rPr lang="ru-RU" dirty="0" smtClean="0"/>
              <a:t>5. Альтернативный источник энергии — способ, устройство или сооружение, позволяющее получать электрическую энергию (или другой требуемый вид энергии) и заменяющий собой традиционные источники энергии, функционирующие на нефти, добываемом природном газе и угле. Цель поиска альтернативных источников энергии — потребность получать её из энергии возобновляемых или практически неисчерпаемых природных ресурсов и явлений. Во внимание может браться также </a:t>
            </a:r>
            <a:r>
              <a:rPr lang="ru-RU" dirty="0" err="1" smtClean="0"/>
              <a:t>экологичность</a:t>
            </a:r>
            <a:r>
              <a:rPr lang="ru-RU" dirty="0" smtClean="0"/>
              <a:t> и экономичность.</a:t>
            </a:r>
          </a:p>
          <a:p>
            <a:pPr>
              <a:buNone/>
            </a:pPr>
            <a:r>
              <a:rPr lang="ru-RU" dirty="0" smtClean="0"/>
              <a:t>В общем, от использования альтернативных ресурсов одни только плюсы, и нашему правительству надо постараться в скорое время построить как можно больше электростанций использующих альтернативные источники энергии.</a:t>
            </a:r>
          </a:p>
          <a:p>
            <a:pPr>
              <a:buNone/>
            </a:pP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237</TotalTime>
  <Words>2209</Words>
  <Application>Microsoft Office PowerPoint</Application>
  <PresentationFormat>Экран (4:3)</PresentationFormat>
  <Paragraphs>284</Paragraphs>
  <Slides>33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33</vt:i4>
      </vt:variant>
    </vt:vector>
  </HeadingPairs>
  <TitlesOfParts>
    <vt:vector size="34" baseType="lpstr">
      <vt:lpstr>Поток</vt:lpstr>
      <vt:lpstr>Энергосбережение: социально-экологический проект</vt:lpstr>
      <vt:lpstr>Выполняли ученики 9«В» класса: Команда «220 W»</vt:lpstr>
      <vt:lpstr>Слайд 3</vt:lpstr>
      <vt:lpstr>1 этап</vt:lpstr>
      <vt:lpstr>Распределение энергетических ресурсов </vt:lpstr>
      <vt:lpstr>Выясняем как быстро нагревается темная и светлая поверхность. </vt:lpstr>
      <vt:lpstr>2 этап</vt:lpstr>
      <vt:lpstr>1-самое дорогое 2-менее дорогое 3-средняя стоимость 4-дешевая 5-самая дешевая </vt:lpstr>
      <vt:lpstr>Слайд 9</vt:lpstr>
      <vt:lpstr>Слайд 10</vt:lpstr>
      <vt:lpstr>3 этап</vt:lpstr>
      <vt:lpstr>Слайд 12</vt:lpstr>
      <vt:lpstr>Слайд 13</vt:lpstr>
      <vt:lpstr>Слайд 14</vt:lpstr>
      <vt:lpstr>4 этап</vt:lpstr>
      <vt:lpstr>Слайд 16</vt:lpstr>
      <vt:lpstr>Слайд 17</vt:lpstr>
      <vt:lpstr>5 ЭТАП</vt:lpstr>
      <vt:lpstr>Слайд 19</vt:lpstr>
      <vt:lpstr>6 этап</vt:lpstr>
      <vt:lpstr>А вот и МЫ!!</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До финиша дошли не все…</vt:lpstr>
      <vt:lpstr>Слайд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Энергосбережение: социально-экологический проект</dc:title>
  <cp:lastModifiedBy>Roman</cp:lastModifiedBy>
  <cp:revision>34</cp:revision>
  <dcterms:modified xsi:type="dcterms:W3CDTF">2012-02-10T21:14:21Z</dcterms:modified>
</cp:coreProperties>
</file>