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73" r:id="rId6"/>
    <p:sldId id="265" r:id="rId7"/>
    <p:sldId id="266" r:id="rId8"/>
    <p:sldId id="268" r:id="rId9"/>
    <p:sldId id="269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3C3A2-B13D-4532-8CC4-E48C3B5F9F24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77A3-372A-403A-9767-CE3A40CEB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431E-B7E9-49CB-A75A-B327D586DE7D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AAFB-FE75-4949-8F1C-68F264AA4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001-0684-48BE-A8A4-BB202692A02F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485D-1AB7-4C0D-A35C-BCCC05EA5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2F7F-9B9B-4490-B658-5A3F92869D28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F18D-D3B4-42BA-8058-9206051CA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0DA0-AEC3-4F12-9341-2005E3E54B9F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9955-6EF3-44D6-959E-81EF091C0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ACCD-F619-4B3F-9424-BB56AC1E7E88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09C9-E8B0-4C6E-B109-CAD7F5F29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94D2-92DE-4D65-A108-EB3C3A741E85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D26D-B1EC-4BDD-A02B-CA0BFF9A3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CA27-01E1-49EA-9CA5-B9E1ECA3F1AC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6251-3BF6-4689-8854-73BD9F9D9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07609-6053-49B9-B6B8-19FF1CE1D065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D2BD-A9FC-4145-848F-0211D1CC0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80E0-2197-47EC-953F-3DB7D9E2C8F2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C01C-EB5F-4301-8F98-AF6E86384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26AB-8659-4809-A5AE-E2761DCA289C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125EA-A76F-4C22-B19B-FCC9DEFA1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014FB3-D9F9-49B5-847A-570866A2BB78}" type="datetimeFigureOut">
              <a:rPr lang="ru-RU"/>
              <a:pPr>
                <a:defRPr/>
              </a:pPr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02DF82-F813-47F2-819A-217E16998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0" dirty="0" smtClean="0">
                <a:solidFill>
                  <a:srgbClr val="002060"/>
                </a:solidFill>
              </a:rPr>
              <a:t>ТЕМА    УРОКА: </a:t>
            </a:r>
            <a:r>
              <a:rPr lang="ru-RU" i="0" dirty="0" smtClean="0"/>
              <a:t/>
            </a:r>
            <a:br>
              <a:rPr lang="ru-RU" i="0" dirty="0" smtClean="0"/>
            </a:br>
            <a:r>
              <a:rPr lang="ru-RU" i="0" dirty="0" smtClean="0"/>
              <a:t/>
            </a:r>
            <a:br>
              <a:rPr lang="ru-RU" i="0" dirty="0" smtClean="0"/>
            </a:br>
            <a:r>
              <a:rPr lang="ru-RU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“КРОВЬ - ЗЕРКАЛО ЗДОРОВЬЯ”</a:t>
            </a:r>
            <a:r>
              <a:rPr lang="ru-RU" i="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6" descr="j0229389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428860" y="4071942"/>
            <a:ext cx="4327140" cy="2357454"/>
          </a:xfrm>
          <a:prstGeom prst="rect">
            <a:avLst/>
          </a:prstGeom>
          <a:noFill/>
        </p:spPr>
      </p:pic>
      <p:pic>
        <p:nvPicPr>
          <p:cNvPr id="5" name="Picture 8" descr="j03029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357694"/>
            <a:ext cx="720725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   </a:t>
            </a:r>
          </a:p>
          <a:p>
            <a:pPr>
              <a:lnSpc>
                <a:spcPct val="9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Тебя я помучил немало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Как вспомню, ни ночи ни дня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мной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 покоя не знало,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Прости, мое сердце меня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Как плетью, ах будь я неладен   Твое подгонял колотье.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За то, что я был беспощаден,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Прости меня, сердце мое!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За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то, что железным ты мнилось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мог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подставлять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копьё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Тебя я, безумью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милость,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меня,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сердце моё.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Кружит, как над полем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сраженья,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Порой над тобой вороньё.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подвиги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долготерпенья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Прости меня,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ердце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моё!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 № 1  </a:t>
            </a:r>
            <a:r>
              <a:rPr lang="ru-R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«С ТОЧНОСТЬЮ ДО…»</a:t>
            </a:r>
            <a:r>
              <a:rPr lang="ru-RU" sz="6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60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 г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60-80 раз в мин.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 дней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0,8 с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0,9 %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/мм</a:t>
            </a:r>
            <a:r>
              <a:rPr lang="ru-RU" sz="28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0,5-1 мм/с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120/80 мм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6-9 тыс./мм</a:t>
            </a:r>
            <a:r>
              <a:rPr lang="ru-RU" sz="28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30-50 см/с 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2,5 см 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1.Главная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артерия большого круга кровообращения.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2.Периодически 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возникающее возбуждение сердца под влиянием процессов, протекающих в нем самом.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3.Сосуды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по которым кровь двигается к сердцу.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4.Состояние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невосприимчивости организма к микробам и другим чужеродным телам и веществам.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5.Путь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крови от правого желудочка через капилляры легких  до левого предсердия.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6.Место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расположения створчатых клапанов.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7.Человек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дающий кровь для переливания.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8.Препарат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содержащий ослабленных или убитых возбудителей болезни.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9.Жидкая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крови, оставшаяся после удаления ее форменных элементов.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10.Болезнь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характеризующаяся уменьшением количества крови и изменением ее качественного состава.</a:t>
            </a:r>
          </a:p>
          <a:p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1.Аорта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2.Автоматия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3.Вены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4.Иммунитет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5.Малый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 кровообращения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6.Между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предсердиями и желудочками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7.Донор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8.Вакцина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9.Плазма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10.Малокровие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5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500570"/>
            <a:ext cx="2155829" cy="1909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оценки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Оценка «5»</a:t>
            </a:r>
            <a:r>
              <a:rPr lang="ru-RU" dirty="0" smtClean="0"/>
              <a:t>         </a:t>
            </a:r>
            <a:r>
              <a:rPr lang="ru-RU" b="1" dirty="0" smtClean="0">
                <a:solidFill>
                  <a:srgbClr val="002060"/>
                </a:solidFill>
              </a:rPr>
              <a:t>10 баллов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«4»        </a:t>
            </a:r>
            <a:r>
              <a:rPr lang="ru-RU" b="1" dirty="0" smtClean="0">
                <a:solidFill>
                  <a:srgbClr val="002060"/>
                </a:solidFill>
              </a:rPr>
              <a:t>8-9 баллов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«3»</a:t>
            </a: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2060"/>
                </a:solidFill>
              </a:rPr>
              <a:t>6-7 баллов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4290"/>
            <a:ext cx="8229600" cy="6643710"/>
          </a:xfrm>
        </p:spPr>
        <p:txBody>
          <a:bodyPr/>
          <a:lstStyle/>
          <a:p>
            <a:pPr lvl="0"/>
            <a:r>
              <a:rPr lang="ru-RU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Температура тела</a:t>
            </a:r>
            <a: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= 36,6° С</a:t>
            </a:r>
            <a:endParaRPr lang="ru-RU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Пульс </a:t>
            </a:r>
            <a: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= 60-80 уд/мин.</a:t>
            </a:r>
            <a:endParaRPr lang="ru-RU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Кровяное давление </a:t>
            </a:r>
            <a:r>
              <a:rPr lang="ru-RU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(16-45 лет): </a:t>
            </a:r>
            <a:endParaRPr lang="ru-RU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максимальное - 110-126 мм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рт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ст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минимальное  - 60-85 мм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рт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ст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pPr lvl="0"/>
            <a:r>
              <a:rPr lang="ru-RU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Анализ крови:</a:t>
            </a:r>
            <a:endParaRPr lang="ru-RU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эритроциты - 4,5 - 5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млн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в мл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лейкоциты - 4 - 9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тыс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 в мл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скорость оседания эритроцитов  (СОЭ) - 1 - 1,5 мм/ч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содержание гемоглобина - 7-8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ммоль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/л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+mn-lt"/>
              </a:rPr>
              <a:t>концентрация глюкозы - 0,10 %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  <a:p>
            <a:r>
              <a:rPr lang="ru-RU" b="1" i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 </a:t>
            </a:r>
            <a:endParaRPr lang="ru-RU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sz="2800" b="1" i="1" u="sng" dirty="0">
              <a:solidFill>
                <a:schemeClr val="accent2"/>
              </a:solidFill>
            </a:endParaRPr>
          </a:p>
        </p:txBody>
      </p:sp>
      <p:pic>
        <p:nvPicPr>
          <p:cNvPr id="161796" name="Picture 4" descr="j0240719"/>
          <p:cNvPicPr>
            <a:picLocks noChangeAspect="1" noChangeArrowheads="1"/>
          </p:cNvPicPr>
          <p:nvPr/>
        </p:nvPicPr>
        <p:blipFill>
          <a:blip r:embed="rId2" cstate="print">
            <a:lum bright="18000" contrast="18000"/>
          </a:blip>
          <a:srcRect/>
          <a:stretch>
            <a:fillRect/>
          </a:stretch>
        </p:blipFill>
        <p:spPr bwMode="auto">
          <a:xfrm>
            <a:off x="6588125" y="3068638"/>
            <a:ext cx="2555875" cy="378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Пациент №1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56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10"/>
                <a:gridCol w="4697768"/>
                <a:gridCol w="231422"/>
              </a:tblGrid>
              <a:tr h="443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Компоненты крови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эритроцитов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мм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4,5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млн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Содержание гемоглобина 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/л)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7,5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/л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Скорость оседания эритроцитов (СОЭ), мм/ч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1,3 мм/ч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лейкоцитов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мм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тыс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Концентрация глюкозы (%)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0,5%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E:\открытый\1260653248_90866c5c53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2316" y="5357826"/>
            <a:ext cx="2171683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Пациент№2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27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878"/>
                <a:gridCol w="4175122"/>
              </a:tblGrid>
              <a:tr h="486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Компоненты крови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</a:txBody>
                  <a:tcPr marL="44450" marR="44450" marT="0" marB="0"/>
                </a:tc>
              </a:tr>
              <a:tr h="48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эритроцитов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(1мм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3,5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млн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01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Содержание гемоглобина 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/л)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5,5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/л</a:t>
                      </a:r>
                    </a:p>
                  </a:txBody>
                  <a:tcPr marL="44450" marR="44450" marT="0" marB="0"/>
                </a:tc>
              </a:tr>
              <a:tr h="101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Скорость оседания эритроцитов (СОЭ), мм/ч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1,5 мм/ч</a:t>
                      </a:r>
                    </a:p>
                  </a:txBody>
                  <a:tcPr marL="44450" marR="44450" marT="0" marB="0"/>
                </a:tc>
              </a:tr>
              <a:tr h="486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лейкоцитов 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(1мм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тыс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795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Концентрация глюкозы (%)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0,10 %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Пациент №3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50"/>
          <a:ext cx="9144000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520"/>
                <a:gridCol w="344048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Компоненты крови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эритроцитов (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1мм)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4,5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млн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Содержание гемоглобина 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/л)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7,0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ммоль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/л</a:t>
                      </a: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Скорость оседания эритроцитов (СОЭ), мм/ч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2,5 мм/ч</a:t>
                      </a: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Количество лейкоцитов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(1мм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тыс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Концентрация глюкозы (%)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0,10 %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pic>
        <p:nvPicPr>
          <p:cNvPr id="5" name="Picture 3" descr="E:\открытый\12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6322"/>
            <a:ext cx="2072781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дуг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радуга</Template>
  <TotalTime>36</TotalTime>
  <Words>441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радуга</vt:lpstr>
      <vt:lpstr>ТЕМА    УРОКА:   “КРОВЬ - ЗЕРКАЛО ЗДОРОВЬЯ” </vt:lpstr>
      <vt:lpstr>Задание  № 1  «С ТОЧНОСТЬЮ ДО…» </vt:lpstr>
      <vt:lpstr>Задание №2</vt:lpstr>
      <vt:lpstr>Ответы:</vt:lpstr>
      <vt:lpstr>Критерии оценки</vt:lpstr>
      <vt:lpstr>Слайд 6</vt:lpstr>
      <vt:lpstr>Пациент №1</vt:lpstr>
      <vt:lpstr>Пациент№2 </vt:lpstr>
      <vt:lpstr>Пациент №3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  УРОКА:   “КРОВЬ - ЗЕРКАЛО ЗДОРОВЬЯ” </dc:title>
  <dc:creator>N307</dc:creator>
  <dc:description>З.В. Александрова  http://aida.ucoz.ru</dc:description>
  <cp:lastModifiedBy>XP</cp:lastModifiedBy>
  <cp:revision>6</cp:revision>
  <dcterms:created xsi:type="dcterms:W3CDTF">2010-11-22T10:00:13Z</dcterms:created>
  <dcterms:modified xsi:type="dcterms:W3CDTF">2010-11-22T18:37:48Z</dcterms:modified>
</cp:coreProperties>
</file>