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  <p:sldMasterId id="2147483714" r:id="rId3"/>
  </p:sldMasterIdLst>
  <p:sldIdLst>
    <p:sldId id="300" r:id="rId4"/>
    <p:sldId id="262" r:id="rId5"/>
    <p:sldId id="294" r:id="rId6"/>
    <p:sldId id="298" r:id="rId7"/>
    <p:sldId id="256" r:id="rId8"/>
    <p:sldId id="257" r:id="rId9"/>
    <p:sldId id="289" r:id="rId10"/>
    <p:sldId id="295" r:id="rId11"/>
    <p:sldId id="261" r:id="rId12"/>
    <p:sldId id="290" r:id="rId13"/>
    <p:sldId id="293" r:id="rId14"/>
    <p:sldId id="288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83" d="100"/>
          <a:sy n="83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668613-5399-471D-BBD5-706313BEBB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42133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E1D39FA-A1C8-43D2-900A-72C2D0AEAA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5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02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0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9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3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9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8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60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1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5013176"/>
            <a:ext cx="5637010" cy="8821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учитель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кв. категории</a:t>
            </a:r>
          </a:p>
          <a:p>
            <a:pPr>
              <a:lnSpc>
                <a:spcPct val="9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МКОУ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СОШ»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Щукина Е. Н.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175351" cy="1793167"/>
          </a:xfrm>
        </p:spPr>
        <p:txBody>
          <a:bodyPr/>
          <a:lstStyle/>
          <a:p>
            <a:r>
              <a:rPr lang="ru-RU" sz="4000" dirty="0" smtClean="0"/>
              <a:t>Презентация к уроку «Все действия с десятичными дробями»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144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Выполните тест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000" dirty="0" smtClean="0"/>
              <a:t>1 и 3 группы  </a:t>
            </a:r>
            <a:r>
              <a:rPr lang="ru-RU" sz="3200" dirty="0" smtClean="0"/>
              <a:t>                              </a:t>
            </a:r>
            <a:r>
              <a:rPr lang="ru-RU" sz="2000" dirty="0" smtClean="0"/>
              <a:t>2 и 4 группы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412777"/>
            <a:ext cx="4172272" cy="4824536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1.Выполните деление : 5,339: 0,001 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533,9 ;            б) 5339 ;           в) 0,0053339;          г) другой ответ.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2.Выполните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деление: 1,247:2,9.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4,3;                 б) 0,43;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в) 4,3;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 другой ответ.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3.Решите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уравнение: 12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х=2,4.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5;                    б) 0,25;            в) 50; 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 другой ответ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285750" indent="-285750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4.Длина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комнаты 4,1 м, а ширина 2,9 м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Найдите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площадь комнаты.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11,89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           б)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118,9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в)12,73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г)другой ответ.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5.Выберите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данных чисел наименьшее: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3,5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2,32 ;         б) 3,5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4,1 ;     в) 2,32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2,1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1340768"/>
            <a:ext cx="4244280" cy="511256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1.Выполните деление: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0,136:0,1.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13,6 ;            б) 1,36 ;           в) 0,0136;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 другой ответ.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2.Выполните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деление: 14,75:2,5.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59;                 б) 0,59;           в) 5,9;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 другой ответ.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3.Решите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уравнение: 8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х=0,16.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0,02;             б) 13,7;            в) 14,7;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 другой ответ.</a:t>
            </a:r>
          </a:p>
          <a:p>
            <a:pPr marL="285750" indent="-28575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4.Длина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комнаты 4,2 м, а ширина 3,3 м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Найдите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площадь комнаты.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12,86 м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            б) 1,286 м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         в)13,86 м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        г)другой ответ.</a:t>
            </a:r>
          </a:p>
          <a:p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5.Выберите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данных чисел наибольшее 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14,5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2,1;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б) 2,1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14,1 ;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в) 1,9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14,1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548680"/>
            <a:ext cx="5972175" cy="785812"/>
          </a:xfrm>
        </p:spPr>
        <p:txBody>
          <a:bodyPr>
            <a:noAutofit/>
          </a:bodyPr>
          <a:lstStyle/>
          <a:p>
            <a:r>
              <a:rPr lang="ru-RU" sz="2800" i="1" dirty="0"/>
              <a:t>Ответы к тесту «Деление и умножение десятичных дробей».</a:t>
            </a:r>
          </a:p>
        </p:txBody>
      </p:sp>
      <p:graphicFrame>
        <p:nvGraphicFramePr>
          <p:cNvPr id="12402" name="Group 1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6236652"/>
              </p:ext>
            </p:extLst>
          </p:nvPr>
        </p:nvGraphicFramePr>
        <p:xfrm>
          <a:off x="899592" y="2420888"/>
          <a:ext cx="7200800" cy="2520280"/>
        </p:xfrm>
        <a:graphic>
          <a:graphicData uri="http://schemas.openxmlformats.org/drawingml/2006/table">
            <a:tbl>
              <a:tblPr/>
              <a:tblGrid>
                <a:gridCol w="1439438"/>
                <a:gridCol w="1138203"/>
                <a:gridCol w="1136399"/>
                <a:gridCol w="1150829"/>
                <a:gridCol w="1123772"/>
                <a:gridCol w="1212159"/>
              </a:tblGrid>
              <a:tr h="82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4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 1 и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 2 и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8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6669" name="Group 4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954213"/>
                <a:gridCol w="2084387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0,25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65" name="Group 4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2788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226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7,54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75,4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1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4801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Для сообразительных</a:t>
            </a:r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auto">
          <a:xfrm rot="3873095">
            <a:off x="1781969" y="3051969"/>
            <a:ext cx="1012825" cy="1192213"/>
          </a:xfrm>
          <a:custGeom>
            <a:avLst/>
            <a:gdLst>
              <a:gd name="G0" fmla="+- 0 0 0"/>
              <a:gd name="G1" fmla="+- -10573949 0 0"/>
              <a:gd name="G2" fmla="+- 0 0 -10573949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0573949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73949"/>
              <a:gd name="G36" fmla="sin G34 -10573949"/>
              <a:gd name="G37" fmla="+/ -10573949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550 w 21600"/>
              <a:gd name="T5" fmla="*/ 142 h 21600"/>
              <a:gd name="T6" fmla="*/ 3125 w 21600"/>
              <a:gd name="T7" fmla="*/ 8209 h 21600"/>
              <a:gd name="T8" fmla="*/ 11675 w 21600"/>
              <a:gd name="T9" fmla="*/ 5471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483" y="5399"/>
                  <a:pt x="6424" y="6877"/>
                  <a:pt x="5683" y="9072"/>
                </a:cubicBezTo>
                <a:lnTo>
                  <a:pt x="567" y="7345"/>
                </a:lnTo>
                <a:cubicBezTo>
                  <a:pt x="2049" y="2955"/>
                  <a:pt x="61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64" name="AutoShape 40"/>
          <p:cNvSpPr>
            <a:spLocks noChangeArrowheads="1"/>
          </p:cNvSpPr>
          <p:nvPr/>
        </p:nvSpPr>
        <p:spPr bwMode="auto">
          <a:xfrm rot="-4607663">
            <a:off x="5915819" y="3237706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1.gstatic.com/images?q=tbn:ANd9GcT70jN_Hn-JpOIKT09QaBRSrVns4q1ledIXRh0dIK2uHqAJ5ENm9N4GU1BU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12119"/>
            <a:ext cx="5896993" cy="37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0" y="90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75656" y="4697066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9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b="1" i="1" dirty="0"/>
              <a:t>«Число, выраженное десятичным                                                                                                              знаком, прочтет и немец, и русский, и                                                                                         араб, и янки одинаково».                                                                                                                               </a:t>
            </a:r>
          </a:p>
          <a:p>
            <a:pPr algn="r"/>
            <a:r>
              <a:rPr lang="ru-RU" b="1" i="1" dirty="0"/>
              <a:t>     ( Д. Менделеев)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Все действия</a:t>
            </a:r>
            <a:br>
              <a:rPr lang="ru-RU" b="1" dirty="0">
                <a:latin typeface="Monotype Corsiva" pitchFamily="66" charset="0"/>
              </a:rPr>
            </a:br>
            <a:r>
              <a:rPr lang="ru-RU" b="1" dirty="0">
                <a:latin typeface="Monotype Corsiva" pitchFamily="66" charset="0"/>
              </a:rPr>
              <a:t> с десятичными </a:t>
            </a:r>
            <a:r>
              <a:rPr lang="ru-RU" b="1" dirty="0" smtClean="0">
                <a:latin typeface="Monotype Corsiva" pitchFamily="66" charset="0"/>
              </a:rPr>
              <a:t>дробями.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r>
              <a:rPr lang="ru-RU" dirty="0"/>
              <a:t>урока: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систематизировать </a:t>
            </a:r>
            <a:r>
              <a:rPr lang="ru-RU" dirty="0"/>
              <a:t>знания </a:t>
            </a:r>
            <a:r>
              <a:rPr lang="ru-RU" dirty="0" smtClean="0"/>
              <a:t>учащихся;</a:t>
            </a:r>
          </a:p>
          <a:p>
            <a:r>
              <a:rPr lang="ru-RU" dirty="0" smtClean="0"/>
              <a:t> развивать внимание, память, вычислительные навыки;</a:t>
            </a:r>
          </a:p>
          <a:p>
            <a:r>
              <a:rPr lang="ru-RU" dirty="0" smtClean="0"/>
              <a:t> воспитывать коммуникативные качества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>
                <a:solidFill>
                  <a:srgbClr val="CC3300"/>
                </a:solidFill>
                <a:latin typeface="Times New Roman" pitchFamily="18" charset="0"/>
              </a:rPr>
              <a:t>Правила выполнения действий над десятичными дробями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Сложение и вычитание.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Умножение десятичных дробей.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Умножение на 10, 100, 1000,…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Умножение на 0,1; 0,01; 0,001;…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Деление на десятичную дробь.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Деление на 10, 100, 1000,…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Деление на 0,1; 0,01; 0,001;…</a:t>
            </a:r>
          </a:p>
        </p:txBody>
      </p:sp>
    </p:spTree>
    <p:extLst>
      <p:ext uri="{BB962C8B-B14F-4D97-AF65-F5344CB8AC3E}">
        <p14:creationId xmlns:p14="http://schemas.microsoft.com/office/powerpoint/2010/main" val="2529092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98622" cy="11716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folHlink"/>
                </a:solidFill>
              </a:rPr>
              <a:t>Ну-ка в сторону карандаши!</a:t>
            </a:r>
            <a:br>
              <a:rPr lang="ru-RU" dirty="0">
                <a:solidFill>
                  <a:schemeClr val="folHlink"/>
                </a:solidFill>
              </a:rPr>
            </a:br>
            <a:r>
              <a:rPr lang="ru-RU" dirty="0">
                <a:solidFill>
                  <a:schemeClr val="folHlink"/>
                </a:solidFill>
              </a:rPr>
              <a:t>Ни бумажек, ни ручек, ни мела!</a:t>
            </a:r>
            <a:br>
              <a:rPr lang="ru-RU" dirty="0">
                <a:solidFill>
                  <a:schemeClr val="folHlink"/>
                </a:solidFill>
              </a:rPr>
            </a:br>
            <a:r>
              <a:rPr lang="ru-RU" dirty="0">
                <a:solidFill>
                  <a:schemeClr val="folHlink"/>
                </a:solidFill>
              </a:rPr>
              <a:t>Устный счет! Мы творим это дело</a:t>
            </a:r>
            <a:br>
              <a:rPr lang="ru-RU" dirty="0">
                <a:solidFill>
                  <a:schemeClr val="folHlink"/>
                </a:solidFill>
              </a:rPr>
            </a:br>
            <a:r>
              <a:rPr lang="ru-RU" dirty="0">
                <a:solidFill>
                  <a:schemeClr val="folHlink"/>
                </a:solidFill>
              </a:rPr>
              <a:t>Только силой ума и души</a:t>
            </a:r>
            <a:endParaRPr lang="ru-RU" dirty="0"/>
          </a:p>
        </p:txBody>
      </p:sp>
      <p:pic>
        <p:nvPicPr>
          <p:cNvPr id="1026" name="Picture 2" descr="http://t2.gstatic.com/images?q=tbn:ANd9GcRrXgkvg8ox1gGGevZiSVvf9eab5MOq2SXRFF5gIuasggzlL3S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894" y="404665"/>
            <a:ext cx="4720586" cy="59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dirty="0" smtClean="0"/>
              <a:t>6,8:2=</a:t>
            </a:r>
          </a:p>
          <a:p>
            <a:endParaRPr lang="ru-RU" sz="1800" dirty="0"/>
          </a:p>
          <a:p>
            <a:r>
              <a:rPr lang="ru-RU" sz="1800" dirty="0" smtClean="0"/>
              <a:t>10,5:5=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dirty="0" smtClean="0"/>
          </a:p>
          <a:p>
            <a:r>
              <a:rPr lang="ru-RU" sz="1800" dirty="0" smtClean="0"/>
              <a:t>80,64:8=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dirty="0"/>
          </a:p>
          <a:p>
            <a:r>
              <a:rPr lang="ru-RU" sz="1800" dirty="0" smtClean="0"/>
              <a:t>0,3:6=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dirty="0"/>
          </a:p>
          <a:p>
            <a:r>
              <a:rPr lang="ru-RU" sz="1800" dirty="0" smtClean="0"/>
              <a:t>2,4:4=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dirty="0"/>
          </a:p>
          <a:p>
            <a:r>
              <a:rPr lang="ru-RU" sz="1800" dirty="0" smtClean="0"/>
              <a:t>40:0,4=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t2.gstatic.com/images?q=tbn:ANd9GcT_10WJ1B9cw3JhC22sY0UtofUAuMli9WW52Npg2fPMsKKsWXEvP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8612">
            <a:off x="5148064" y="1268761"/>
            <a:ext cx="792088" cy="6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SdKR5SD4e5_JOvme6pxe9hzQd2apxsqiNYtD1We_cXur2-xdF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364">
            <a:off x="6226262" y="780923"/>
            <a:ext cx="864096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1.gstatic.com/images?q=tbn:ANd9GcT0gRSkH_dRnPFKe4-SZ5rBB2F6OXyX-xVCiGXK7fdLxNCIP3N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22" y="2361398"/>
            <a:ext cx="101658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SJGPhr3PsJGh5ftxyaSW1inOrq4cqmT15HvvHQsUPk8yVoDHc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362">
            <a:off x="6986368" y="1562187"/>
            <a:ext cx="1234950" cy="7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1.gstatic.com/images?q=tbn:ANd9GcTXJMn8J_qtaF3l-tVSlv7lVOT6xpdjC19H84ORjfdJtIxletIPZ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524">
            <a:off x="7502456" y="2425540"/>
            <a:ext cx="1197309" cy="7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2.gstatic.com/images?q=tbn:ANd9GcTR7pVsxZ7U6QXYbKDukKqLcVP8vy4lCZj7OBOtrGB1mDOVBJ_Qy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3813">
            <a:off x="5998204" y="3914170"/>
            <a:ext cx="1264644" cy="8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1.gstatic.com/images?q=tbn:ANd9GcSp8qFME_BIaCyr4raqgQfXhIe75A4CwnsfQbTvgyywbfyC2z_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2409">
            <a:off x="4716016" y="3454522"/>
            <a:ext cx="109061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0.gstatic.com/images?q=tbn:ANd9GcSEy0uvwUGUbfbRW3fug3Ho79cwHbS4-BdwF_7MRWi7CHyQZt6kf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62" y="1973809"/>
            <a:ext cx="893867" cy="7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2.gstatic.com/images?q=tbn:ANd9GcTVp5Q90J9EVhkwH6e97sGs6qGoQvf2e499YoJ3gjEDuFtMaBJGU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4959">
            <a:off x="6225738" y="2846087"/>
            <a:ext cx="927374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t3.gstatic.com/images?q=tbn:ANd9GcSLyZFIMtM5JDLFTIzsTpe1-Ns3ksy_FEcwPeni_hrj7XEBdfX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888">
            <a:off x="7538990" y="3370864"/>
            <a:ext cx="984594" cy="8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1682" y="3332066"/>
            <a:ext cx="75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К-</a:t>
            </a:r>
          </a:p>
          <a:p>
            <a:endParaRPr lang="ru-RU" b="1" dirty="0"/>
          </a:p>
          <a:p>
            <a:r>
              <a:rPr lang="ru-RU" b="1" dirty="0" smtClean="0"/>
              <a:t>     1,8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256490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Н-10,08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60886">
            <a:off x="5177662" y="137160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Х-100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4403" y="23613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Е-0,5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17368" y="753255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М-3,4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176498">
            <a:off x="7174687" y="1787662"/>
            <a:ext cx="78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О-2,1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6659">
            <a:off x="7857705" y="244410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А-0,05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20035">
            <a:off x="7536313" y="333401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Ф-2,5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rot="18799063">
            <a:off x="6295085" y="306772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Д-10,8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186716">
            <a:off x="6228747" y="4252732"/>
            <a:ext cx="85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Р-0,6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1556270"/>
            <a:ext cx="1656184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3,4         М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2,1          О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10,08       Н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0,05          А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0,6            Р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100          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04" y="5229200"/>
            <a:ext cx="6512511" cy="1143000"/>
          </a:xfrm>
        </p:spPr>
        <p:txBody>
          <a:bodyPr/>
          <a:lstStyle/>
          <a:p>
            <a:r>
              <a:rPr lang="ru-RU" i="1" dirty="0" smtClean="0"/>
              <a:t>Бабочка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</a:rPr>
              <a:t>МОНАРХ</a:t>
            </a:r>
            <a:endParaRPr lang="ru-RU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t2.gstatic.com/images?q=tbn:ANd9GcQdMUXXuICxAcxaVStXY-MHntybkZ8ZZBLWVW5r_QhK-ZMhqRWQ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368813" cy="41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Решите примеры и расшифруйте фразу</a:t>
            </a:r>
            <a:endParaRPr lang="ru-RU" sz="32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323528" y="980728"/>
            <a:ext cx="8229600" cy="2232248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1 группа:    </a:t>
            </a:r>
            <a:r>
              <a:rPr lang="ru-RU" sz="2800" b="1" dirty="0"/>
              <a:t>3,5∙(8,68+1,136)-135,531:33,3</a:t>
            </a:r>
          </a:p>
          <a:p>
            <a:r>
              <a:rPr lang="ru-RU" sz="2800" b="1" u="sng" dirty="0"/>
              <a:t>2 </a:t>
            </a:r>
            <a:r>
              <a:rPr lang="ru-RU" sz="2800" b="1" u="sng" dirty="0" smtClean="0"/>
              <a:t>группа:    </a:t>
            </a:r>
            <a:r>
              <a:rPr lang="ru-RU" sz="2800" b="1" dirty="0"/>
              <a:t>39,072:9,6+(55,4-17,66):6,8</a:t>
            </a:r>
          </a:p>
          <a:p>
            <a:r>
              <a:rPr lang="ru-RU" sz="2800" b="1" u="sng" dirty="0"/>
              <a:t>3 </a:t>
            </a:r>
            <a:r>
              <a:rPr lang="ru-RU" sz="2800" b="1" u="sng" dirty="0" smtClean="0"/>
              <a:t>группа:    </a:t>
            </a:r>
            <a:r>
              <a:rPr lang="ru-RU" sz="2800" b="1" dirty="0"/>
              <a:t>(8,94+9,39):(</a:t>
            </a:r>
            <a:r>
              <a:rPr lang="ru-RU" sz="2800" b="1" dirty="0">
                <a:sym typeface="Wingdings" pitchFamily="2" charset="2"/>
              </a:rPr>
              <a:t>7,57-1,4∙2,05)</a:t>
            </a:r>
          </a:p>
          <a:p>
            <a:r>
              <a:rPr lang="ru-RU" sz="2800" b="1" u="sng" dirty="0">
                <a:sym typeface="Wingdings" pitchFamily="2" charset="2"/>
              </a:rPr>
              <a:t>4 группа:   </a:t>
            </a:r>
            <a:r>
              <a:rPr lang="ru-RU" sz="2800" b="1" dirty="0">
                <a:sym typeface="Wingdings" pitchFamily="2" charset="2"/>
              </a:rPr>
              <a:t>10,79:8,3-(5-0,56):3,7</a:t>
            </a:r>
            <a:endParaRPr lang="ru-RU" sz="2800" b="1" dirty="0"/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000" b="1" i="1" dirty="0" smtClean="0"/>
              <a:t>Ответы к действиям:</a:t>
            </a:r>
          </a:p>
          <a:p>
            <a:pPr marL="0" indent="0">
              <a:buNone/>
            </a:pPr>
            <a:r>
              <a:rPr lang="ru-RU" sz="7400" dirty="0" smtClean="0"/>
              <a:t>9,816-учиться                                                      30,286-пригодится </a:t>
            </a:r>
          </a:p>
          <a:p>
            <a:pPr marL="0" indent="0">
              <a:buNone/>
            </a:pPr>
            <a:r>
              <a:rPr lang="ru-RU" sz="7400" dirty="0" smtClean="0"/>
              <a:t>18,33-потехе                                                       1,3-науки</a:t>
            </a:r>
          </a:p>
          <a:p>
            <a:pPr marL="0" indent="0">
              <a:buNone/>
            </a:pPr>
            <a:r>
              <a:rPr lang="ru-RU" sz="7400" dirty="0" smtClean="0"/>
              <a:t>5,55-рукам                                                           2,87-время</a:t>
            </a:r>
          </a:p>
          <a:p>
            <a:pPr marL="0" indent="0">
              <a:buNone/>
            </a:pPr>
            <a:r>
              <a:rPr lang="ru-RU" sz="7400" dirty="0" smtClean="0"/>
              <a:t>4,44-муки                                                            34,356-грамоте</a:t>
            </a:r>
          </a:p>
          <a:p>
            <a:pPr marL="0" indent="0">
              <a:buNone/>
            </a:pPr>
            <a:r>
              <a:rPr lang="ru-RU" sz="7400" dirty="0" smtClean="0"/>
              <a:t>4,7-час                                                                 1,2-без</a:t>
            </a:r>
          </a:p>
          <a:p>
            <a:pPr marL="0" indent="0">
              <a:buNone/>
            </a:pPr>
            <a:r>
              <a:rPr lang="ru-RU" sz="7400" dirty="0" smtClean="0"/>
              <a:t>4,07-всегда                                                         9,62-язык</a:t>
            </a:r>
          </a:p>
          <a:p>
            <a:pPr marL="0" indent="0">
              <a:buNone/>
            </a:pPr>
            <a:r>
              <a:rPr lang="ru-RU" sz="7400" dirty="0" smtClean="0"/>
              <a:t>0,1-нет                                                                3,9-делу</a:t>
            </a:r>
          </a:p>
          <a:p>
            <a:pPr marL="0" indent="0">
              <a:buNone/>
            </a:pPr>
            <a:r>
              <a:rPr lang="ru-RU" sz="7400" dirty="0" smtClean="0"/>
              <a:t>37,74-болтает</a:t>
            </a:r>
            <a:r>
              <a:rPr lang="ru-RU" sz="7400" dirty="0"/>
              <a:t> </a:t>
            </a:r>
            <a:r>
              <a:rPr lang="ru-RU" sz="7400" dirty="0" smtClean="0"/>
              <a:t>                                                  4,07-мешает </a:t>
            </a:r>
            <a:endParaRPr lang="ru-RU" sz="7400" dirty="0"/>
          </a:p>
          <a:p>
            <a:pPr marL="0" indent="0">
              <a:buNone/>
            </a:pPr>
            <a:r>
              <a:rPr lang="ru-RU" sz="4400" dirty="0" smtClean="0"/>
              <a:t>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49085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Язык болтает,  рукам мешает.</a:t>
            </a:r>
          </a:p>
          <a:p>
            <a:r>
              <a:rPr lang="ru-RU" dirty="0" smtClean="0"/>
              <a:t>Делу время – потехе час.</a:t>
            </a:r>
          </a:p>
          <a:p>
            <a:r>
              <a:rPr lang="ru-RU" dirty="0" smtClean="0"/>
              <a:t>Грамоте учиться, всегда пригодится.</a:t>
            </a:r>
          </a:p>
          <a:p>
            <a:r>
              <a:rPr lang="ru-RU" dirty="0" smtClean="0"/>
              <a:t>Без муки нет науки.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9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/>
            <a:ahLst/>
            <a:cxnLst>
              <a:cxn ang="0">
                <a:pos x="268" y="735"/>
              </a:cxn>
              <a:cxn ang="0">
                <a:pos x="318" y="620"/>
              </a:cxn>
              <a:cxn ang="0">
                <a:pos x="400" y="554"/>
              </a:cxn>
              <a:cxn ang="0">
                <a:pos x="458" y="513"/>
              </a:cxn>
              <a:cxn ang="0">
                <a:pos x="606" y="439"/>
              </a:cxn>
              <a:cxn ang="0">
                <a:pos x="631" y="415"/>
              </a:cxn>
              <a:cxn ang="0">
                <a:pos x="647" y="390"/>
              </a:cxn>
              <a:cxn ang="0">
                <a:pos x="762" y="332"/>
              </a:cxn>
              <a:cxn ang="0">
                <a:pos x="812" y="308"/>
              </a:cxn>
              <a:cxn ang="0">
                <a:pos x="836" y="291"/>
              </a:cxn>
              <a:cxn ang="0">
                <a:pos x="894" y="275"/>
              </a:cxn>
              <a:cxn ang="0">
                <a:pos x="1272" y="118"/>
              </a:cxn>
              <a:cxn ang="0">
                <a:pos x="1338" y="77"/>
              </a:cxn>
              <a:cxn ang="0">
                <a:pos x="2145" y="61"/>
              </a:cxn>
              <a:cxn ang="0">
                <a:pos x="2614" y="52"/>
              </a:cxn>
              <a:cxn ang="0">
                <a:pos x="2663" y="44"/>
              </a:cxn>
              <a:cxn ang="0">
                <a:pos x="2893" y="11"/>
              </a:cxn>
              <a:cxn ang="0">
                <a:pos x="3478" y="44"/>
              </a:cxn>
              <a:cxn ang="0">
                <a:pos x="3601" y="94"/>
              </a:cxn>
              <a:cxn ang="0">
                <a:pos x="3905" y="168"/>
              </a:cxn>
              <a:cxn ang="0">
                <a:pos x="4391" y="176"/>
              </a:cxn>
              <a:cxn ang="0">
                <a:pos x="4473" y="217"/>
              </a:cxn>
              <a:cxn ang="0">
                <a:pos x="4580" y="225"/>
              </a:cxn>
              <a:cxn ang="0">
                <a:pos x="4630" y="258"/>
              </a:cxn>
              <a:cxn ang="0">
                <a:pos x="4704" y="340"/>
              </a:cxn>
              <a:cxn ang="0">
                <a:pos x="4909" y="398"/>
              </a:cxn>
              <a:cxn ang="0">
                <a:pos x="4951" y="415"/>
              </a:cxn>
              <a:cxn ang="0">
                <a:pos x="5206" y="431"/>
              </a:cxn>
              <a:cxn ang="0">
                <a:pos x="5271" y="480"/>
              </a:cxn>
              <a:cxn ang="0">
                <a:pos x="5288" y="497"/>
              </a:cxn>
              <a:cxn ang="0">
                <a:pos x="5321" y="546"/>
              </a:cxn>
              <a:cxn ang="0">
                <a:pos x="5378" y="587"/>
              </a:cxn>
              <a:cxn ang="0">
                <a:pos x="5477" y="628"/>
              </a:cxn>
              <a:cxn ang="0">
                <a:pos x="5527" y="645"/>
              </a:cxn>
              <a:cxn ang="0">
                <a:pos x="5658" y="719"/>
              </a:cxn>
              <a:cxn ang="0">
                <a:pos x="5757" y="793"/>
              </a:cxn>
              <a:cxn ang="0">
                <a:pos x="5946" y="834"/>
              </a:cxn>
              <a:cxn ang="0">
                <a:pos x="3214" y="916"/>
              </a:cxn>
              <a:cxn ang="0">
                <a:pos x="1840" y="892"/>
              </a:cxn>
              <a:cxn ang="0">
                <a:pos x="1223" y="884"/>
              </a:cxn>
              <a:cxn ang="0">
                <a:pos x="277" y="744"/>
              </a:cxn>
              <a:cxn ang="0">
                <a:pos x="268" y="719"/>
              </a:cxn>
              <a:cxn ang="0">
                <a:pos x="268" y="73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4137" y="5504099"/>
            <a:ext cx="865188" cy="874713"/>
          </a:xfrm>
          <a:prstGeom prst="rect">
            <a:avLst/>
          </a:prstGeom>
          <a:noFill/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1539" y="5661025"/>
            <a:ext cx="865187" cy="874713"/>
          </a:xfrm>
          <a:prstGeom prst="rect">
            <a:avLst/>
          </a:prstGeom>
          <a:noFill/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091939" y="2490787"/>
            <a:ext cx="1296988" cy="792163"/>
          </a:xfrm>
          <a:prstGeom prst="rect">
            <a:avLst/>
          </a:prstGeom>
          <a:noFill/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321</TotalTime>
  <Words>572</Words>
  <Application>Microsoft Office PowerPoint</Application>
  <PresentationFormat>Экран (4:3)</PresentationFormat>
  <Paragraphs>126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Воздушный поток</vt:lpstr>
      <vt:lpstr>Тема Office</vt:lpstr>
      <vt:lpstr>1_Воздушный поток</vt:lpstr>
      <vt:lpstr>Презентация к уроку «Все действия с десятичными дробями»</vt:lpstr>
      <vt:lpstr>Все действия  с десятичными дробями.</vt:lpstr>
      <vt:lpstr>Цели урока:</vt:lpstr>
      <vt:lpstr>Правила выполнения действий над десятичными дробями</vt:lpstr>
      <vt:lpstr>Ну-ка в сторону карандаши! Ни бумажек, ни ручек, ни мела! Устный счет! Мы творим это дело Только силой ума и души</vt:lpstr>
      <vt:lpstr>Бабочка МОНАРХ</vt:lpstr>
      <vt:lpstr>Решите примеры и расшифруйте фразу</vt:lpstr>
      <vt:lpstr>пословицы</vt:lpstr>
      <vt:lpstr>Презентация PowerPoint</vt:lpstr>
      <vt:lpstr>Выполните тест  1 и 3 группы                                2 и 4 группы </vt:lpstr>
      <vt:lpstr>Ответы к тесту «Деление и умножение десятичных дробей».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29</cp:revision>
  <dcterms:modified xsi:type="dcterms:W3CDTF">2012-01-05T15:15:24Z</dcterms:modified>
</cp:coreProperties>
</file>