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44" r:id="rId6"/>
    <p:sldMasterId id="2147483756" r:id="rId7"/>
    <p:sldMasterId id="2147483780" r:id="rId8"/>
  </p:sldMasterIdLst>
  <p:sldIdLst>
    <p:sldId id="259" r:id="rId9"/>
    <p:sldId id="256" r:id="rId10"/>
    <p:sldId id="257" r:id="rId11"/>
    <p:sldId id="258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17D340-1160-4CE9-B1A0-3B2CC8036EAA}">
          <p14:sldIdLst>
            <p14:sldId id="259"/>
            <p14:sldId id="256"/>
            <p14:sldId id="257"/>
            <p14:sldId id="258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5" d="100"/>
          <a:sy n="65" d="100"/>
        </p:scale>
        <p:origin x="-153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63" y="199763"/>
            <a:ext cx="7128792" cy="645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Минус 10">
            <a:hlinkClick r:id="rId3" action="ppaction://hlinksldjump"/>
          </p:cNvPr>
          <p:cNvSpPr/>
          <p:nvPr/>
        </p:nvSpPr>
        <p:spPr>
          <a:xfrm>
            <a:off x="3203848" y="2476077"/>
            <a:ext cx="1872208" cy="45719"/>
          </a:xfrm>
          <a:prstGeom prst="mathMinus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Минус 11">
            <a:hlinkClick r:id="rId4" action="ppaction://hlinksldjump"/>
          </p:cNvPr>
          <p:cNvSpPr/>
          <p:nvPr/>
        </p:nvSpPr>
        <p:spPr>
          <a:xfrm>
            <a:off x="3760155" y="3973989"/>
            <a:ext cx="1872208" cy="45719"/>
          </a:xfrm>
          <a:prstGeom prst="mathMinus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Минус 12">
            <a:hlinkClick r:id="rId5" action="ppaction://hlinksldjump"/>
          </p:cNvPr>
          <p:cNvSpPr/>
          <p:nvPr/>
        </p:nvSpPr>
        <p:spPr>
          <a:xfrm>
            <a:off x="5833684" y="2602396"/>
            <a:ext cx="1239999" cy="55175"/>
          </a:xfrm>
          <a:prstGeom prst="mathMinus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Минус 13"/>
          <p:cNvSpPr/>
          <p:nvPr/>
        </p:nvSpPr>
        <p:spPr>
          <a:xfrm>
            <a:off x="4696259" y="3429000"/>
            <a:ext cx="1603933" cy="45719"/>
          </a:xfrm>
          <a:prstGeom prst="mathMinus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Минус 14"/>
          <p:cNvSpPr/>
          <p:nvPr/>
        </p:nvSpPr>
        <p:spPr>
          <a:xfrm>
            <a:off x="6588223" y="3383281"/>
            <a:ext cx="864097" cy="45719"/>
          </a:xfrm>
          <a:prstGeom prst="mathMinus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Минус 15"/>
          <p:cNvSpPr/>
          <p:nvPr/>
        </p:nvSpPr>
        <p:spPr>
          <a:xfrm>
            <a:off x="6453683" y="3928270"/>
            <a:ext cx="864097" cy="45719"/>
          </a:xfrm>
          <a:prstGeom prst="mathMinus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Минус 16"/>
          <p:cNvSpPr/>
          <p:nvPr/>
        </p:nvSpPr>
        <p:spPr>
          <a:xfrm>
            <a:off x="5498225" y="4221088"/>
            <a:ext cx="864097" cy="45719"/>
          </a:xfrm>
          <a:prstGeom prst="mathMinus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Минус 17"/>
          <p:cNvSpPr/>
          <p:nvPr/>
        </p:nvSpPr>
        <p:spPr>
          <a:xfrm>
            <a:off x="4355976" y="4869160"/>
            <a:ext cx="864097" cy="45719"/>
          </a:xfrm>
          <a:prstGeom prst="mathMinus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4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54713" cy="1910716"/>
          </a:xfrm>
        </p:spPr>
        <p:txBody>
          <a:bodyPr/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8049216" cy="23979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	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</a:t>
            </a:r>
            <a:r>
              <a:rPr lang="ru-RU" sz="2800" dirty="0" smtClean="0"/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самостоятельная часть речи, которая обозначает действие и отвечает на вопросы что делать?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сделать?(что делает? что сделает? что делал? что сделал?)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Морфологические      признаки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глагола -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вид, наклонение, время, лицо, число, род, спряжение и др.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3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502" y="26408"/>
            <a:ext cx="6840760" cy="2016224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</a:t>
            </a:r>
            <a:b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ПРИЛАГАТЕЛЬНОЕ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71600" y="2420888"/>
            <a:ext cx="5256584" cy="388843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прилагательное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самостоятельная часть речи, которая обозначает признак предмета и отвечает на вопрос какой? или чей?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2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9715" y="4581128"/>
            <a:ext cx="6048672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в предложении прилагательные бывают определениями или сказуемыми.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6292552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Морфологические признаки прилагательного - </a:t>
            </a:r>
            <a:endParaRPr lang="ru-RU" sz="3200" b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240160" y="2852936"/>
            <a:ext cx="629255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Синтаксические признаки прилагательных – </a:t>
            </a:r>
            <a:endParaRPr lang="ru-RU" sz="3200" b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484040" y="1781200"/>
            <a:ext cx="604867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род, число, падеж.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4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Служебные</a:t>
            </a: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части речи </a:t>
            </a: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ru-RU" sz="6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510928"/>
            <a:ext cx="8423944" cy="4347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слова, которые не называют ни предметов, ни действий, ни признаков, а выражают только отношения между ними. </a:t>
            </a:r>
          </a:p>
          <a:p>
            <a:pPr algn="just"/>
            <a:endParaRPr lang="ru-RU" sz="32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обслуживают самостоятельные слова, помогая им соединяться друг с  другом. </a:t>
            </a:r>
          </a:p>
          <a:p>
            <a:pPr algn="just"/>
            <a:endParaRPr lang="ru-RU" sz="32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слова могут соединять предложения и добавлять различные оттенки к значениям самостоятельных слов.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5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ПРЕДЛОГ</a:t>
            </a:r>
            <a:endParaRPr lang="ru-RU" sz="8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992888" cy="2808312"/>
          </a:xfrm>
        </p:spPr>
        <p:txBody>
          <a:bodyPr>
            <a:noAutofit/>
          </a:bodyPr>
          <a:lstStyle/>
          <a:p>
            <a:pPr algn="l"/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Предлоги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употребляются с существительными и местоимениями и связывают их с другими самостоятельными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379596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СОЮЗ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8169654" cy="3600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Союзы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связывают:</a:t>
            </a:r>
          </a:p>
          <a:p>
            <a:pPr marL="514350" indent="-514350" algn="l">
              <a:buAutoNum type="arabicParenR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предложения</a:t>
            </a:r>
          </a:p>
          <a:p>
            <a:pPr marL="514350" indent="-514350" algn="l">
              <a:buAutoNum type="arabicParenR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</a:t>
            </a:r>
          </a:p>
          <a:p>
            <a:pPr algn="l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 значению союзы делятся на две группы: сочинительные и подчинительные.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13482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851648" cy="1828800"/>
          </a:xfrm>
        </p:spPr>
        <p:txBody>
          <a:bodyPr/>
          <a:lstStyle/>
          <a:p>
            <a:pPr algn="ctr"/>
            <a:r>
              <a:rPr lang="ru-RU" sz="7200" dirty="0" smtClean="0"/>
              <a:t>ЧАСТИЦА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996952"/>
            <a:ext cx="7848544" cy="2808312"/>
          </a:xfrm>
        </p:spPr>
        <p:txBody>
          <a:bodyPr>
            <a:noAutofit/>
          </a:bodyPr>
          <a:lstStyle/>
          <a:p>
            <a:pPr algn="just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Частицы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придают различные оттенки значения членам предложения или всему предложению в целом.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4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88640"/>
            <a:ext cx="7128792" cy="6552728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медведь, шагая к рынку,</a:t>
            </a:r>
          </a:p>
          <a:p>
            <a:pPr algn="l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продажу меду крынку,</a:t>
            </a:r>
          </a:p>
          <a:p>
            <a:pPr algn="l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Вдруг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Мишку -  вот напасть </a:t>
            </a:r>
          </a:p>
          <a:p>
            <a:pPr algn="l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Осы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вздумали напасть.</a:t>
            </a:r>
          </a:p>
          <a:p>
            <a:pPr algn="l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Мишка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армией осиной</a:t>
            </a:r>
          </a:p>
          <a:p>
            <a:pPr algn="l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Дрался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вырванной осиной.</a:t>
            </a:r>
          </a:p>
          <a:p>
            <a:pPr algn="l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 в ярость он не впасть,</a:t>
            </a:r>
          </a:p>
          <a:p>
            <a:pPr algn="l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осы лезли в пасть,</a:t>
            </a:r>
          </a:p>
          <a:p>
            <a:pPr algn="l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Жалили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попало</a:t>
            </a:r>
          </a:p>
          <a:p>
            <a:pPr algn="l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это и попало.</a:t>
            </a:r>
          </a:p>
          <a:p>
            <a:pPr algn="l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320731"/>
            <a:ext cx="6264696" cy="1243905"/>
          </a:xfrm>
          <a:prstGeom prst="roundRect">
            <a:avLst>
              <a:gd name="adj" fmla="val 23081"/>
            </a:avLst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Выписать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стихотворения существительные и распределить их в 3 колонки (по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,II, III склонение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54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3648"/>
            <a:ext cx="640871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село (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В,в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ысокое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здесь (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В,в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ысокое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моя подружка (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Р,р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оза</a:t>
            </a:r>
            <a:endParaRPr lang="ru-RU" sz="3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нее в букете (Р,Р)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оза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кот (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П,п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ушок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и в правду как (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П,п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ушок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речка (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Т,т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ьма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речке рыбы – (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Т,т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ьма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какое чудо – (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Р,р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ыбина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Рисовала Люда (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Р,р</a:t>
            </a:r>
            <a:r>
              <a:rPr lang="ru-RU" sz="3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0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ыбина</a:t>
            </a:r>
            <a:endParaRPr lang="ru-RU" sz="3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3279" y="5373216"/>
            <a:ext cx="6840760" cy="1328023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spc="-150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Необходимо правильно записать  (со строчной или прописной </a:t>
            </a:r>
            <a:r>
              <a:rPr lang="ru-RU" sz="2400" b="1" spc="-15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буквы) ,определить </a:t>
            </a:r>
            <a:r>
              <a:rPr lang="ru-RU" sz="2400" b="1" spc="-150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нарицательное оно  или собственное.</a:t>
            </a:r>
          </a:p>
        </p:txBody>
      </p:sp>
      <p:sp>
        <p:nvSpPr>
          <p:cNvPr id="2" name="Стрелка вниз 1">
            <a:hlinkClick r:id="rId2" action="ppaction://hlinksldjump"/>
          </p:cNvPr>
          <p:cNvSpPr/>
          <p:nvPr/>
        </p:nvSpPr>
        <p:spPr>
          <a:xfrm rot="20158362">
            <a:off x="8100392" y="5517232"/>
            <a:ext cx="936104" cy="1184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806489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в саду вырос ___________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цветок. 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привлекал всех ___________ запахом  и ________ цветом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цветок радовал и взрослых и _____________детей.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4838774"/>
            <a:ext cx="6264696" cy="1736646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Распространите предложения прилагательными. </a:t>
            </a:r>
          </a:p>
        </p:txBody>
      </p:sp>
      <p:sp>
        <p:nvSpPr>
          <p:cNvPr id="5" name="Стрелка вниз 4">
            <a:hlinkClick r:id="rId2" action="ppaction://hlinksldjump"/>
          </p:cNvPr>
          <p:cNvSpPr/>
          <p:nvPr/>
        </p:nvSpPr>
        <p:spPr>
          <a:xfrm rot="20158362">
            <a:off x="8007405" y="5517233"/>
            <a:ext cx="936104" cy="1184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7" y="188640"/>
            <a:ext cx="7876493" cy="479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7360" y="4581128"/>
            <a:ext cx="7344816" cy="1940957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для первой команды: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Выпишите по горизонтали глаголы совершенного вида, образованные от следующих глаголов.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Прощать. 2. Сбрасывать. 3. Сдавливать. 4. Вывозить. 5. Избирать. 6.Лишать. 7. Относить. 8. Двигать. 9. Ронять. 10. Скрываться. 11.Прохаживаться.</a:t>
            </a:r>
          </a:p>
        </p:txBody>
      </p:sp>
    </p:spTree>
    <p:extLst>
      <p:ext uri="{BB962C8B-B14F-4D97-AF65-F5344CB8AC3E}">
        <p14:creationId xmlns:p14="http://schemas.microsoft.com/office/powerpoint/2010/main" val="23472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2438" y="980728"/>
            <a:ext cx="5789922" cy="446224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15" y="0"/>
            <a:ext cx="669818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162" y="4941168"/>
            <a:ext cx="8064896" cy="163449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Впишите глаголы несовершенного вида, образовав их от глаголов: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Сменить.  2. Выстрелить.  3. Тряхнуть.  4. Сказать.  5. Поймать.  6.Осесть.   7. Нырнуть.  8. Оросить.  9.  Согреться.  10.  Сохранить.  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Кончить.  12. Оборвать.   12. Заклеймить. </a:t>
            </a:r>
          </a:p>
        </p:txBody>
      </p:sp>
      <p:sp>
        <p:nvSpPr>
          <p:cNvPr id="2" name="Стрелка вниз 1">
            <a:hlinkClick r:id="rId4" action="ppaction://hlinksldjump"/>
          </p:cNvPr>
          <p:cNvSpPr/>
          <p:nvPr/>
        </p:nvSpPr>
        <p:spPr>
          <a:xfrm rot="20331886">
            <a:off x="8365272" y="5808838"/>
            <a:ext cx="781716" cy="949657"/>
          </a:xfrm>
          <a:prstGeom prst="downArrow">
            <a:avLst/>
          </a:prstGeom>
          <a:solidFill>
            <a:srgbClr val="00206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84668"/>
            <a:ext cx="8604448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   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Самостоятельные части речи</a:t>
            </a:r>
            <a:r>
              <a:rPr lang="ru-RU" sz="2800" dirty="0"/>
              <a:t>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включают слова, называющие предметы, их действия и самые различные признаки. </a:t>
            </a:r>
          </a:p>
          <a:p>
            <a:pPr algn="just"/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самостоятельных слов не могут строится словосочетания и предложения.</a:t>
            </a:r>
          </a:p>
          <a:p>
            <a:pPr algn="just"/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предложении самостоятельные слова являются членами предложения.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857" y="298236"/>
            <a:ext cx="88601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ПОДВЕДЕМ ИТОГИ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5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44816" cy="1872208"/>
          </a:xfrm>
        </p:spPr>
        <p:txBody>
          <a:bodyPr>
            <a:normAutofit/>
          </a:bodyPr>
          <a:lstStyle/>
          <a:p>
            <a:pPr algn="l"/>
            <a:r>
              <a:rPr lang="ru-RU" sz="54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СУЩЕСТВИТЕЛЬНОЕ</a:t>
            </a:r>
            <a:endParaRPr lang="ru-RU" sz="5400" b="1" i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276872"/>
            <a:ext cx="7632848" cy="424847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6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существительное </a:t>
            </a: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часть речи, которая обозначает предмет  и отвечает на вопросы   к т о ?  ч т о ?</a:t>
            </a:r>
            <a:endParaRPr lang="ru-RU" sz="3200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6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7416824" cy="5040560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Морфологические признаки      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существительных - </a:t>
            </a:r>
          </a:p>
          <a:p>
            <a:endParaRPr lang="ru-RU" sz="24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род, число, падеж, склонение.</a:t>
            </a:r>
          </a:p>
          <a:p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Имена существительные принадлежат к одному из трех родов – мужскому, женскому или среднему, но не изменяются по родам.</a:t>
            </a:r>
          </a:p>
          <a:p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Существительные изменяются по числам и падежам. Начальной формой существительного являются именительный падеж единственного числа.</a:t>
            </a:r>
            <a:endParaRPr lang="ru-RU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5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6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8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458</TotalTime>
  <Words>529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Эркер</vt:lpstr>
      <vt:lpstr>Солнцестояние</vt:lpstr>
      <vt:lpstr>Воздушный поток</vt:lpstr>
      <vt:lpstr>Волна</vt:lpstr>
      <vt:lpstr>Кнопка</vt:lpstr>
      <vt:lpstr>Твердый переплет</vt:lpstr>
      <vt:lpstr>Составная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ИМЯ СУЩЕСТВИТЕЛЬНОЕ</vt:lpstr>
      <vt:lpstr>Презентация PowerPoint</vt:lpstr>
      <vt:lpstr>ГЛАГОЛ</vt:lpstr>
      <vt:lpstr> Морфологические      признаки   глагола - </vt:lpstr>
      <vt:lpstr>ИМЯ  ПРИЛАГАТЕЛЬНОЕ</vt:lpstr>
      <vt:lpstr>Морфологические признаки прилагательного - </vt:lpstr>
      <vt:lpstr>Служебные части речи  </vt:lpstr>
      <vt:lpstr>ПРЕДЛОГ</vt:lpstr>
      <vt:lpstr>СОЮЗ</vt:lpstr>
      <vt:lpstr>ЧАСТИЦА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35</cp:revision>
  <dcterms:created xsi:type="dcterms:W3CDTF">2011-11-21T05:56:14Z</dcterms:created>
  <dcterms:modified xsi:type="dcterms:W3CDTF">2011-12-20T15:17:02Z</dcterms:modified>
</cp:coreProperties>
</file>