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2"/>
  </p:notesMasterIdLst>
  <p:sldIdLst>
    <p:sldId id="335" r:id="rId2"/>
    <p:sldId id="334" r:id="rId3"/>
    <p:sldId id="333" r:id="rId4"/>
    <p:sldId id="286" r:id="rId5"/>
    <p:sldId id="268" r:id="rId6"/>
    <p:sldId id="25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7" r:id="rId23"/>
    <p:sldId id="288" r:id="rId24"/>
    <p:sldId id="289" r:id="rId25"/>
    <p:sldId id="290" r:id="rId26"/>
    <p:sldId id="292" r:id="rId27"/>
    <p:sldId id="309" r:id="rId28"/>
    <p:sldId id="315" r:id="rId29"/>
    <p:sldId id="322" r:id="rId30"/>
    <p:sldId id="321" r:id="rId31"/>
    <p:sldId id="317" r:id="rId32"/>
    <p:sldId id="312" r:id="rId33"/>
    <p:sldId id="313" r:id="rId34"/>
    <p:sldId id="336" r:id="rId35"/>
    <p:sldId id="304" r:id="rId36"/>
    <p:sldId id="299" r:id="rId37"/>
    <p:sldId id="300" r:id="rId38"/>
    <p:sldId id="301" r:id="rId39"/>
    <p:sldId id="302" r:id="rId40"/>
    <p:sldId id="303" r:id="rId41"/>
    <p:sldId id="305" r:id="rId42"/>
    <p:sldId id="306" r:id="rId43"/>
    <p:sldId id="307" r:id="rId44"/>
    <p:sldId id="308" r:id="rId45"/>
    <p:sldId id="314" r:id="rId46"/>
    <p:sldId id="320" r:id="rId47"/>
    <p:sldId id="323" r:id="rId48"/>
    <p:sldId id="324" r:id="rId49"/>
    <p:sldId id="325" r:id="rId50"/>
    <p:sldId id="326" r:id="rId51"/>
    <p:sldId id="293" r:id="rId52"/>
    <p:sldId id="295" r:id="rId53"/>
    <p:sldId id="296" r:id="rId54"/>
    <p:sldId id="297" r:id="rId55"/>
    <p:sldId id="298" r:id="rId56"/>
    <p:sldId id="327" r:id="rId57"/>
    <p:sldId id="328" r:id="rId58"/>
    <p:sldId id="330" r:id="rId59"/>
    <p:sldId id="332" r:id="rId60"/>
    <p:sldId id="338" r:id="rId6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14" autoAdjust="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5FD53-6433-4D9F-B671-C238D014A87D}" type="datetimeFigureOut">
              <a:rPr lang="ru-RU" smtClean="0"/>
              <a:pPr/>
              <a:t>11.05.2012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FA2B27-8A23-44AB-9937-0D350284F3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6594A0-94B3-48AB-9476-FC94192A6DD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21F4E0-9CB7-4905-8FD5-EA6DCB2AD3C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90463F-CD9B-408B-B974-7376CC59AF7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10323\&#1055;&#1088;&#1080;&#1083;&#1086;&#1078;&#1077;&#1085;&#1080;&#1077;%201\&#1057;&#1090;&#1077;&#1087;&#1080;.mpg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10323\&#1055;&#1088;&#1080;&#1083;&#1086;&#1078;&#1077;&#1085;&#1080;&#1077;%201\&#1070;&#1088;&#1080;&#1081;_&#1040;&#1085;&#1090;&#1086;&#1085;&#1086;&#1074;_-_&#1056;&#1086;&#1076;&#1085;&#1099;&#1077;_&#1052;&#1077;&#1089;&#1090;&#1072;4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!!!Festival\__Temp\610323\&#1055;&#1088;&#1080;&#1083;&#1086;&#1078;&#1077;&#1085;&#1080;&#1077;%201\&#1040;&#1089;&#1090;&#1088;&#1072;&#1093;&#1072;&#1085;&#1089;&#1082;&#1080;&#1081;%20&#1079;&#1072;&#1087;&#1086;&#1074;&#1077;&#1076;&#1085;&#1080;&#1082;.m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51.xml"/><Relationship Id="rId5" Type="http://schemas.openxmlformats.org/officeDocument/2006/relationships/slide" Target="slide3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357166"/>
            <a:ext cx="7643865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 pitchFamily="18" charset="0"/>
                <a:ea typeface="DejaVu Serif Condensed" pitchFamily="18" charset="0"/>
              </a:rPr>
              <a:t>Урок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 pitchFamily="18" charset="0"/>
                <a:ea typeface="DejaVu Serif Condensed" pitchFamily="18" charset="0"/>
              </a:rPr>
              <a:t>окружающего мира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 pitchFamily="18" charset="0"/>
                <a:ea typeface="DejaVu Serif Condensed" pitchFamily="18" charset="0"/>
              </a:rPr>
              <a:t>в 4 классе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44196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47800" y="472440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Тема урока: «Природная зона степей».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Степь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3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136841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rgbClr val="002060"/>
                </a:solidFill>
              </a:rPr>
              <a:t>В степной зоне  очень тёплое,  продолжительное и засушливое лето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степь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-14288"/>
            <a:ext cx="913765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0"/>
            <a:ext cx="8001000" cy="142875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002060"/>
                </a:solidFill>
              </a:rPr>
              <a:t>Дожди здесь редкость, да и то ливневые.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Не успевая впитаться в почву, вода стекает в низины и испаряется.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7200" y="1676400"/>
            <a:ext cx="8429625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solidFill>
                  <a:srgbClr val="002060"/>
                </a:solidFill>
                <a:latin typeface="+mj-lt"/>
              </a:rPr>
              <a:t>Многие травянистые растения цветут рано весной, пока в почве достаточно влаги и не наступит летняя жара.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7200" y="1143000"/>
            <a:ext cx="78057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Почвы здесь плодородны. Растительность </a:t>
            </a: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</a:rPr>
              <a:t>очень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разнообразна. 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SC_02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925"/>
            <a:ext cx="9183688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/>
              <a:t>Жарким летом многие озёра и маленькие речки пересыхают, а трава выгорает.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1_%EC%E0%FF_%CA%EE%EA%EB%FE%EA_%EF%E8%EE%ED%FB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/>
              <a:t>Пионы </a:t>
            </a:r>
            <a:r>
              <a:rPr lang="ru-RU" sz="2800" b="1" dirty="0" err="1" smtClean="0"/>
              <a:t>тонколистные</a:t>
            </a:r>
            <a:r>
              <a:rPr lang="ru-RU" sz="28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Гориц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638"/>
            <a:ext cx="9144000" cy="695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bg1"/>
                </a:solidFill>
              </a:rPr>
              <a:t>Горицвет.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335977557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335977557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b_4537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6513" y="0"/>
            <a:ext cx="9180513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17970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857884" y="274638"/>
            <a:ext cx="2828916" cy="654032"/>
          </a:xfrm>
        </p:spPr>
        <p:txBody>
          <a:bodyPr/>
          <a:lstStyle/>
          <a:p>
            <a:pPr eaLnBrk="1" hangingPunct="1"/>
            <a:r>
              <a:rPr lang="ru-RU" sz="2800" b="1" dirty="0" smtClean="0"/>
              <a:t>Ирисы.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IMG_4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928846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H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59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357188"/>
            <a:ext cx="8501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Степь весной.                 Цветут тюльпаны.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white_blo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0"/>
            <a:ext cx="4000500" cy="1000125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FF00"/>
                </a:solidFill>
              </a:rPr>
              <a:t>Степь весной.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Ковыль1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286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Другие растения иначе приспособлены к степным условиям. 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___"/>
          <p:cNvPicPr preferRelativeResize="0">
            <a:picLocks noChangeAspect="1" noChangeArrowheads="1"/>
          </p:cNvPicPr>
          <p:nvPr/>
        </p:nvPicPr>
        <p:blipFill>
          <a:blip r:embed="rId2"/>
          <a:srcRect b="3116"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1638921ddd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 smtClean="0"/>
              <a:t>Степной ковыль.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00063" y="1214438"/>
            <a:ext cx="7858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3300"/>
                </a:solidFill>
              </a:rPr>
              <a:t>Исправь ошибки в тексте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229600" cy="5106988"/>
          </a:xfrm>
        </p:spPr>
        <p:txBody>
          <a:bodyPr/>
          <a:lstStyle/>
          <a:p>
            <a:r>
              <a:rPr lang="ru-RU" sz="1600" dirty="0" smtClean="0"/>
              <a:t>Лесная   зона  расположена    к                                     от  тундры. </a:t>
            </a:r>
          </a:p>
          <a:p>
            <a:pPr>
              <a:buFont typeface="Wingdings" pitchFamily="2" charset="2"/>
              <a:buNone/>
            </a:pPr>
            <a:endParaRPr lang="ru-RU" sz="1600" dirty="0" smtClean="0"/>
          </a:p>
          <a:p>
            <a:r>
              <a:rPr lang="ru-RU" sz="1600" dirty="0" smtClean="0"/>
              <a:t>Природные условия в лесной зоне  более                 </a:t>
            </a:r>
            <a:r>
              <a:rPr lang="ru-RU" sz="1800" dirty="0" smtClean="0"/>
              <a:t>                 </a:t>
            </a:r>
            <a:r>
              <a:rPr lang="ru-RU" sz="1600" dirty="0" smtClean="0"/>
              <a:t>          ,      чем  в  тундре. </a:t>
            </a:r>
          </a:p>
          <a:p>
            <a:pPr>
              <a:buFont typeface="Wingdings" pitchFamily="2" charset="2"/>
              <a:buNone/>
            </a:pPr>
            <a:endParaRPr lang="ru-RU" sz="1600" dirty="0" smtClean="0"/>
          </a:p>
          <a:p>
            <a:r>
              <a:rPr lang="ru-RU" sz="1600" dirty="0" smtClean="0"/>
              <a:t>Растительный мир                                       .</a:t>
            </a:r>
          </a:p>
          <a:p>
            <a:pPr>
              <a:buFont typeface="Wingdings" pitchFamily="2" charset="2"/>
              <a:buNone/>
            </a:pPr>
            <a:r>
              <a:rPr lang="ru-RU" sz="1600" dirty="0" smtClean="0"/>
              <a:t> </a:t>
            </a:r>
          </a:p>
          <a:p>
            <a:r>
              <a:rPr lang="ru-RU" sz="1600" dirty="0" smtClean="0"/>
              <a:t>Большую территорию зоны занимает                                                   лес. </a:t>
            </a:r>
          </a:p>
          <a:p>
            <a:pPr>
              <a:buFont typeface="Wingdings" pitchFamily="2" charset="2"/>
              <a:buNone/>
            </a:pPr>
            <a:endParaRPr lang="ru-RU" sz="1600" dirty="0" smtClean="0"/>
          </a:p>
          <a:p>
            <a:r>
              <a:rPr lang="ru-RU" sz="1600" dirty="0" smtClean="0"/>
              <a:t> В лесной зоне                                                              животными являются: </a:t>
            </a:r>
          </a:p>
          <a:p>
            <a:pPr>
              <a:buFont typeface="Wingdings" pitchFamily="2" charset="2"/>
              <a:buNone/>
            </a:pPr>
            <a:r>
              <a:rPr lang="ru-RU" sz="1600" dirty="0" smtClean="0"/>
              <a:t>      </a:t>
            </a:r>
          </a:p>
          <a:p>
            <a:pPr>
              <a:buFont typeface="Wingdings" pitchFamily="2" charset="2"/>
              <a:buNone/>
            </a:pPr>
            <a:r>
              <a:rPr lang="ru-RU" sz="1600" dirty="0" smtClean="0"/>
              <a:t>       зубр, амурский тигр, утка-мандаринка.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343400" y="1600200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>
                <a:latin typeface="Times New Roman" pitchFamily="18" charset="0"/>
              </a:rPr>
              <a:t> северу</a:t>
            </a:r>
            <a:endParaRPr lang="ru-RU" sz="1600" dirty="0">
              <a:latin typeface="Times New Roman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-1189038" y="43656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  <a:latin typeface="Calibri" pitchFamily="34" charset="0"/>
              </a:rPr>
              <a:t>югу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181600" y="2133600"/>
            <a:ext cx="1150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Times New Roman" pitchFamily="18" charset="0"/>
              </a:rPr>
              <a:t>суровые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-1331913" y="12684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  <a:latin typeface="Calibri" pitchFamily="34" charset="0"/>
              </a:rPr>
              <a:t>мягкие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4267200" y="3429000"/>
            <a:ext cx="2376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широколиственный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-1765300" y="2636838"/>
            <a:ext cx="129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  <a:latin typeface="Calibri" pitchFamily="34" charset="0"/>
              </a:rPr>
              <a:t>хвойный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2133600" y="3962400"/>
            <a:ext cx="3240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широко распространенными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-1981200" y="5661025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  <a:latin typeface="Calibri" pitchFamily="34" charset="0"/>
              </a:rPr>
              <a:t>редкими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3352800" y="2819400"/>
            <a:ext cx="10080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беден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-2052638" y="3357563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  <a:latin typeface="Calibri" pitchFamily="34" charset="0"/>
              </a:rPr>
              <a:t>богат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-0.00578 L 0.61042 -0.40463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2 -0.01596 L 0.75191 0.1311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" y="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05 -0.02685 L 0.60226 -0.08981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3704 L 0.73247 0.09977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3 -0.02662 L 0.63785 -0.24699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7" grpId="0"/>
      <p:bldP spid="2058" grpId="0"/>
      <p:bldP spid="2059" grpId="0"/>
      <p:bldP spid="2060" grpId="0"/>
      <p:bldP spid="2061" grpId="0"/>
      <p:bldP spid="2062" grpId="0"/>
      <p:bldP spid="2065" grpId="0"/>
      <p:bldP spid="20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ТИпча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0" y="0"/>
            <a:ext cx="923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 descr="Agropyron_cristatum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875" y="-14288"/>
            <a:ext cx="9286875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786063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rgbClr val="FFFF00"/>
                </a:solidFill>
              </a:rPr>
              <a:t>типчак.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0492"/>
          <p:cNvPicPr>
            <a:picLocks noChangeAspect="1" noChangeArrowheads="1"/>
          </p:cNvPicPr>
          <p:nvPr/>
        </p:nvPicPr>
        <p:blipFill>
          <a:blip r:embed="rId2"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5214942" y="285728"/>
            <a:ext cx="3494085" cy="549272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2"/>
                </a:solidFill>
              </a:rPr>
              <a:t>Пушица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alibri" pitchFamily="34" charset="0"/>
              </a:rPr>
              <a:t>Эти растения переносят  сильную засуху благодаря очень узким листьям, которые испаряют мало влаги.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5" descr="wormwo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5" y="1"/>
            <a:ext cx="92548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28600" y="5943600"/>
            <a:ext cx="5929322" cy="64296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rgbClr val="FFFF00"/>
                </a:solidFill>
              </a:rPr>
              <a:t>Степная серая полынь.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3" descr="1462272yk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08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гусиный лук,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14668" cy="7254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Шалфей.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-142875" y="0"/>
            <a:ext cx="4000500" cy="14287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Одуванчики.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07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642938" y="0"/>
            <a:ext cx="7772400" cy="1071563"/>
          </a:xfrm>
        </p:spPr>
        <p:txBody>
          <a:bodyPr/>
          <a:lstStyle/>
          <a:p>
            <a:pPr eaLnBrk="1" hangingPunct="1"/>
            <a:r>
              <a:rPr lang="ru-RU" sz="2800" b="1" smtClean="0"/>
              <a:t>Растут в степях и кустарники: </a:t>
            </a:r>
            <a:br>
              <a:rPr lang="ru-RU" sz="2800" b="1" smtClean="0"/>
            </a:br>
            <a:r>
              <a:rPr lang="ru-RU" sz="2800" b="1" smtClean="0"/>
              <a:t>степная вишня, тёрн, бобовник.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14438" y="5105400"/>
            <a:ext cx="6400800" cy="1752600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</a:rPr>
              <a:t>В них животные и птицы могут укрыться от врагов и непогоды.</a:t>
            </a: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714348" cy="7143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0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0"/>
            <a:ext cx="3917157" cy="287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8406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914400"/>
            <a:ext cx="3764757" cy="270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36917" y="3244334"/>
            <a:ext cx="1070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Суслик.</a:t>
            </a:r>
            <a:endParaRPr lang="ru-RU" b="1" dirty="0"/>
          </a:p>
        </p:txBody>
      </p:sp>
      <p:pic>
        <p:nvPicPr>
          <p:cNvPr id="8" name="Picture 6" descr="Spermophilus_beldingi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914400"/>
            <a:ext cx="363597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09600" y="1143000"/>
            <a:ext cx="1070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Суслик.</a:t>
            </a:r>
            <a:endParaRPr lang="ru-RU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5029200" y="3733800"/>
            <a:ext cx="2757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Серый сурок( байбак).</a:t>
            </a:r>
            <a:endParaRPr lang="ru-RU" dirty="0"/>
          </a:p>
        </p:txBody>
      </p:sp>
      <p:pic>
        <p:nvPicPr>
          <p:cNvPr id="11" name="Picture 5" descr="800px-Marmota_marmota_Alpes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29200" y="3810000"/>
            <a:ext cx="374745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105400" y="3886200"/>
            <a:ext cx="2757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Серый сурок( байбак).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0" y="4572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38400" y="304800"/>
            <a:ext cx="3377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Много здесь  грызунов. 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81600" y="1066800"/>
            <a:ext cx="1070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Суслик.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Vulpes_vulpes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2860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Лиса.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Helen\Desktop\степь\корсак 2.bmp"/>
          <p:cNvPicPr>
            <a:picLocks noChangeAspect="1" noChangeArrowheads="1"/>
          </p:cNvPicPr>
          <p:nvPr/>
        </p:nvPicPr>
        <p:blipFill>
          <a:blip r:embed="rId2"/>
          <a:srcRect l="6248" t="8279" r="6250" b="893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8858280" cy="65405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Маленькая лисичка – корсак.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Group 2"/>
          <p:cNvGraphicFramePr>
            <a:graphicFrameLocks noGrp="1"/>
          </p:cNvGraphicFramePr>
          <p:nvPr/>
        </p:nvGraphicFramePr>
        <p:xfrm>
          <a:off x="2895600" y="838200"/>
          <a:ext cx="3505200" cy="5699760"/>
        </p:xfrm>
        <a:graphic>
          <a:graphicData uri="http://schemas.openxmlformats.org/drawingml/2006/table">
            <a:tbl>
              <a:tblPr/>
              <a:tblGrid>
                <a:gridCol w="809625"/>
                <a:gridCol w="673100"/>
                <a:gridCol w="673100"/>
                <a:gridCol w="674688"/>
                <a:gridCol w="674687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99" name="Text Box 107"/>
          <p:cNvSpPr txBox="1">
            <a:spLocks noChangeArrowheads="1"/>
          </p:cNvSpPr>
          <p:nvPr/>
        </p:nvSpPr>
        <p:spPr bwMode="auto">
          <a:xfrm>
            <a:off x="2819400" y="9144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9300" name="Text Box 108"/>
          <p:cNvSpPr txBox="1">
            <a:spLocks noChangeArrowheads="1"/>
          </p:cNvSpPr>
          <p:nvPr/>
        </p:nvSpPr>
        <p:spPr bwMode="auto">
          <a:xfrm>
            <a:off x="2895600" y="1447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9301" name="Text Box 109"/>
          <p:cNvSpPr txBox="1">
            <a:spLocks noChangeArrowheads="1"/>
          </p:cNvSpPr>
          <p:nvPr/>
        </p:nvSpPr>
        <p:spPr bwMode="auto">
          <a:xfrm>
            <a:off x="2895600" y="1981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19566" name="Text Box 110"/>
          <p:cNvSpPr txBox="1">
            <a:spLocks noChangeArrowheads="1"/>
          </p:cNvSpPr>
          <p:nvPr/>
        </p:nvSpPr>
        <p:spPr bwMode="auto">
          <a:xfrm>
            <a:off x="2895600" y="19812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У</a:t>
            </a:r>
          </a:p>
        </p:txBody>
      </p:sp>
      <p:sp>
        <p:nvSpPr>
          <p:cNvPr id="19567" name="Text Box 111"/>
          <p:cNvSpPr txBox="1">
            <a:spLocks noChangeArrowheads="1"/>
          </p:cNvSpPr>
          <p:nvPr/>
        </p:nvSpPr>
        <p:spPr bwMode="auto">
          <a:xfrm>
            <a:off x="2895600" y="25146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9304" name="Text Box 112"/>
          <p:cNvSpPr txBox="1">
            <a:spLocks noChangeArrowheads="1"/>
          </p:cNvSpPr>
          <p:nvPr/>
        </p:nvSpPr>
        <p:spPr bwMode="auto">
          <a:xfrm>
            <a:off x="2895600" y="31242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19569" name="Text Box 113"/>
          <p:cNvSpPr txBox="1">
            <a:spLocks noChangeArrowheads="1"/>
          </p:cNvSpPr>
          <p:nvPr/>
        </p:nvSpPr>
        <p:spPr bwMode="auto">
          <a:xfrm>
            <a:off x="2895600" y="3048000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Н</a:t>
            </a:r>
          </a:p>
        </p:txBody>
      </p:sp>
      <p:sp>
        <p:nvSpPr>
          <p:cNvPr id="19570" name="Text Box 114"/>
          <p:cNvSpPr txBox="1">
            <a:spLocks noChangeArrowheads="1"/>
          </p:cNvSpPr>
          <p:nvPr/>
        </p:nvSpPr>
        <p:spPr bwMode="auto">
          <a:xfrm>
            <a:off x="2895600" y="34290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И</a:t>
            </a:r>
          </a:p>
        </p:txBody>
      </p:sp>
      <p:sp>
        <p:nvSpPr>
          <p:cNvPr id="19571" name="Text Box 115"/>
          <p:cNvSpPr txBox="1">
            <a:spLocks noChangeArrowheads="1"/>
          </p:cNvSpPr>
          <p:nvPr/>
        </p:nvSpPr>
        <p:spPr bwMode="auto">
          <a:xfrm>
            <a:off x="2895600" y="3962400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К</a:t>
            </a:r>
          </a:p>
        </p:txBody>
      </p:sp>
      <p:sp>
        <p:nvSpPr>
          <p:cNvPr id="19572" name="Text Box 116"/>
          <p:cNvSpPr txBox="1">
            <a:spLocks noChangeArrowheads="1"/>
          </p:cNvSpPr>
          <p:nvPr/>
        </p:nvSpPr>
        <p:spPr bwMode="auto">
          <a:xfrm>
            <a:off x="2895600" y="4495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А</a:t>
            </a:r>
          </a:p>
        </p:txBody>
      </p:sp>
      <p:sp>
        <p:nvSpPr>
          <p:cNvPr id="19573" name="Text Box 117"/>
          <p:cNvSpPr txBox="1">
            <a:spLocks noChangeArrowheads="1"/>
          </p:cNvSpPr>
          <p:nvPr/>
        </p:nvSpPr>
        <p:spPr bwMode="auto">
          <a:xfrm>
            <a:off x="2971800" y="914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Б</a:t>
            </a:r>
          </a:p>
        </p:txBody>
      </p:sp>
      <p:sp>
        <p:nvSpPr>
          <p:cNvPr id="19574" name="Text Box 118"/>
          <p:cNvSpPr txBox="1">
            <a:spLocks noChangeArrowheads="1"/>
          </p:cNvSpPr>
          <p:nvPr/>
        </p:nvSpPr>
        <p:spPr bwMode="auto">
          <a:xfrm>
            <a:off x="2971800" y="1447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Р</a:t>
            </a:r>
          </a:p>
        </p:txBody>
      </p:sp>
      <p:sp>
        <p:nvSpPr>
          <p:cNvPr id="19575" name="Text Box 119"/>
          <p:cNvSpPr txBox="1">
            <a:spLocks noChangeArrowheads="1"/>
          </p:cNvSpPr>
          <p:nvPr/>
        </p:nvSpPr>
        <p:spPr bwMode="auto">
          <a:xfrm>
            <a:off x="3733800" y="914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Л</a:t>
            </a:r>
          </a:p>
        </p:txBody>
      </p:sp>
      <p:sp>
        <p:nvSpPr>
          <p:cNvPr id="19576" name="Text Box 120"/>
          <p:cNvSpPr txBox="1">
            <a:spLocks noChangeArrowheads="1"/>
          </p:cNvSpPr>
          <p:nvPr/>
        </p:nvSpPr>
        <p:spPr bwMode="auto">
          <a:xfrm>
            <a:off x="3733800" y="13716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И</a:t>
            </a:r>
          </a:p>
        </p:txBody>
      </p:sp>
      <p:sp>
        <p:nvSpPr>
          <p:cNvPr id="19577" name="Text Box 121"/>
          <p:cNvSpPr txBox="1">
            <a:spLocks noChangeArrowheads="1"/>
          </p:cNvSpPr>
          <p:nvPr/>
        </p:nvSpPr>
        <p:spPr bwMode="auto">
          <a:xfrm>
            <a:off x="3733800" y="19050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С</a:t>
            </a:r>
          </a:p>
        </p:txBody>
      </p:sp>
      <p:sp>
        <p:nvSpPr>
          <p:cNvPr id="19578" name="Text Box 122"/>
          <p:cNvSpPr txBox="1">
            <a:spLocks noChangeArrowheads="1"/>
          </p:cNvSpPr>
          <p:nvPr/>
        </p:nvSpPr>
        <p:spPr bwMode="auto">
          <a:xfrm>
            <a:off x="3733800" y="2438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  <a:latin typeface="Calibri" pitchFamily="34" charset="0"/>
              </a:rPr>
              <a:t>Т</a:t>
            </a:r>
          </a:p>
        </p:txBody>
      </p:sp>
      <p:sp>
        <p:nvSpPr>
          <p:cNvPr id="19579" name="Text Box 123"/>
          <p:cNvSpPr txBox="1">
            <a:spLocks noChangeArrowheads="1"/>
          </p:cNvSpPr>
          <p:nvPr/>
        </p:nvSpPr>
        <p:spPr bwMode="auto">
          <a:xfrm>
            <a:off x="3733800" y="2971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В</a:t>
            </a:r>
          </a:p>
        </p:txBody>
      </p:sp>
      <p:sp>
        <p:nvSpPr>
          <p:cNvPr id="19580" name="Text Box 124"/>
          <p:cNvSpPr txBox="1">
            <a:spLocks noChangeArrowheads="1"/>
          </p:cNvSpPr>
          <p:nvPr/>
        </p:nvSpPr>
        <p:spPr bwMode="auto">
          <a:xfrm>
            <a:off x="3810000" y="3505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Е</a:t>
            </a:r>
          </a:p>
        </p:txBody>
      </p:sp>
      <p:sp>
        <p:nvSpPr>
          <p:cNvPr id="19581" name="Text Box 125"/>
          <p:cNvSpPr txBox="1">
            <a:spLocks noChangeArrowheads="1"/>
          </p:cNvSpPr>
          <p:nvPr/>
        </p:nvSpPr>
        <p:spPr bwMode="auto">
          <a:xfrm>
            <a:off x="3810000" y="4038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Н</a:t>
            </a:r>
          </a:p>
        </p:txBody>
      </p:sp>
      <p:sp>
        <p:nvSpPr>
          <p:cNvPr id="19582" name="Text Box 126"/>
          <p:cNvSpPr txBox="1">
            <a:spLocks noChangeArrowheads="1"/>
          </p:cNvSpPr>
          <p:nvPr/>
        </p:nvSpPr>
        <p:spPr bwMode="auto">
          <a:xfrm>
            <a:off x="3733800" y="4495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Н</a:t>
            </a:r>
          </a:p>
        </p:txBody>
      </p:sp>
      <p:sp>
        <p:nvSpPr>
          <p:cNvPr id="19583" name="Text Box 127"/>
          <p:cNvSpPr txBox="1">
            <a:spLocks noChangeArrowheads="1"/>
          </p:cNvSpPr>
          <p:nvPr/>
        </p:nvSpPr>
        <p:spPr bwMode="auto">
          <a:xfrm>
            <a:off x="3810000" y="50292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И</a:t>
            </a:r>
          </a:p>
        </p:txBody>
      </p:sp>
      <p:sp>
        <p:nvSpPr>
          <p:cNvPr id="19584" name="Text Box 128"/>
          <p:cNvSpPr txBox="1">
            <a:spLocks noChangeArrowheads="1"/>
          </p:cNvSpPr>
          <p:nvPr/>
        </p:nvSpPr>
        <p:spPr bwMode="auto">
          <a:xfrm>
            <a:off x="3810000" y="5562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Ц</a:t>
            </a:r>
          </a:p>
        </p:txBody>
      </p:sp>
      <p:sp>
        <p:nvSpPr>
          <p:cNvPr id="19585" name="Text Box 129"/>
          <p:cNvSpPr txBox="1">
            <a:spLocks noChangeArrowheads="1"/>
          </p:cNvSpPr>
          <p:nvPr/>
        </p:nvSpPr>
        <p:spPr bwMode="auto">
          <a:xfrm>
            <a:off x="3733800" y="60960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А</a:t>
            </a:r>
          </a:p>
        </p:txBody>
      </p:sp>
      <p:sp>
        <p:nvSpPr>
          <p:cNvPr id="19586" name="Text Box 130"/>
          <p:cNvSpPr txBox="1">
            <a:spLocks noChangeArrowheads="1"/>
          </p:cNvSpPr>
          <p:nvPr/>
        </p:nvSpPr>
        <p:spPr bwMode="auto">
          <a:xfrm>
            <a:off x="4419600" y="19050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М</a:t>
            </a:r>
          </a:p>
        </p:txBody>
      </p:sp>
      <p:sp>
        <p:nvSpPr>
          <p:cNvPr id="19587" name="Text Box 131"/>
          <p:cNvSpPr txBox="1">
            <a:spLocks noChangeArrowheads="1"/>
          </p:cNvSpPr>
          <p:nvPr/>
        </p:nvSpPr>
        <p:spPr bwMode="auto">
          <a:xfrm>
            <a:off x="4495800" y="24384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  <a:latin typeface="Calibri" pitchFamily="34" charset="0"/>
              </a:rPr>
              <a:t>Е</a:t>
            </a:r>
          </a:p>
        </p:txBody>
      </p:sp>
      <p:sp>
        <p:nvSpPr>
          <p:cNvPr id="19588" name="Text Box 132"/>
          <p:cNvSpPr txBox="1">
            <a:spLocks noChangeArrowheads="1"/>
          </p:cNvSpPr>
          <p:nvPr/>
        </p:nvSpPr>
        <p:spPr bwMode="auto">
          <a:xfrm>
            <a:off x="4419600" y="29718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Д</a:t>
            </a:r>
          </a:p>
        </p:txBody>
      </p:sp>
      <p:sp>
        <p:nvSpPr>
          <p:cNvPr id="19589" name="Text Box 133"/>
          <p:cNvSpPr txBox="1">
            <a:spLocks noChangeArrowheads="1"/>
          </p:cNvSpPr>
          <p:nvPr/>
        </p:nvSpPr>
        <p:spPr bwMode="auto">
          <a:xfrm>
            <a:off x="4419600" y="3505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В</a:t>
            </a:r>
          </a:p>
        </p:txBody>
      </p:sp>
      <p:sp>
        <p:nvSpPr>
          <p:cNvPr id="19590" name="Text Box 134"/>
          <p:cNvSpPr txBox="1">
            <a:spLocks noChangeArrowheads="1"/>
          </p:cNvSpPr>
          <p:nvPr/>
        </p:nvSpPr>
        <p:spPr bwMode="auto">
          <a:xfrm>
            <a:off x="4419600" y="40386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Е</a:t>
            </a:r>
          </a:p>
        </p:txBody>
      </p:sp>
      <p:sp>
        <p:nvSpPr>
          <p:cNvPr id="19591" name="Text Box 135"/>
          <p:cNvSpPr txBox="1">
            <a:spLocks noChangeArrowheads="1"/>
          </p:cNvSpPr>
          <p:nvPr/>
        </p:nvSpPr>
        <p:spPr bwMode="auto">
          <a:xfrm>
            <a:off x="4495800" y="44958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Д</a:t>
            </a:r>
          </a:p>
        </p:txBody>
      </p:sp>
      <p:sp>
        <p:nvSpPr>
          <p:cNvPr id="19592" name="Text Box 136"/>
          <p:cNvSpPr txBox="1">
            <a:spLocks noChangeArrowheads="1"/>
          </p:cNvSpPr>
          <p:nvPr/>
        </p:nvSpPr>
        <p:spPr bwMode="auto">
          <a:xfrm>
            <a:off x="4495800" y="5029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Ь</a:t>
            </a:r>
          </a:p>
        </p:txBody>
      </p:sp>
      <p:sp>
        <p:nvSpPr>
          <p:cNvPr id="19593" name="Text Box 137"/>
          <p:cNvSpPr txBox="1">
            <a:spLocks noChangeArrowheads="1"/>
          </p:cNvSpPr>
          <p:nvPr/>
        </p:nvSpPr>
        <p:spPr bwMode="auto">
          <a:xfrm>
            <a:off x="5181600" y="14478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Л</a:t>
            </a:r>
          </a:p>
        </p:txBody>
      </p:sp>
      <p:sp>
        <p:nvSpPr>
          <p:cNvPr id="19594" name="Text Box 138"/>
          <p:cNvSpPr txBox="1">
            <a:spLocks noChangeArrowheads="1"/>
          </p:cNvSpPr>
          <p:nvPr/>
        </p:nvSpPr>
        <p:spPr bwMode="auto">
          <a:xfrm>
            <a:off x="5105400" y="19050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И</a:t>
            </a:r>
          </a:p>
        </p:txBody>
      </p:sp>
      <p:sp>
        <p:nvSpPr>
          <p:cNvPr id="19595" name="Text Box 139"/>
          <p:cNvSpPr txBox="1">
            <a:spLocks noChangeArrowheads="1"/>
          </p:cNvSpPr>
          <p:nvPr/>
        </p:nvSpPr>
        <p:spPr bwMode="auto">
          <a:xfrm>
            <a:off x="5105400" y="24384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  <a:latin typeface="Calibri" pitchFamily="34" charset="0"/>
              </a:rPr>
              <a:t>П</a:t>
            </a:r>
          </a:p>
        </p:txBody>
      </p:sp>
      <p:sp>
        <p:nvSpPr>
          <p:cNvPr id="19596" name="Text Box 140"/>
          <p:cNvSpPr txBox="1">
            <a:spLocks noChangeArrowheads="1"/>
          </p:cNvSpPr>
          <p:nvPr/>
        </p:nvSpPr>
        <p:spPr bwMode="auto">
          <a:xfrm>
            <a:off x="5105400" y="28956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А</a:t>
            </a:r>
          </a:p>
        </p:txBody>
      </p:sp>
      <p:sp>
        <p:nvSpPr>
          <p:cNvPr id="19597" name="Text Box 141"/>
          <p:cNvSpPr txBox="1">
            <a:spLocks noChangeArrowheads="1"/>
          </p:cNvSpPr>
          <p:nvPr/>
        </p:nvSpPr>
        <p:spPr bwMode="auto">
          <a:xfrm>
            <a:off x="5791200" y="838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Л</a:t>
            </a:r>
          </a:p>
        </p:txBody>
      </p:sp>
      <p:sp>
        <p:nvSpPr>
          <p:cNvPr id="19598" name="Text Box 142"/>
          <p:cNvSpPr txBox="1">
            <a:spLocks noChangeArrowheads="1"/>
          </p:cNvSpPr>
          <p:nvPr/>
        </p:nvSpPr>
        <p:spPr bwMode="auto">
          <a:xfrm>
            <a:off x="5791200" y="13716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О</a:t>
            </a:r>
          </a:p>
        </p:txBody>
      </p:sp>
      <p:sp>
        <p:nvSpPr>
          <p:cNvPr id="19599" name="Text Box 143"/>
          <p:cNvSpPr txBox="1">
            <a:spLocks noChangeArrowheads="1"/>
          </p:cNvSpPr>
          <p:nvPr/>
        </p:nvSpPr>
        <p:spPr bwMode="auto">
          <a:xfrm>
            <a:off x="5791200" y="19050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С</a:t>
            </a:r>
          </a:p>
        </p:txBody>
      </p:sp>
      <p:sp>
        <p:nvSpPr>
          <p:cNvPr id="19600" name="Text Box 144"/>
          <p:cNvSpPr txBox="1">
            <a:spLocks noChangeArrowheads="1"/>
          </p:cNvSpPr>
          <p:nvPr/>
        </p:nvSpPr>
        <p:spPr bwMode="auto">
          <a:xfrm>
            <a:off x="5791200" y="24384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0000"/>
                </a:solidFill>
                <a:latin typeface="Calibri" pitchFamily="34" charset="0"/>
              </a:rPr>
              <a:t>Ь</a:t>
            </a:r>
          </a:p>
        </p:txBody>
      </p:sp>
      <p:pic>
        <p:nvPicPr>
          <p:cNvPr id="9337" name="Picture 14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20574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9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9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9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9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9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9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9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9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9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9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9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9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9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9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9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9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9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6" grpId="0"/>
      <p:bldP spid="19567" grpId="0"/>
      <p:bldP spid="19570" grpId="0"/>
      <p:bldP spid="19571" grpId="0"/>
      <p:bldP spid="19572" grpId="0"/>
      <p:bldP spid="19573" grpId="0"/>
      <p:bldP spid="19574" grpId="0"/>
      <p:bldP spid="19576" grpId="0"/>
      <p:bldP spid="19577" grpId="0"/>
      <p:bldP spid="19578" grpId="0"/>
      <p:bldP spid="19579" grpId="0"/>
      <p:bldP spid="19580" grpId="0"/>
      <p:bldP spid="19581" grpId="0"/>
      <p:bldP spid="19582" grpId="0"/>
      <p:bldP spid="19583" grpId="0"/>
      <p:bldP spid="19584" grpId="0"/>
      <p:bldP spid="19585" grpId="0"/>
      <p:bldP spid="19586" grpId="0"/>
      <p:bldP spid="19587" grpId="0"/>
      <p:bldP spid="19588" grpId="0"/>
      <p:bldP spid="19589" grpId="0"/>
      <p:bldP spid="19590" grpId="0"/>
      <p:bldP spid="19591" grpId="0"/>
      <p:bldP spid="19592" grpId="0"/>
      <p:bldP spid="19593" grpId="0"/>
      <p:bldP spid="19594" grpId="0"/>
      <p:bldP spid="19595" grpId="0"/>
      <p:bldP spid="19596" grpId="0"/>
      <p:bldP spid="19597" grpId="0"/>
      <p:bldP spid="19598" grpId="0"/>
      <p:bldP spid="19599" grpId="0"/>
      <p:bldP spid="196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eldh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1437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Много в степях и других животных.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5" y="5929313"/>
            <a:ext cx="4214813" cy="92868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Заяц – русак.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_6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14488" cy="511175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4000" b="1" dirty="0" smtClean="0"/>
              <a:t>Ёж.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Dwarf_hamster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14613" cy="65405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/>
              <a:t>Хомяк.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Southern_short-tailed_shr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581400" cy="500063"/>
          </a:xfrm>
          <a:solidFill>
            <a:srgbClr val="92D050"/>
          </a:solidFill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/>
              <a:t>Землеройка.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Nik\Рабочий стол\t01064i.bmp"/>
          <p:cNvPicPr>
            <a:picLocks noChangeAspect="1" noChangeArrowheads="1"/>
          </p:cNvPicPr>
          <p:nvPr/>
        </p:nvPicPr>
        <p:blipFill>
          <a:blip r:embed="rId2"/>
          <a:srcRect l="10001"/>
          <a:stretch>
            <a:fillRect/>
          </a:stretch>
        </p:blipFill>
        <p:spPr bwMode="auto">
          <a:xfrm>
            <a:off x="250825" y="0"/>
            <a:ext cx="38576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Nik\Рабочий стол\s03070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39290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Documents and Settings\Nik\Рабочий стол\d03103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284538"/>
            <a:ext cx="4087812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6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352800"/>
            <a:ext cx="39624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WordArt 9"/>
          <p:cNvSpPr>
            <a:spLocks noChangeArrowheads="1" noChangeShapeType="1" noTextEdit="1"/>
          </p:cNvSpPr>
          <p:nvPr/>
        </p:nvSpPr>
        <p:spPr bwMode="auto">
          <a:xfrm>
            <a:off x="395288" y="2420938"/>
            <a:ext cx="18002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тушканчик</a:t>
            </a:r>
          </a:p>
        </p:txBody>
      </p:sp>
      <p:sp>
        <p:nvSpPr>
          <p:cNvPr id="18444" name="WordArt 12"/>
          <p:cNvSpPr>
            <a:spLocks noChangeArrowheads="1" noChangeShapeType="1" noTextEdit="1"/>
          </p:cNvSpPr>
          <p:nvPr/>
        </p:nvSpPr>
        <p:spPr bwMode="auto">
          <a:xfrm>
            <a:off x="4876800" y="2514600"/>
            <a:ext cx="12954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сайгак</a:t>
            </a:r>
          </a:p>
        </p:txBody>
      </p:sp>
      <p:sp>
        <p:nvSpPr>
          <p:cNvPr id="18446" name="WordArt 14"/>
          <p:cNvSpPr>
            <a:spLocks noChangeArrowheads="1" noChangeShapeType="1" noTextEdit="1"/>
          </p:cNvSpPr>
          <p:nvPr/>
        </p:nvSpPr>
        <p:spPr bwMode="auto">
          <a:xfrm>
            <a:off x="395288" y="5876925"/>
            <a:ext cx="12969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дрофа</a:t>
            </a:r>
          </a:p>
        </p:txBody>
      </p:sp>
      <p:sp>
        <p:nvSpPr>
          <p:cNvPr id="18448" name="WordArt 16"/>
          <p:cNvSpPr>
            <a:spLocks noChangeArrowheads="1" noChangeShapeType="1" noTextEdit="1"/>
          </p:cNvSpPr>
          <p:nvPr/>
        </p:nvSpPr>
        <p:spPr bwMode="auto">
          <a:xfrm>
            <a:off x="4876800" y="5943600"/>
            <a:ext cx="259238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Серая куропатка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nimBg="1"/>
      <p:bldP spid="18444" grpId="0" animBg="1"/>
      <p:bldP spid="18446" grpId="0" animBg="1"/>
      <p:bldP spid="1844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elen\Desktop\степь\хохл. жавороно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3929062" cy="928687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Хохлатый жаворонок.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119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124200"/>
            <a:ext cx="4470400" cy="3352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4" name="Picture 14" descr="Степной оре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066800"/>
            <a:ext cx="4064000" cy="304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228600"/>
            <a:ext cx="85607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/>
              <a:t>Украшение природы - степной орёл</a:t>
            </a:r>
            <a:r>
              <a:rPr lang="ru-RU" sz="4000" b="1" dirty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степь\стёп орё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57150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43973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Степные орлы после охоты.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2" descr="Common_Kestrel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2501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Пустельга.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aubad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 descr="565px-Adlerbuss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5857875" y="0"/>
            <a:ext cx="3286125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b="1" dirty="0" err="1" smtClean="0">
                <a:solidFill>
                  <a:schemeClr val="bg1"/>
                </a:solidFill>
              </a:rPr>
              <a:t>Курганник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епи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3" y="107540"/>
            <a:ext cx="8858313" cy="661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6687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3643313" cy="8683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/>
              <a:t>Степной лунь.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elen\Desktop\степь\чёрн жав2.jpg"/>
          <p:cNvPicPr>
            <a:picLocks noChangeAspect="1" noChangeArrowheads="1"/>
          </p:cNvPicPr>
          <p:nvPr/>
        </p:nvPicPr>
        <p:blipFill>
          <a:blip r:embed="rId2"/>
          <a:srcRect l="13876" t="5769" r="13432" b="48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929322" cy="582613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4000" b="1" dirty="0" smtClean="0"/>
              <a:t>Чёрный жаворонок.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Helen\Desktop\степь\чека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8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0"/>
            <a:ext cx="3114675" cy="511175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Чекан.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Anthropoides virgo 240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Журавль – красавка.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" y="142875"/>
            <a:ext cx="3138487" cy="642938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Коростель.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pupa epops 121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81456"/>
            <a:ext cx="9144000" cy="2876544"/>
          </a:xfrm>
          <a:solidFill>
            <a:srgbClr val="92D050"/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Большинство степных животных роют норы.</a:t>
            </a:r>
            <a:br>
              <a:rPr lang="ru-RU" sz="2800" b="1" dirty="0" smtClean="0"/>
            </a:br>
            <a:r>
              <a:rPr lang="ru-RU" sz="2800" b="1" dirty="0" smtClean="0"/>
              <a:t> Они там спасаются от врагов, от зноя, от морозов. </a:t>
            </a:r>
            <a:br>
              <a:rPr lang="ru-RU" sz="2800" b="1" dirty="0" smtClean="0"/>
            </a:br>
            <a:r>
              <a:rPr lang="ru-RU" sz="2800" b="1" dirty="0" smtClean="0"/>
              <a:t>Это лисы, барсуки, ежи.</a:t>
            </a:r>
            <a:br>
              <a:rPr lang="ru-RU" sz="2800" b="1" dirty="0" smtClean="0"/>
            </a:br>
            <a:r>
              <a:rPr lang="ru-RU" sz="2800" b="1" dirty="0" smtClean="0"/>
              <a:t> Даже некоторые птицы: удод, береговые </a:t>
            </a:r>
            <a:r>
              <a:rPr lang="ru-RU" sz="2800" b="1" dirty="0" err="1" smtClean="0"/>
              <a:t>ласточки,обыкновенные</a:t>
            </a:r>
            <a:r>
              <a:rPr lang="ru-RU" sz="2800" b="1" dirty="0" smtClean="0"/>
              <a:t> каменки.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4167"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3" descr="Сайга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0"/>
            <a:ext cx="91551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bg1"/>
                </a:solidFill>
              </a:rPr>
              <a:t>Из крупных животных в степях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водятся сайгаки.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5" y="0"/>
            <a:ext cx="4714875" cy="142875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/>
              <a:t>В степной зоне живут и пресмыкающиеся:</a:t>
            </a:r>
            <a:br>
              <a:rPr lang="ru-RU" sz="2800" b="1" dirty="0" smtClean="0"/>
            </a:br>
            <a:r>
              <a:rPr lang="ru-RU" sz="2800" b="1" dirty="0" smtClean="0"/>
              <a:t>ящерицы, степные гадюки.</a:t>
            </a:r>
          </a:p>
        </p:txBody>
      </p:sp>
      <p:pic>
        <p:nvPicPr>
          <p:cNvPr id="4" name="Picture 10" descr="Ящериц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GB_1025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975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4124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Прыткая ящерица.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2254" cy="68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Картинка 161 из 129439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215188" cy="785813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</a:rPr>
              <a:t>Степь.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117975" y="3244850"/>
            <a:ext cx="1831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Calibri" pitchFamily="34" charset="0"/>
              </a:rPr>
              <a:t>Россия.</a:t>
            </a:r>
            <a:endParaRPr lang="ru-RU" sz="4000" b="1" dirty="0">
              <a:latin typeface="Calibri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52400" y="152400"/>
            <a:ext cx="72151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44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Юрий_Антонов_-_Родные_Места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5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6" descr="04A0738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428992" y="0"/>
            <a:ext cx="57150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Calibri" pitchFamily="34" charset="0"/>
              </a:rPr>
              <a:t>Степная гадюка.</a:t>
            </a:r>
            <a:endParaRPr lang="ru-RU" sz="40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358214" y="6215082"/>
            <a:ext cx="642942" cy="64291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01_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Заголовок 1"/>
          <p:cNvSpPr>
            <a:spLocks noGrp="1"/>
          </p:cNvSpPr>
          <p:nvPr>
            <p:ph type="title"/>
          </p:nvPr>
        </p:nvSpPr>
        <p:spPr>
          <a:xfrm>
            <a:off x="0" y="-304800"/>
            <a:ext cx="9144000" cy="3071810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/>
              <a:t>Когда – то здесь были необозримые степи.  Сейчас  они  практически </a:t>
            </a:r>
            <a:br>
              <a:rPr lang="ru-RU" sz="3200" b="1" dirty="0" smtClean="0"/>
            </a:br>
            <a:r>
              <a:rPr lang="ru-RU" sz="3200" b="1" dirty="0" smtClean="0"/>
              <a:t>все распаханы.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65405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</a:rPr>
              <a:t>Сады цветут.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6211669"/>
            <a:ext cx="9144000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/>
              <a:t>Здесь много полей, садов, виноградников.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8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Пшен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214813" cy="92868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Золотая нива.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pl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Цветёт подсолнечник.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8d2ef6c96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048" cy="6842939"/>
          </a:xfrm>
          <a:prstGeom prst="rect">
            <a:avLst/>
          </a:prstGeom>
          <a:noFill/>
        </p:spPr>
      </p:pic>
      <p:pic>
        <p:nvPicPr>
          <p:cNvPr id="4" name="Picture 5" descr="17sm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275px-Pea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  <p:pic>
        <p:nvPicPr>
          <p:cNvPr id="7" name="Picture 7" descr="sliva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4551744" cy="6858001"/>
          </a:xfrm>
          <a:prstGeom prst="rect">
            <a:avLst/>
          </a:prstGeom>
          <a:noFill/>
        </p:spPr>
      </p:pic>
      <p:pic>
        <p:nvPicPr>
          <p:cNvPr id="8" name="Picture 8" descr="275px-Plums_hang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9" descr="133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IMG_4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80"/>
            <a:ext cx="9144000" cy="690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258285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Активная, а порой непродуманная хозяйственная деятельность человека в степной зоне  приводит к образованию оврагов.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1" descr="Оврагjpg"/>
          <p:cNvPicPr>
            <a:picLocks noChangeAspect="1" noChangeArrowheads="1"/>
          </p:cNvPicPr>
          <p:nvPr/>
        </p:nvPicPr>
        <p:blipFill>
          <a:blip r:embed="rId2"/>
          <a:srcRect t="-209" b="1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Заголовок 1"/>
          <p:cNvSpPr>
            <a:spLocks noGrp="1"/>
          </p:cNvSpPr>
          <p:nvPr>
            <p:ph type="title"/>
          </p:nvPr>
        </p:nvSpPr>
        <p:spPr>
          <a:xfrm>
            <a:off x="0" y="4495800"/>
            <a:ext cx="9144000" cy="23622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Овраги  разрушают степную  плодородную почву и выводят её из сельскохозяйственного оборота.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229600" cy="50720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Неразумное освоение  степной зоны человеком нанесло огромный урон этому краю.</a:t>
            </a:r>
            <a:br>
              <a:rPr lang="ru-RU" sz="2800" b="1" dirty="0" smtClean="0"/>
            </a:br>
            <a:r>
              <a:rPr lang="ru-RU" sz="2800" b="1" dirty="0" smtClean="0"/>
              <a:t>Поэтому для восстановления и охраны</a:t>
            </a:r>
            <a:br>
              <a:rPr lang="ru-RU" sz="2800" b="1" dirty="0" smtClean="0"/>
            </a:br>
            <a:r>
              <a:rPr lang="ru-RU" sz="2800" b="1" dirty="0" smtClean="0"/>
              <a:t> степной флоры и фауны были созданы</a:t>
            </a:r>
            <a:br>
              <a:rPr lang="ru-RU" sz="2800" b="1" dirty="0" smtClean="0"/>
            </a:br>
            <a:r>
              <a:rPr lang="ru-RU" sz="2800" b="1" dirty="0" smtClean="0"/>
              <a:t> питомники, где выращивают  редких птиц, например, дроф.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bg1"/>
                </a:solidFill>
              </a:rPr>
              <a:t>В пойме реки Волги создан Астраханский заповедник для восстановления численности и охраны редких птиц: цапель, гусей, бакланов,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уток, лебедей.  Зарослей лотоса.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 Места нереста  и зимовки ценных пород рыб.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208" cy="6857999"/>
          </a:xfrm>
          <a:prstGeom prst="rect">
            <a:avLst/>
          </a:prstGeom>
          <a:solidFill>
            <a:srgbClr val="3F7157"/>
          </a:solidFill>
          <a:ln w="76200">
            <a:solidFill>
              <a:srgbClr val="001218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4292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Очень важно сберечь  сохранившиеся степи с их удивительным растительным и животным миром.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Для этого нужно прекратить их распахивать,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ограничить выпас скота, вести борьбу с браконьерством.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Увеличить количество заповедников.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571472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" name="Picture 4" descr="Картинка 468 из 12943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28688" y="3929063"/>
            <a:ext cx="2571750" cy="5715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Астраханский заповедник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14290"/>
            <a:ext cx="8559044" cy="6333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00948" cy="846158"/>
          </a:xfrm>
        </p:spPr>
        <p:txBody>
          <a:bodyPr>
            <a:normAutofit/>
          </a:bodyPr>
          <a:lstStyle/>
          <a:p>
            <a:r>
              <a:rPr lang="ru-RU" b="1" dirty="0" smtClean="0"/>
              <a:t>Астраханский заповедник.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73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573516" y="0"/>
            <a:ext cx="28192413" cy="782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степь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/>
              <a:t>Южнее зоны лесов всё чаще встречаются</a:t>
            </a:r>
            <a:br>
              <a:rPr lang="ru-RU" sz="2800" b="1" dirty="0" smtClean="0"/>
            </a:br>
            <a:r>
              <a:rPr lang="ru-RU" sz="2800" b="1" dirty="0" smtClean="0"/>
              <a:t> безлесные участки, а потом  исчезают. </a:t>
            </a:r>
            <a:br>
              <a:rPr lang="ru-RU" sz="2800" b="1" dirty="0" smtClean="0"/>
            </a:br>
            <a:r>
              <a:rPr lang="ru-RU" sz="2800" b="1" dirty="0" smtClean="0"/>
              <a:t>Начинается степная зона. Тепла больше,</a:t>
            </a:r>
            <a:br>
              <a:rPr lang="ru-RU" sz="2800" b="1" dirty="0" smtClean="0"/>
            </a:br>
            <a:r>
              <a:rPr lang="ru-RU" sz="2800" b="1" dirty="0" smtClean="0"/>
              <a:t> чем в лесной зоне, но осадков выпадает меньше.</a:t>
            </a:r>
            <a:br>
              <a:rPr lang="ru-RU" sz="2800" b="1" dirty="0" smtClean="0"/>
            </a:br>
            <a:r>
              <a:rPr lang="ru-RU" sz="2800" b="1" dirty="0" smtClean="0"/>
              <a:t> Поэтому деревьям здесь расти намного труднее.</a:t>
            </a:r>
          </a:p>
        </p:txBody>
      </p:sp>
      <p:sp>
        <p:nvSpPr>
          <p:cNvPr id="4" name="Багетная рамка 3"/>
          <p:cNvSpPr/>
          <p:nvPr/>
        </p:nvSpPr>
        <p:spPr>
          <a:xfrm>
            <a:off x="838200" y="5257800"/>
            <a:ext cx="2133600" cy="609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Растительный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>
                <a:hlinkClick r:id="rId3" action="ppaction://hlinksldjump"/>
              </a:rPr>
              <a:t>мир</a:t>
            </a:r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3643306" y="3714752"/>
            <a:ext cx="1857388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4" action="ppaction://hlinksldjump"/>
              </a:rPr>
              <a:t>Климат</a:t>
            </a:r>
            <a:endParaRPr lang="ru-RU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3733800" y="5257800"/>
            <a:ext cx="1857388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Животный </a:t>
            </a:r>
          </a:p>
          <a:p>
            <a:pPr algn="ctr"/>
            <a:r>
              <a:rPr lang="ru-RU" dirty="0" smtClean="0">
                <a:hlinkClick r:id="rId5" action="ppaction://hlinksldjump"/>
              </a:rPr>
              <a:t>мир</a:t>
            </a:r>
            <a:endParaRPr lang="ru-RU" dirty="0"/>
          </a:p>
        </p:txBody>
      </p:sp>
      <p:sp>
        <p:nvSpPr>
          <p:cNvPr id="8" name="Багетная рамка 7">
            <a:hlinkClick r:id="rId6" action="ppaction://hlinksldjump"/>
          </p:cNvPr>
          <p:cNvSpPr/>
          <p:nvPr/>
        </p:nvSpPr>
        <p:spPr>
          <a:xfrm>
            <a:off x="6705600" y="5257800"/>
            <a:ext cx="1933588" cy="609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Человек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Picture 12" descr="Пыльная бур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513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8572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Часто дуют сухие горячие ветры – суховеи.</a:t>
            </a:r>
          </a:p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Иногда они переходят в пыльные бури.</a:t>
            </a:r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290</TotalTime>
  <Words>466</Words>
  <PresentationFormat>Экран (4:3)</PresentationFormat>
  <Paragraphs>140</Paragraphs>
  <Slides>60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Трек</vt:lpstr>
      <vt:lpstr>Слайд 1</vt:lpstr>
      <vt:lpstr>Исправь ошибки в тексте</vt:lpstr>
      <vt:lpstr>Слайд 3</vt:lpstr>
      <vt:lpstr>Слайд 4</vt:lpstr>
      <vt:lpstr>Степь.</vt:lpstr>
      <vt:lpstr>Слайд 6</vt:lpstr>
      <vt:lpstr>Слайд 7</vt:lpstr>
      <vt:lpstr>Южнее зоны лесов всё чаще встречаются  безлесные участки, а потом  исчезают.  Начинается степная зона. Тепла больше,  чем в лесной зоне, но осадков выпадает меньше.  Поэтому деревьям здесь расти намного труднее.</vt:lpstr>
      <vt:lpstr>Слайд 9</vt:lpstr>
      <vt:lpstr>В степной зоне  очень тёплое,  продолжительное и засушливое лето.</vt:lpstr>
      <vt:lpstr>Дожди здесь редкость, да и то ливневые.  Не успевая впитаться в почву, вода стекает в низины и испаряется.</vt:lpstr>
      <vt:lpstr>Жарким летом многие озёра и маленькие речки пересыхают, а трава выгорает.</vt:lpstr>
      <vt:lpstr>Пионы тонколистные.</vt:lpstr>
      <vt:lpstr>Горицвет.</vt:lpstr>
      <vt:lpstr>Ирисы.</vt:lpstr>
      <vt:lpstr>Слайд 16</vt:lpstr>
      <vt:lpstr>Степь весной.  </vt:lpstr>
      <vt:lpstr>Другие растения иначе приспособлены к степным условиям.  </vt:lpstr>
      <vt:lpstr>Степной ковыль.</vt:lpstr>
      <vt:lpstr>типчак.</vt:lpstr>
      <vt:lpstr>    </vt:lpstr>
      <vt:lpstr>Степная серая полынь.</vt:lpstr>
      <vt:lpstr>гусиный лук,</vt:lpstr>
      <vt:lpstr>Шалфей.</vt:lpstr>
      <vt:lpstr>Одуванчики.</vt:lpstr>
      <vt:lpstr>Растут в степях и кустарники:  степная вишня, тёрн, бобовник.</vt:lpstr>
      <vt:lpstr>Слайд 27</vt:lpstr>
      <vt:lpstr>Лиса.</vt:lpstr>
      <vt:lpstr>Маленькая лисичка – корсак.</vt:lpstr>
      <vt:lpstr>Много в степях и других животных.</vt:lpstr>
      <vt:lpstr>Ёж.</vt:lpstr>
      <vt:lpstr>Хомяк.</vt:lpstr>
      <vt:lpstr>Землеройка.</vt:lpstr>
      <vt:lpstr>Слайд 34</vt:lpstr>
      <vt:lpstr>Хохлатый жаворонок.</vt:lpstr>
      <vt:lpstr>Слайд 36</vt:lpstr>
      <vt:lpstr>Степные орлы после охоты.</vt:lpstr>
      <vt:lpstr>Слайд 38</vt:lpstr>
      <vt:lpstr>Курганник.</vt:lpstr>
      <vt:lpstr>Степной лунь.</vt:lpstr>
      <vt:lpstr>Чёрный жаворонок.</vt:lpstr>
      <vt:lpstr>Чекан.</vt:lpstr>
      <vt:lpstr>Журавль – красавка.</vt:lpstr>
      <vt:lpstr>Коростель.</vt:lpstr>
      <vt:lpstr>Большинство степных животных роют норы.  Они там спасаются от врагов, от зноя, от морозов.  Это лисы, барсуки, ежи.  Даже некоторые птицы: удод, береговые ласточки,обыкновенные каменки.</vt:lpstr>
      <vt:lpstr>Слайд 46</vt:lpstr>
      <vt:lpstr>Из крупных животных в степях  водятся сайгаки.</vt:lpstr>
      <vt:lpstr>В степной зоне живут и пресмыкающиеся: ящерицы, степные гадюки.</vt:lpstr>
      <vt:lpstr>Прыткая ящерица.</vt:lpstr>
      <vt:lpstr>Слайд 50</vt:lpstr>
      <vt:lpstr>Когда – то здесь были необозримые степи.  Сейчас  они  практически  все распаханы. </vt:lpstr>
      <vt:lpstr>Сады цветут.</vt:lpstr>
      <vt:lpstr>Золотая нива.</vt:lpstr>
      <vt:lpstr>Цветёт подсолнечник.</vt:lpstr>
      <vt:lpstr>Слайд 55</vt:lpstr>
      <vt:lpstr>Активная, а порой непродуманная хозяйственная деятельность человека в степной зоне  приводит к образованию оврагов. </vt:lpstr>
      <vt:lpstr>Овраги  разрушают степную  плодородную почву и выводят её из сельскохозяйственного оборота. </vt:lpstr>
      <vt:lpstr>Неразумное освоение  степной зоны человеком нанесло огромный урон этому краю. Поэтому для восстановления и охраны  степной флоры и фауны были созданы  питомники, где выращивают  редких птиц, например, дроф.    В пойме реки Волги создан Астраханский заповедник для восстановления численности и охраны редких птиц: цапель, гусей, бакланов,  уток, лебедей.  Зарослей лотоса.  Места нереста  и зимовки ценных пород рыб.</vt:lpstr>
      <vt:lpstr>Очень важно сберечь  сохранившиеся степи с их удивительным растительным и животным миром. Для этого нужно прекратить их распахивать,  ограничить выпас скота, вести борьбу с браконьерством. Увеличить количество заповедников.</vt:lpstr>
      <vt:lpstr>Астраханский заповедник.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Tata</cp:lastModifiedBy>
  <cp:revision>39</cp:revision>
  <dcterms:modified xsi:type="dcterms:W3CDTF">2012-05-11T14:17:58Z</dcterms:modified>
</cp:coreProperties>
</file>