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7" r:id="rId5"/>
    <p:sldId id="258" r:id="rId6"/>
    <p:sldId id="265" r:id="rId7"/>
    <p:sldId id="266" r:id="rId8"/>
    <p:sldId id="269" r:id="rId9"/>
    <p:sldId id="259" r:id="rId10"/>
    <p:sldId id="260" r:id="rId11"/>
    <p:sldId id="263" r:id="rId12"/>
    <p:sldId id="261" r:id="rId13"/>
    <p:sldId id="262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53" autoAdjust="0"/>
  </p:normalViewPr>
  <p:slideViewPr>
    <p:cSldViewPr>
      <p:cViewPr>
        <p:scale>
          <a:sx n="59" d="100"/>
          <a:sy n="59" d="100"/>
        </p:scale>
        <p:origin x="-187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7859-B1F7-4A68-9BB3-D815BD749607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BCAF-CAE6-4CAA-A7B0-ADC2F2EC9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86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74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44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19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36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6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01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86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43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52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9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7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1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34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35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9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58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BCAF-CAE6-4CAA-A7B0-ADC2F2EC964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65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9BAF-294C-4030-913F-09D8A1C0711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A7AB-65BC-4D69-829E-EE4BBF377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117180" cy="22322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Техника 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«ШЕНИЛ»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для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вашего дома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7117180" cy="18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err="1" smtClean="0">
                <a:solidFill>
                  <a:srgbClr val="FFFF00"/>
                </a:solidFill>
              </a:rPr>
              <a:t>Коноплёва</a:t>
            </a:r>
            <a:r>
              <a:rPr lang="ru-RU" dirty="0" smtClean="0">
                <a:solidFill>
                  <a:srgbClr val="FFFF00"/>
                </a:solidFill>
              </a:rPr>
              <a:t> Наталья Борисовна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учитель технологии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МБОУ«СОШ№33 </a:t>
            </a:r>
            <a:r>
              <a:rPr lang="ru-RU" dirty="0" err="1" smtClean="0">
                <a:solidFill>
                  <a:srgbClr val="FFFF00"/>
                </a:solidFill>
              </a:rPr>
              <a:t>им.Н.А.Мордовиной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г. </a:t>
            </a:r>
            <a:r>
              <a:rPr lang="ru-RU" dirty="0" smtClean="0">
                <a:solidFill>
                  <a:srgbClr val="FFFF00"/>
                </a:solidFill>
              </a:rPr>
              <a:t>Астрахань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239-322-918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4" cy="29249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FF00"/>
                </a:solidFill>
              </a:rPr>
              <a:t>2.</a:t>
            </a:r>
            <a:r>
              <a:rPr lang="ru-RU" sz="2400" b="1" dirty="0" smtClean="0"/>
              <a:t>Выкроить </a:t>
            </a:r>
            <a:r>
              <a:rPr lang="ru-RU" sz="2400" b="1" dirty="0"/>
              <a:t>ещё 2-3 квадрата (при работе с </a:t>
            </a:r>
            <a:r>
              <a:rPr lang="ru-RU" sz="2400" b="1" dirty="0" smtClean="0"/>
              <a:t>более плотными тканями лучше использовать два квадрата</a:t>
            </a:r>
            <a:r>
              <a:rPr lang="ru-RU" sz="2400" b="1" dirty="0"/>
              <a:t>, а при работе с тонкими - </a:t>
            </a:r>
            <a:r>
              <a:rPr lang="ru-RU" sz="2400" b="1" dirty="0" smtClean="0"/>
              <a:t>три), </a:t>
            </a:r>
            <a:r>
              <a:rPr lang="ru-RU" sz="2400" b="1" dirty="0"/>
              <a:t>а также </a:t>
            </a:r>
            <a:r>
              <a:rPr lang="ru-RU" sz="2400" b="1" dirty="0" smtClean="0"/>
              <a:t>ещё один </a:t>
            </a:r>
            <a:r>
              <a:rPr lang="ru-RU" sz="2400" b="1" dirty="0"/>
              <a:t>квадрат большего размера – это </a:t>
            </a:r>
            <a:r>
              <a:rPr lang="ru-RU" sz="2400" b="1" dirty="0" smtClean="0"/>
              <a:t>основа.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-1539552"/>
            <a:ext cx="8208912" cy="8367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0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2"/>
            <a:ext cx="7989209" cy="1008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2.1.</a:t>
            </a:r>
            <a:r>
              <a:rPr lang="ru-RU" sz="2400" b="1" dirty="0"/>
              <a:t>Положить квадраты одинакового размера на основу, а сверху квадрат с   </a:t>
            </a:r>
            <a:br>
              <a:rPr lang="ru-RU" sz="2400" b="1" dirty="0"/>
            </a:br>
            <a:r>
              <a:rPr lang="ru-RU" sz="2400" b="1" dirty="0"/>
              <a:t>нанесённой маркировкой, закрепить все слои булавками.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383573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60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352928" cy="924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3.</a:t>
            </a:r>
            <a:r>
              <a:rPr lang="ru-RU" sz="2400" b="1" dirty="0" smtClean="0"/>
              <a:t>Стачать </a:t>
            </a:r>
            <a:r>
              <a:rPr lang="ru-RU" sz="2400" b="1" dirty="0"/>
              <a:t>квадраты мелкими </a:t>
            </a:r>
            <a:r>
              <a:rPr lang="ru-RU" sz="2400" b="1" dirty="0" smtClean="0"/>
              <a:t>стежками(2мм.) вдоль линии разметки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 smtClean="0">
                <a:solidFill>
                  <a:srgbClr val="FFFF00"/>
                </a:solidFill>
              </a:rPr>
              <a:t>4.</a:t>
            </a:r>
            <a:r>
              <a:rPr lang="ru-RU" sz="2400" b="1" dirty="0" smtClean="0"/>
              <a:t>Разрезать </a:t>
            </a:r>
            <a:r>
              <a:rPr lang="ru-RU" sz="2400" b="1" dirty="0"/>
              <a:t>поверхность всех слоёв между линиями </a:t>
            </a:r>
            <a:r>
              <a:rPr lang="ru-RU" sz="2400" b="1" dirty="0" smtClean="0"/>
              <a:t>стачивания</a:t>
            </a:r>
            <a:r>
              <a:rPr lang="ru-RU" sz="2400" b="1" dirty="0"/>
              <a:t>, </a:t>
            </a:r>
            <a:r>
              <a:rPr lang="ru-RU" sz="2400" b="1" dirty="0" smtClean="0"/>
              <a:t>ровно посередине</a:t>
            </a:r>
            <a:r>
              <a:rPr lang="ru-RU" sz="2400" b="1" dirty="0"/>
              <a:t>, при этом не </a:t>
            </a:r>
            <a:r>
              <a:rPr lang="ru-RU" sz="2400" b="1" dirty="0" smtClean="0"/>
              <a:t>трогая квадрат </a:t>
            </a:r>
            <a:r>
              <a:rPr lang="ru-RU" sz="2400" b="1" dirty="0"/>
              <a:t>– основу!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9" r="10101" b="2794"/>
          <a:stretch/>
        </p:blipFill>
        <p:spPr bwMode="auto">
          <a:xfrm>
            <a:off x="2555776" y="3284984"/>
            <a:ext cx="3467100" cy="32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5.</a:t>
            </a:r>
            <a:r>
              <a:rPr lang="ru-RU" sz="2400" b="1" dirty="0" smtClean="0"/>
              <a:t>Ткань </a:t>
            </a:r>
            <a:r>
              <a:rPr lang="ru-RU" sz="2400" b="1" dirty="0"/>
              <a:t>в технике «шенил» готова!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Осталось только выстирать </a:t>
            </a:r>
            <a:r>
              <a:rPr lang="ru-RU" sz="2400" b="1" dirty="0"/>
              <a:t>образец в </a:t>
            </a:r>
            <a:r>
              <a:rPr lang="ru-RU" sz="2400" b="1" dirty="0" smtClean="0"/>
              <a:t>стиральной </a:t>
            </a:r>
            <a:r>
              <a:rPr lang="ru-RU" sz="2400" b="1" dirty="0"/>
              <a:t>машинке, так </a:t>
            </a:r>
            <a:r>
              <a:rPr lang="ru-RU" sz="2400" b="1" dirty="0" smtClean="0"/>
              <a:t>как при </a:t>
            </a:r>
            <a:r>
              <a:rPr lang="ru-RU" sz="2400" b="1" dirty="0"/>
              <a:t>этом воздействии на ткань, легче </a:t>
            </a:r>
            <a:r>
              <a:rPr lang="ru-RU" sz="2400" b="1" dirty="0" smtClean="0"/>
              <a:t>образуется бахрома</a:t>
            </a:r>
            <a:r>
              <a:rPr lang="ru-RU" sz="2400" b="1" dirty="0"/>
              <a:t>. </a:t>
            </a:r>
            <a:br>
              <a:rPr lang="ru-RU" sz="2400" b="1" dirty="0"/>
            </a:br>
            <a:r>
              <a:rPr lang="ru-RU" sz="2400" b="1" dirty="0"/>
              <a:t>  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850" y="7899377"/>
            <a:ext cx="7125112" cy="66128"/>
          </a:xfrm>
        </p:spPr>
        <p:txBody>
          <a:bodyPr>
            <a:normAutofit fontScale="25000" lnSpcReduction="20000"/>
          </a:bodyPr>
          <a:lstStyle/>
          <a:p>
            <a:pPr lvl="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0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9442" y="-963487"/>
            <a:ext cx="7125113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0514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6.</a:t>
            </a:r>
            <a:r>
              <a:rPr lang="ru-RU" sz="2400" b="1" dirty="0" smtClean="0"/>
              <a:t>Выстиранную </a:t>
            </a:r>
            <a:r>
              <a:rPr lang="ru-RU" sz="2400" b="1" dirty="0"/>
              <a:t>ткань лучше высушить в сушилке или потрепать полотенцем, затем положить на горизонтальную поверхность и   </a:t>
            </a:r>
            <a:br>
              <a:rPr lang="ru-RU" sz="2400" b="1" dirty="0"/>
            </a:br>
            <a:r>
              <a:rPr lang="ru-RU" sz="2400" b="1" dirty="0"/>
              <a:t>дать высохнуть.</a:t>
            </a:r>
            <a:br>
              <a:rPr lang="ru-RU" sz="2400" b="1" dirty="0"/>
            </a:br>
            <a:endParaRPr lang="ru-RU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7.</a:t>
            </a:r>
            <a:r>
              <a:rPr lang="ru-RU" sz="2400" b="1" dirty="0" smtClean="0"/>
              <a:t>После </a:t>
            </a:r>
            <a:r>
              <a:rPr lang="ru-RU" sz="2400" b="1" dirty="0"/>
              <a:t>просушивания обработать ткань </a:t>
            </a:r>
            <a:r>
              <a:rPr lang="ru-RU" sz="2400" b="1" dirty="0" smtClean="0"/>
              <a:t>жёсткой </a:t>
            </a:r>
            <a:r>
              <a:rPr lang="ru-RU" sz="2400" b="1" dirty="0"/>
              <a:t>щёткой, чтобы поверхность получилась </a:t>
            </a:r>
            <a:r>
              <a:rPr lang="ru-RU" sz="2400" b="1" dirty="0" smtClean="0"/>
              <a:t>максимально </a:t>
            </a:r>
            <a:r>
              <a:rPr lang="ru-RU" sz="2400" b="1" dirty="0"/>
              <a:t>мягкой и пушистой.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5692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ИЗДЕЛИЯ В ТЕХНИКЕ «ШЕНИЛ»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МАМА фото\DSCN01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МАМА фото\DSCN0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2834">
            <a:off x="523515" y="2102667"/>
            <a:ext cx="2676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МАМА фото\DSCN0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3821">
            <a:off x="5697647" y="2345576"/>
            <a:ext cx="2990850" cy="18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08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АМА фото\DSCN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2470">
            <a:off x="5315284" y="2378887"/>
            <a:ext cx="28803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МАМА фото\DSCN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6835">
            <a:off x="846728" y="2278605"/>
            <a:ext cx="2606353" cy="26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75724"/>
            <a:ext cx="8327327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НАГРУДНИК ФАРТУКА И ПРИХВАТКА ВЫПОЛНЕНЫ В ТЕХНИКЕ «ШЕНИЛ»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1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КОКЕТКА ЖИЛЕТКИ В ТЕХНИКЕ «ШЕНИЛ»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Documents and Settings\User\Рабочий стол\МАМА фото\DSCN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2598985" cy="2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МАМА фото\DSCN0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2880320" cy="26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32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45227" cy="640871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lnSpc>
                <a:spcPct val="160000"/>
              </a:lnSpc>
              <a:buNone/>
            </a:pPr>
            <a:r>
              <a:rPr lang="ru-RU" dirty="0"/>
              <a:t>   </a:t>
            </a:r>
            <a:r>
              <a:rPr lang="ru-RU" dirty="0" smtClean="0"/>
              <a:t>     </a:t>
            </a:r>
            <a:r>
              <a:rPr lang="ru-RU" sz="2800" b="1" dirty="0" smtClean="0"/>
              <a:t>В </a:t>
            </a:r>
            <a:r>
              <a:rPr lang="ru-RU" sz="2800" b="1" dirty="0"/>
              <a:t>доме умелой хозяйки постепенно накапливаются лоскуты, шерстяные клубочки, цветные нитки, ленты и кружева, тесьма и пуговицы , и ещё много-много всякой всячины. </a:t>
            </a:r>
            <a:endParaRPr lang="ru-RU" sz="2800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Для </a:t>
            </a:r>
            <a:r>
              <a:rPr lang="ru-RU" sz="2800" b="1" dirty="0"/>
              <a:t>мастерицы это целое сокровище, и она бережно его хранит, зная, что со временем сумеет создать из этого многообразия красивые и полезные изделия.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7619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96" y="184482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Может быть, и вашему дому повезло, если в нём прабабушки и бабушки накопили подобное «богатство» и с гордостью готовы передать его </a:t>
            </a:r>
            <a:r>
              <a:rPr lang="ru-RU" sz="2400" b="1" dirty="0" smtClean="0"/>
              <a:t>вам? </a:t>
            </a:r>
            <a:endParaRPr lang="ru-RU" sz="2400" b="1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9233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     Ну </a:t>
            </a:r>
            <a:r>
              <a:rPr lang="ru-RU" sz="2400" b="1" dirty="0"/>
              <a:t>что ж, если вы стали обладателем большого лоскутного «клада», то вам весьма пригодятся рекомендации по освоению необычной техники, получившей название «шенил». 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  Именно </a:t>
            </a:r>
            <a:r>
              <a:rPr lang="ru-RU" sz="2400" b="1" dirty="0"/>
              <a:t>так называется ткань подобной структуры (другое, более известное название – синель).</a:t>
            </a:r>
          </a:p>
        </p:txBody>
      </p:sp>
    </p:spTree>
    <p:extLst>
      <p:ext uri="{BB962C8B-B14F-4D97-AF65-F5344CB8AC3E}">
        <p14:creationId xmlns:p14="http://schemas.microsoft.com/office/powerpoint/2010/main" xmlns="" val="413509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7705477" cy="6309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FF00"/>
                </a:solidFill>
              </a:rPr>
              <a:t>Необходимый </a:t>
            </a:r>
            <a:r>
              <a:rPr lang="ru-RU" sz="2400" b="1" dirty="0" smtClean="0">
                <a:solidFill>
                  <a:srgbClr val="FFFF00"/>
                </a:solidFill>
              </a:rPr>
              <a:t>материал</a:t>
            </a:r>
            <a:endParaRPr lang="ru-RU" sz="2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1</a:t>
            </a:r>
            <a:r>
              <a:rPr lang="ru-RU" sz="2000" b="1" dirty="0"/>
              <a:t>.	Различные ткани, наиболее пригодны ткани с неплотным переплетением, склонные к осыпанию. Наилучших результатов можно достичь при использовании вискозы, джинсовой ткани, хлопчатобумажного сатина. Нельзя отвергать и использование шёлка, лёгкого хлопка, различных видов льна. </a:t>
            </a:r>
          </a:p>
          <a:p>
            <a:pPr marL="0" indent="0">
              <a:buNone/>
            </a:pPr>
            <a:r>
              <a:rPr lang="ru-RU" sz="2000" b="1" dirty="0"/>
              <a:t>Совершенно непригодны для этой техники поплин, плюшевые ткани.</a:t>
            </a:r>
          </a:p>
          <a:p>
            <a:pPr marL="0" indent="0">
              <a:buNone/>
            </a:pPr>
            <a:r>
              <a:rPr lang="ru-RU" sz="2000" b="1" dirty="0"/>
              <a:t>2.	Острые ножницы или специальный резак.</a:t>
            </a:r>
          </a:p>
          <a:p>
            <a:pPr marL="0" indent="0">
              <a:buNone/>
            </a:pPr>
            <a:r>
              <a:rPr lang="ru-RU" sz="2000" b="1" dirty="0"/>
              <a:t>3.	Линейка.</a:t>
            </a:r>
          </a:p>
          <a:p>
            <a:pPr marL="0" indent="0">
              <a:buNone/>
            </a:pPr>
            <a:r>
              <a:rPr lang="ru-RU" sz="2000" b="1" dirty="0"/>
              <a:t>4.	Простой карандаш (М)</a:t>
            </a:r>
          </a:p>
          <a:p>
            <a:pPr marL="0" indent="0">
              <a:buNone/>
            </a:pPr>
            <a:r>
              <a:rPr lang="ru-RU" sz="2000" b="1" dirty="0"/>
              <a:t>5.	Булавки.</a:t>
            </a:r>
          </a:p>
          <a:p>
            <a:pPr marL="0" indent="0">
              <a:buNone/>
            </a:pPr>
            <a:r>
              <a:rPr lang="ru-RU" sz="2000" b="1" dirty="0"/>
              <a:t>6.	Иглы и нитки.</a:t>
            </a:r>
          </a:p>
          <a:p>
            <a:pPr marL="0" indent="0">
              <a:buNone/>
            </a:pPr>
            <a:r>
              <a:rPr lang="ru-RU" sz="2000" b="1" dirty="0"/>
              <a:t>7.	Жёсткая щётка.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03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924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Различные </a:t>
            </a:r>
            <a:r>
              <a:rPr lang="ru-RU" b="1" dirty="0">
                <a:solidFill>
                  <a:srgbClr val="FFFF00"/>
                </a:solidFill>
              </a:rPr>
              <a:t>варианты  «</a:t>
            </a:r>
            <a:r>
              <a:rPr lang="ru-RU" b="1" dirty="0" err="1">
                <a:solidFill>
                  <a:srgbClr val="FFFF00"/>
                </a:solidFill>
              </a:rPr>
              <a:t>шенила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sz="2400" b="1" dirty="0" smtClean="0"/>
              <a:t>Благодаря </a:t>
            </a:r>
            <a:r>
              <a:rPr lang="ru-RU" sz="2400" b="1" dirty="0"/>
              <a:t>различным приёмам удаётся достичь совершенно разных эффектов поверхностей «</a:t>
            </a:r>
            <a:r>
              <a:rPr lang="ru-RU" sz="2400" b="1" dirty="0" err="1"/>
              <a:t>шенила</a:t>
            </a:r>
            <a:r>
              <a:rPr lang="ru-RU" sz="2400" b="1" dirty="0"/>
              <a:t>».</a:t>
            </a:r>
            <a:br>
              <a:rPr lang="ru-RU" sz="24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</a:rPr>
              <a:t>1.	</a:t>
            </a:r>
            <a:r>
              <a:rPr lang="ru-RU" sz="2400" b="1" dirty="0" smtClean="0">
                <a:solidFill>
                  <a:srgbClr val="FFFF00"/>
                </a:solidFill>
              </a:rPr>
              <a:t>Цвета</a:t>
            </a:r>
            <a:endParaRPr lang="ru-RU" sz="24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Если под поверхность основного цвета подложена контрастная ткань, то после обработки этот цвет становится виден сквозь бахрому.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054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80920" cy="924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2.	Сочетание с гладкими поверхностями.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Если </a:t>
            </a:r>
            <a:r>
              <a:rPr lang="ru-RU" sz="2400" b="1" dirty="0"/>
              <a:t>только часть изделия выполнена в этой технике, создаётся интересная оптическая игра поверхностей.</a:t>
            </a:r>
            <a:br>
              <a:rPr lang="ru-RU" sz="2400" b="1" dirty="0"/>
            </a:br>
            <a:r>
              <a:rPr lang="ru-RU" sz="2400" b="1" dirty="0" smtClean="0"/>
              <a:t>   Границы </a:t>
            </a:r>
            <a:r>
              <a:rPr lang="ru-RU" sz="2400" b="1" dirty="0"/>
              <a:t>между разными поверхностями могут быть отделаны лентами, шнуром или аппликацией.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06575"/>
            <a:ext cx="7124700" cy="4052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9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80920" cy="924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3</a:t>
            </a:r>
            <a:r>
              <a:rPr lang="ru-RU" sz="2400" b="1" dirty="0">
                <a:solidFill>
                  <a:srgbClr val="FFFF00"/>
                </a:solidFill>
              </a:rPr>
              <a:t>.	Направление линий строчки.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Сочетание </a:t>
            </a:r>
            <a:r>
              <a:rPr lang="ru-RU" sz="2400" b="1" dirty="0"/>
              <a:t>различных направлений линий строчки позволяет достичь интересного графического решения.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6" name="Picture 2" descr="Копия Image00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r="4451"/>
          <a:stretch/>
        </p:blipFill>
        <p:spPr bwMode="auto">
          <a:xfrm>
            <a:off x="611560" y="4005064"/>
            <a:ext cx="8064896" cy="213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17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4936" cy="20882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FFFF00"/>
                </a:solidFill>
              </a:rPr>
              <a:t>Технологическая </a:t>
            </a:r>
            <a:r>
              <a:rPr lang="ru-RU" sz="2400" b="1" dirty="0">
                <a:solidFill>
                  <a:srgbClr val="FFFF00"/>
                </a:solidFill>
              </a:rPr>
              <a:t>последовательность</a:t>
            </a:r>
            <a:r>
              <a:rPr lang="ru-RU" dirty="0"/>
              <a:t>.</a:t>
            </a:r>
            <a:br>
              <a:rPr lang="ru-RU" dirty="0"/>
            </a:br>
            <a:r>
              <a:rPr lang="ru-RU" sz="2400" b="1" dirty="0" smtClean="0">
                <a:solidFill>
                  <a:srgbClr val="FFFF00"/>
                </a:solidFill>
              </a:rPr>
              <a:t>1.</a:t>
            </a:r>
            <a:r>
              <a:rPr lang="ru-RU" sz="2400" b="1" dirty="0" smtClean="0"/>
              <a:t>Выкроить </a:t>
            </a:r>
            <a:r>
              <a:rPr lang="ru-RU" sz="2400" b="1" dirty="0"/>
              <a:t>квадрат из </a:t>
            </a:r>
            <a:r>
              <a:rPr lang="ru-RU" sz="2400" b="1" dirty="0" smtClean="0"/>
              <a:t>ткани, </a:t>
            </a:r>
            <a:r>
              <a:rPr lang="ru-RU" sz="2400" b="1" dirty="0"/>
              <a:t>и </a:t>
            </a:r>
            <a:r>
              <a:rPr lang="ru-RU" sz="2400" b="1" dirty="0" smtClean="0"/>
              <a:t>по диагонали</a:t>
            </a:r>
            <a:r>
              <a:rPr lang="ru-RU" sz="2400" b="1" dirty="0"/>
              <a:t>, по </a:t>
            </a:r>
            <a:r>
              <a:rPr lang="ru-RU" sz="2400" b="1" dirty="0" smtClean="0"/>
              <a:t>отношению к направлению </a:t>
            </a:r>
            <a:r>
              <a:rPr lang="ru-RU" sz="2400" b="1" dirty="0"/>
              <a:t>нити основы </a:t>
            </a:r>
            <a:r>
              <a:rPr lang="ru-RU" sz="2400" b="1" dirty="0" smtClean="0"/>
              <a:t>начертить линии </a:t>
            </a:r>
            <a:r>
              <a:rPr lang="ru-RU" sz="2400" b="1" dirty="0"/>
              <a:t>швов с интервалом в 1 см.</a:t>
            </a:r>
            <a:br>
              <a:rPr lang="ru-RU" sz="2400" b="1" dirty="0"/>
            </a:br>
            <a:r>
              <a:rPr lang="ru-RU" sz="2000" b="1" dirty="0" smtClean="0"/>
              <a:t>   </a:t>
            </a:r>
            <a:endParaRPr lang="ru-RU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34" t="-988" r="44086"/>
          <a:stretch/>
        </p:blipFill>
        <p:spPr bwMode="auto">
          <a:xfrm>
            <a:off x="2627784" y="3833664"/>
            <a:ext cx="35283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9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248</TotalTime>
  <Words>224</Words>
  <Application>Microsoft Office PowerPoint</Application>
  <PresentationFormat>Экран (4:3)</PresentationFormat>
  <Paragraphs>56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Summer</vt:lpstr>
      <vt:lpstr>Техника  «ШЕНИЛ» для вашего дома </vt:lpstr>
      <vt:lpstr>Слайд 2</vt:lpstr>
      <vt:lpstr>Слайд 3</vt:lpstr>
      <vt:lpstr>Слайд 4</vt:lpstr>
      <vt:lpstr>Слайд 5</vt:lpstr>
      <vt:lpstr>  Различные варианты  «шенила»    Благодаря различным приёмам удаётся достичь совершенно разных эффектов поверхностей «шенила». </vt:lpstr>
      <vt:lpstr>2. Сочетание с гладкими поверхностями.  Если только часть изделия выполнена в этой технике, создаётся интересная оптическая игра поверхностей.    Границы между разными поверхностями могут быть отделаны лентами, шнуром или аппликацией.   </vt:lpstr>
      <vt:lpstr>  3. Направление линий строчки.  Сочетание различных направлений линий строчки позволяет достичь интересного графического решения. </vt:lpstr>
      <vt:lpstr>     Технологическая последовательность. 1.Выкроить квадрат из ткани, и по диагонали, по отношению к направлению нити основы начертить линии швов с интервалом в 1 см.    </vt:lpstr>
      <vt:lpstr>    2.Выкроить ещё 2-3 квадрата (при работе с более плотными тканями лучше использовать два квадрата, а при работе с тонкими - три), а также ещё один квадрат большего размера – это основа.  </vt:lpstr>
      <vt:lpstr>2.1.Положить квадраты одинакового размера на основу, а сверху квадрат с    нанесённой маркировкой, закрепить все слои булавками. </vt:lpstr>
      <vt:lpstr>  3.Стачать квадраты мелкими стежками(2мм.) вдоль линии разметки. 4.Разрезать поверхность всех слоёв между линиями стачивания, ровно посередине, при этом не трогая квадрат – основу! </vt:lpstr>
      <vt:lpstr> 5.Ткань в технике «шенил» готова!  Осталось только выстирать образец в стиральной машинке, так как при этом воздействии на ткань, легче образуется бахрома.     </vt:lpstr>
      <vt:lpstr>Слайд 14</vt:lpstr>
      <vt:lpstr>ИЗДЕЛИЯ В ТЕХНИКЕ «ШЕНИЛ»</vt:lpstr>
      <vt:lpstr>НАГРУДНИК ФАРТУКА И ПРИХВАТКА ВЫПОЛНЕНЫ В ТЕХНИКЕ «ШЕНИЛ»</vt:lpstr>
      <vt:lpstr>КОКЕТКА ЖИЛЕТКИ В ТЕХНИКЕ «ШЕНИЛ»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 «ШЕНИЛ» для вашего дома </dc:title>
  <dc:creator>Valued Acer Customer</dc:creator>
  <cp:lastModifiedBy>User</cp:lastModifiedBy>
  <cp:revision>23</cp:revision>
  <dcterms:created xsi:type="dcterms:W3CDTF">2011-12-22T18:26:02Z</dcterms:created>
  <dcterms:modified xsi:type="dcterms:W3CDTF">2011-12-28T09:23:38Z</dcterms:modified>
</cp:coreProperties>
</file>