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256" r:id="rId2"/>
    <p:sldId id="273" r:id="rId3"/>
    <p:sldId id="259" r:id="rId4"/>
    <p:sldId id="261" r:id="rId5"/>
    <p:sldId id="262" r:id="rId6"/>
    <p:sldId id="260" r:id="rId7"/>
    <p:sldId id="271" r:id="rId8"/>
    <p:sldId id="263" r:id="rId9"/>
    <p:sldId id="264" r:id="rId10"/>
    <p:sldId id="265" r:id="rId11"/>
    <p:sldId id="272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7" d="100"/>
          <a:sy n="27" d="100"/>
        </p:scale>
        <p:origin x="-17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11" Type="http://schemas.openxmlformats.org/officeDocument/2006/relationships/image" Target="../media/image20.wmf"/><Relationship Id="rId5" Type="http://schemas.openxmlformats.org/officeDocument/2006/relationships/image" Target="../media/image14.wmf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897F170D-5B66-4DF4-ACCE-F46B6550C9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3FCAC4-D8C0-4202-9988-B7747C56324E}" type="slidenum">
              <a:rPr lang="ru-RU"/>
              <a:pPr/>
              <a:t>4</a:t>
            </a:fld>
            <a:endParaRPr lang="ru-RU"/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1155700" y="933450"/>
            <a:ext cx="4356100" cy="33670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/>
          </p:nvPr>
        </p:nvSpPr>
        <p:spPr>
          <a:xfrm>
            <a:off x="1031875" y="4625975"/>
            <a:ext cx="4586288" cy="3735388"/>
          </a:xfrm>
          <a:noFill/>
          <a:ln/>
        </p:spPr>
        <p:txBody>
          <a:bodyPr wrap="none" anchor="ctr"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889920-4A5C-4ECB-B5D7-346E58CCBE48}" type="slidenum">
              <a:rPr lang="ru-RU"/>
              <a:pPr/>
              <a:t>5</a:t>
            </a:fld>
            <a:endParaRPr lang="ru-RU"/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1155700" y="933450"/>
            <a:ext cx="4349750" cy="33607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/>
          </p:nvPr>
        </p:nvSpPr>
        <p:spPr>
          <a:xfrm>
            <a:off x="1031875" y="4625975"/>
            <a:ext cx="4586288" cy="3735388"/>
          </a:xfrm>
          <a:noFill/>
          <a:ln/>
        </p:spPr>
        <p:txBody>
          <a:bodyPr wrap="none" anchor="ctr"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BF7130-9420-4B39-8182-B62608610559}" type="slidenum">
              <a:rPr lang="ru-RU"/>
              <a:pPr/>
              <a:t>6</a:t>
            </a:fld>
            <a:endParaRPr lang="ru-RU"/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1155700" y="933450"/>
            <a:ext cx="4344988" cy="33607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/>
          </p:nvPr>
        </p:nvSpPr>
        <p:spPr>
          <a:xfrm>
            <a:off x="1031875" y="4625975"/>
            <a:ext cx="4586288" cy="3735388"/>
          </a:xfrm>
          <a:noFill/>
          <a:ln/>
        </p:spPr>
        <p:txBody>
          <a:bodyPr wrap="none" anchor="ctr"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4E0935-AF45-47B9-9934-364B0968E80C}" type="slidenum">
              <a:rPr lang="ru-RU"/>
              <a:pPr/>
              <a:t>10</a:t>
            </a:fld>
            <a:endParaRPr lang="ru-RU"/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1155700" y="933450"/>
            <a:ext cx="4344988" cy="33607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/>
          </p:nvPr>
        </p:nvSpPr>
        <p:spPr>
          <a:xfrm>
            <a:off x="1031875" y="4625975"/>
            <a:ext cx="4586288" cy="3735388"/>
          </a:xfrm>
          <a:noFill/>
          <a:ln/>
        </p:spPr>
        <p:txBody>
          <a:bodyPr wrap="none" anchor="ctr"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12851-9814-4AC3-847C-59F7562BC2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43DBF-CBEF-46A6-A15F-EB71C9230B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619C9-D7E7-4A5A-9D86-F5695EB70B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D82A8-3252-497B-8543-FD9488C657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DE6D3-9578-4A7C-BD2B-BC1A48910B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FF8B8-FAC1-4028-B5FD-DF9AB260B8EC}" type="datetimeFigureOut">
              <a:rPr lang="ru-RU"/>
              <a:pPr>
                <a:defRPr/>
              </a:pPr>
              <a:t>17.01.2012</a:t>
            </a:fld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04CA0-7B21-4351-A9AB-33FE49963F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37CED-15D0-4121-8E95-587A7E0DFF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5A8BB-9B7A-4FF3-94E2-DF111DD432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4FA04-0FAF-4DA0-845F-1E7EF6C973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6A554-7B19-4C22-A7DA-99EECA40AD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9E4DC-3A08-4091-B93E-BDABBA4A9D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B9BE9-3AB3-4EB8-B724-B91121C110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3326D-01C0-4E41-B175-D409F6C0AA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ED712-EB3D-4415-91CD-74ADAAD11F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1A02302E-519E-456C-BB4F-AC17792EDB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6"/>
          <p:cNvSpPr txBox="1">
            <a:spLocks noChangeArrowheads="1"/>
          </p:cNvSpPr>
          <p:nvPr/>
        </p:nvSpPr>
        <p:spPr bwMode="auto">
          <a:xfrm>
            <a:off x="2916238" y="6453188"/>
            <a:ext cx="2160587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 </a:t>
            </a:r>
          </a:p>
          <a:p>
            <a:pPr algn="ctr">
              <a:spcBef>
                <a:spcPct val="50000"/>
              </a:spcBef>
            </a:pPr>
            <a:r>
              <a:rPr lang="ru-RU"/>
              <a:t>г</a:t>
            </a:r>
          </a:p>
        </p:txBody>
      </p:sp>
      <p:sp>
        <p:nvSpPr>
          <p:cNvPr id="3075" name="WordArt 7"/>
          <p:cNvSpPr>
            <a:spLocks noChangeArrowheads="1" noChangeShapeType="1" noTextEdit="1"/>
          </p:cNvSpPr>
          <p:nvPr/>
        </p:nvSpPr>
        <p:spPr bwMode="auto">
          <a:xfrm>
            <a:off x="1258888" y="2708275"/>
            <a:ext cx="6842125" cy="1006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Доли. Обыкновенные дроби.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68313" y="476250"/>
            <a:ext cx="10564812" cy="5400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8150" indent="-342900" defTabSz="407988" hangingPunct="0">
              <a:lnSpc>
                <a:spcPct val="64000"/>
              </a:lnSpc>
              <a:spcAft>
                <a:spcPts val="1288"/>
              </a:spcAft>
              <a:buClr>
                <a:srgbClr val="7DA647"/>
              </a:buClr>
              <a:buSzPct val="45000"/>
              <a:buFont typeface="Wingdings" pitchFamily="2" charset="2"/>
              <a:buNone/>
              <a:tabLst>
                <a:tab pos="369888" algn="l"/>
                <a:tab pos="776288" algn="l"/>
                <a:tab pos="1184275" algn="l"/>
                <a:tab pos="1590675" algn="l"/>
                <a:tab pos="1998663" algn="l"/>
                <a:tab pos="2406650" algn="l"/>
                <a:tab pos="2813050" algn="l"/>
                <a:tab pos="3221038" algn="l"/>
                <a:tab pos="3629025" algn="l"/>
                <a:tab pos="4037013" algn="l"/>
                <a:tab pos="4443413" algn="l"/>
                <a:tab pos="4851400" algn="l"/>
                <a:tab pos="5259388" algn="l"/>
                <a:tab pos="5665788" algn="l"/>
                <a:tab pos="6073775" algn="l"/>
                <a:tab pos="6481763" algn="l"/>
                <a:tab pos="6889750" algn="l"/>
                <a:tab pos="7296150" algn="l"/>
                <a:tab pos="7704138" algn="l"/>
                <a:tab pos="8112125" algn="l"/>
                <a:tab pos="8518525" algn="l"/>
                <a:tab pos="8535988" algn="l"/>
                <a:tab pos="9193213" algn="l"/>
                <a:tab pos="9850438" algn="l"/>
                <a:tab pos="10506075" algn="l"/>
              </a:tabLst>
            </a:pPr>
            <a:r>
              <a:rPr lang="en-GB" sz="4400" b="1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Запишите дроби:</a:t>
            </a:r>
          </a:p>
          <a:p>
            <a:pPr marL="438150" indent="-342900" defTabSz="407988" hangingPunct="0">
              <a:lnSpc>
                <a:spcPct val="64000"/>
              </a:lnSpc>
              <a:spcAft>
                <a:spcPts val="1288"/>
              </a:spcAft>
              <a:buClr>
                <a:srgbClr val="7DA647"/>
              </a:buClr>
              <a:buSzPct val="45000"/>
              <a:buFont typeface="Wingdings" pitchFamily="2" charset="2"/>
              <a:buNone/>
              <a:tabLst>
                <a:tab pos="369888" algn="l"/>
                <a:tab pos="776288" algn="l"/>
                <a:tab pos="1184275" algn="l"/>
                <a:tab pos="1590675" algn="l"/>
                <a:tab pos="1998663" algn="l"/>
                <a:tab pos="2406650" algn="l"/>
                <a:tab pos="2813050" algn="l"/>
                <a:tab pos="3221038" algn="l"/>
                <a:tab pos="3629025" algn="l"/>
                <a:tab pos="4037013" algn="l"/>
                <a:tab pos="4443413" algn="l"/>
                <a:tab pos="4851400" algn="l"/>
                <a:tab pos="5259388" algn="l"/>
                <a:tab pos="5665788" algn="l"/>
                <a:tab pos="6073775" algn="l"/>
                <a:tab pos="6481763" algn="l"/>
                <a:tab pos="6889750" algn="l"/>
                <a:tab pos="7296150" algn="l"/>
                <a:tab pos="7704138" algn="l"/>
                <a:tab pos="8112125" algn="l"/>
                <a:tab pos="8518525" algn="l"/>
                <a:tab pos="8535988" algn="l"/>
                <a:tab pos="9193213" algn="l"/>
                <a:tab pos="9850438" algn="l"/>
                <a:tab pos="10506075" algn="l"/>
              </a:tabLst>
            </a:pPr>
            <a:r>
              <a:rPr lang="en-GB" sz="3600" b="1">
                <a:solidFill>
                  <a:srgbClr val="FFFF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а) две пятых</a:t>
            </a:r>
          </a:p>
          <a:p>
            <a:pPr marL="438150" indent="-342900" defTabSz="407988" hangingPunct="0">
              <a:lnSpc>
                <a:spcPct val="64000"/>
              </a:lnSpc>
              <a:spcAft>
                <a:spcPts val="1288"/>
              </a:spcAft>
              <a:buClr>
                <a:srgbClr val="7DA647"/>
              </a:buClr>
              <a:buSzPct val="45000"/>
              <a:buFont typeface="Wingdings" pitchFamily="2" charset="2"/>
              <a:buNone/>
              <a:tabLst>
                <a:tab pos="369888" algn="l"/>
                <a:tab pos="776288" algn="l"/>
                <a:tab pos="1184275" algn="l"/>
                <a:tab pos="1590675" algn="l"/>
                <a:tab pos="1998663" algn="l"/>
                <a:tab pos="2406650" algn="l"/>
                <a:tab pos="2813050" algn="l"/>
                <a:tab pos="3221038" algn="l"/>
                <a:tab pos="3629025" algn="l"/>
                <a:tab pos="4037013" algn="l"/>
                <a:tab pos="4443413" algn="l"/>
                <a:tab pos="4851400" algn="l"/>
                <a:tab pos="5259388" algn="l"/>
                <a:tab pos="5665788" algn="l"/>
                <a:tab pos="6073775" algn="l"/>
                <a:tab pos="6481763" algn="l"/>
                <a:tab pos="6889750" algn="l"/>
                <a:tab pos="7296150" algn="l"/>
                <a:tab pos="7704138" algn="l"/>
                <a:tab pos="8112125" algn="l"/>
                <a:tab pos="8518525" algn="l"/>
                <a:tab pos="8535988" algn="l"/>
                <a:tab pos="9193213" algn="l"/>
                <a:tab pos="9850438" algn="l"/>
                <a:tab pos="10506075" algn="l"/>
              </a:tabLst>
            </a:pPr>
            <a:r>
              <a:rPr lang="en-GB" sz="3600" b="1">
                <a:solidFill>
                  <a:srgbClr val="FFFF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б) четыре седьмых</a:t>
            </a:r>
          </a:p>
          <a:p>
            <a:pPr marL="438150" indent="-342900" defTabSz="407988" hangingPunct="0">
              <a:lnSpc>
                <a:spcPct val="64000"/>
              </a:lnSpc>
              <a:spcAft>
                <a:spcPts val="1288"/>
              </a:spcAft>
              <a:buClr>
                <a:srgbClr val="7DA647"/>
              </a:buClr>
              <a:buSzPct val="45000"/>
              <a:buFont typeface="Wingdings" pitchFamily="2" charset="2"/>
              <a:buNone/>
              <a:tabLst>
                <a:tab pos="369888" algn="l"/>
                <a:tab pos="776288" algn="l"/>
                <a:tab pos="1184275" algn="l"/>
                <a:tab pos="1590675" algn="l"/>
                <a:tab pos="1998663" algn="l"/>
                <a:tab pos="2406650" algn="l"/>
                <a:tab pos="2813050" algn="l"/>
                <a:tab pos="3221038" algn="l"/>
                <a:tab pos="3629025" algn="l"/>
                <a:tab pos="4037013" algn="l"/>
                <a:tab pos="4443413" algn="l"/>
                <a:tab pos="4851400" algn="l"/>
                <a:tab pos="5259388" algn="l"/>
                <a:tab pos="5665788" algn="l"/>
                <a:tab pos="6073775" algn="l"/>
                <a:tab pos="6481763" algn="l"/>
                <a:tab pos="6889750" algn="l"/>
                <a:tab pos="7296150" algn="l"/>
                <a:tab pos="7704138" algn="l"/>
                <a:tab pos="8112125" algn="l"/>
                <a:tab pos="8518525" algn="l"/>
                <a:tab pos="8535988" algn="l"/>
                <a:tab pos="9193213" algn="l"/>
                <a:tab pos="9850438" algn="l"/>
                <a:tab pos="10506075" algn="l"/>
              </a:tabLst>
            </a:pPr>
            <a:r>
              <a:rPr lang="en-GB" sz="3600" b="1">
                <a:solidFill>
                  <a:srgbClr val="FFFF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в) шесть сотых</a:t>
            </a:r>
          </a:p>
          <a:p>
            <a:pPr marL="438150" indent="-342900" defTabSz="407988" hangingPunct="0">
              <a:lnSpc>
                <a:spcPct val="64000"/>
              </a:lnSpc>
              <a:spcAft>
                <a:spcPts val="1288"/>
              </a:spcAft>
              <a:buClr>
                <a:srgbClr val="7DA647"/>
              </a:buClr>
              <a:buSzPct val="45000"/>
              <a:buFont typeface="Wingdings" pitchFamily="2" charset="2"/>
              <a:buNone/>
              <a:tabLst>
                <a:tab pos="369888" algn="l"/>
                <a:tab pos="776288" algn="l"/>
                <a:tab pos="1184275" algn="l"/>
                <a:tab pos="1590675" algn="l"/>
                <a:tab pos="1998663" algn="l"/>
                <a:tab pos="2406650" algn="l"/>
                <a:tab pos="2813050" algn="l"/>
                <a:tab pos="3221038" algn="l"/>
                <a:tab pos="3629025" algn="l"/>
                <a:tab pos="4037013" algn="l"/>
                <a:tab pos="4443413" algn="l"/>
                <a:tab pos="4851400" algn="l"/>
                <a:tab pos="5259388" algn="l"/>
                <a:tab pos="5665788" algn="l"/>
                <a:tab pos="6073775" algn="l"/>
                <a:tab pos="6481763" algn="l"/>
                <a:tab pos="6889750" algn="l"/>
                <a:tab pos="7296150" algn="l"/>
                <a:tab pos="7704138" algn="l"/>
                <a:tab pos="8112125" algn="l"/>
                <a:tab pos="8518525" algn="l"/>
                <a:tab pos="8535988" algn="l"/>
                <a:tab pos="9193213" algn="l"/>
                <a:tab pos="9850438" algn="l"/>
                <a:tab pos="10506075" algn="l"/>
              </a:tabLst>
            </a:pPr>
            <a:r>
              <a:rPr lang="en-GB" sz="3600" b="1">
                <a:solidFill>
                  <a:srgbClr val="FFFF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г) три десятых</a:t>
            </a:r>
          </a:p>
          <a:p>
            <a:pPr marL="438150" indent="-342900" defTabSz="407988" hangingPunct="0">
              <a:lnSpc>
                <a:spcPct val="64000"/>
              </a:lnSpc>
              <a:spcAft>
                <a:spcPts val="1288"/>
              </a:spcAft>
              <a:buClr>
                <a:srgbClr val="7DA647"/>
              </a:buClr>
              <a:buSzPct val="45000"/>
              <a:buFont typeface="Wingdings" pitchFamily="2" charset="2"/>
              <a:buNone/>
              <a:tabLst>
                <a:tab pos="369888" algn="l"/>
                <a:tab pos="776288" algn="l"/>
                <a:tab pos="1184275" algn="l"/>
                <a:tab pos="1590675" algn="l"/>
                <a:tab pos="1998663" algn="l"/>
                <a:tab pos="2406650" algn="l"/>
                <a:tab pos="2813050" algn="l"/>
                <a:tab pos="3221038" algn="l"/>
                <a:tab pos="3629025" algn="l"/>
                <a:tab pos="4037013" algn="l"/>
                <a:tab pos="4443413" algn="l"/>
                <a:tab pos="4851400" algn="l"/>
                <a:tab pos="5259388" algn="l"/>
                <a:tab pos="5665788" algn="l"/>
                <a:tab pos="6073775" algn="l"/>
                <a:tab pos="6481763" algn="l"/>
                <a:tab pos="6889750" algn="l"/>
                <a:tab pos="7296150" algn="l"/>
                <a:tab pos="7704138" algn="l"/>
                <a:tab pos="8112125" algn="l"/>
                <a:tab pos="8518525" algn="l"/>
                <a:tab pos="8535988" algn="l"/>
                <a:tab pos="9193213" algn="l"/>
                <a:tab pos="9850438" algn="l"/>
                <a:tab pos="10506075" algn="l"/>
              </a:tabLst>
            </a:pPr>
            <a:r>
              <a:rPr lang="en-GB" sz="3600" b="1">
                <a:solidFill>
                  <a:srgbClr val="FFFF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д) пять двенадцатых</a:t>
            </a:r>
          </a:p>
          <a:p>
            <a:pPr marL="438150" indent="-342900" defTabSz="407988" hangingPunct="0">
              <a:lnSpc>
                <a:spcPct val="64000"/>
              </a:lnSpc>
              <a:spcAft>
                <a:spcPts val="1288"/>
              </a:spcAft>
              <a:buClr>
                <a:srgbClr val="7DA647"/>
              </a:buClr>
              <a:buSzPct val="45000"/>
              <a:buFont typeface="Wingdings" pitchFamily="2" charset="2"/>
              <a:buNone/>
              <a:tabLst>
                <a:tab pos="369888" algn="l"/>
                <a:tab pos="776288" algn="l"/>
                <a:tab pos="1184275" algn="l"/>
                <a:tab pos="1590675" algn="l"/>
                <a:tab pos="1998663" algn="l"/>
                <a:tab pos="2406650" algn="l"/>
                <a:tab pos="2813050" algn="l"/>
                <a:tab pos="3221038" algn="l"/>
                <a:tab pos="3629025" algn="l"/>
                <a:tab pos="4037013" algn="l"/>
                <a:tab pos="4443413" algn="l"/>
                <a:tab pos="4851400" algn="l"/>
                <a:tab pos="5259388" algn="l"/>
                <a:tab pos="5665788" algn="l"/>
                <a:tab pos="6073775" algn="l"/>
                <a:tab pos="6481763" algn="l"/>
                <a:tab pos="6889750" algn="l"/>
                <a:tab pos="7296150" algn="l"/>
                <a:tab pos="7704138" algn="l"/>
                <a:tab pos="8112125" algn="l"/>
                <a:tab pos="8518525" algn="l"/>
                <a:tab pos="8535988" algn="l"/>
                <a:tab pos="9193213" algn="l"/>
                <a:tab pos="9850438" algn="l"/>
                <a:tab pos="10506075" algn="l"/>
              </a:tabLst>
            </a:pPr>
            <a:r>
              <a:rPr lang="en-GB" sz="3600" b="1">
                <a:solidFill>
                  <a:srgbClr val="FFFF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е) семь одиннадцатых</a:t>
            </a:r>
          </a:p>
          <a:p>
            <a:pPr marL="438150" indent="-342900" defTabSz="407988" hangingPunct="0">
              <a:lnSpc>
                <a:spcPct val="64000"/>
              </a:lnSpc>
              <a:spcAft>
                <a:spcPts val="1288"/>
              </a:spcAft>
              <a:buClr>
                <a:srgbClr val="7DA647"/>
              </a:buClr>
              <a:buSzPct val="45000"/>
              <a:buFont typeface="Wingdings" pitchFamily="2" charset="2"/>
              <a:buNone/>
              <a:tabLst>
                <a:tab pos="369888" algn="l"/>
                <a:tab pos="776288" algn="l"/>
                <a:tab pos="1184275" algn="l"/>
                <a:tab pos="1590675" algn="l"/>
                <a:tab pos="1998663" algn="l"/>
                <a:tab pos="2406650" algn="l"/>
                <a:tab pos="2813050" algn="l"/>
                <a:tab pos="3221038" algn="l"/>
                <a:tab pos="3629025" algn="l"/>
                <a:tab pos="4037013" algn="l"/>
                <a:tab pos="4443413" algn="l"/>
                <a:tab pos="4851400" algn="l"/>
                <a:tab pos="5259388" algn="l"/>
                <a:tab pos="5665788" algn="l"/>
                <a:tab pos="6073775" algn="l"/>
                <a:tab pos="6481763" algn="l"/>
                <a:tab pos="6889750" algn="l"/>
                <a:tab pos="7296150" algn="l"/>
                <a:tab pos="7704138" algn="l"/>
                <a:tab pos="8112125" algn="l"/>
                <a:tab pos="8518525" algn="l"/>
                <a:tab pos="8535988" algn="l"/>
                <a:tab pos="9193213" algn="l"/>
                <a:tab pos="9850438" algn="l"/>
                <a:tab pos="10506075" algn="l"/>
              </a:tabLst>
            </a:pPr>
            <a:r>
              <a:rPr lang="en-GB" sz="3600" b="1">
                <a:solidFill>
                  <a:srgbClr val="FFFF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ж) одна четвёртая.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083050" y="2286000"/>
            <a:ext cx="1795463" cy="314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551488" y="2122488"/>
            <a:ext cx="2938462" cy="1214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 defTabSz="407988" hangingPunct="0">
              <a:lnSpc>
                <a:spcPct val="50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</a:pPr>
            <a:r>
              <a:rPr lang="en-GB" sz="2500">
                <a:solidFill>
                  <a:srgbClr val="2300DC"/>
                </a:solidFill>
                <a:latin typeface="Arial" charset="0"/>
                <a:ea typeface="Lucida Sans Unicode" pitchFamily="34" charset="0"/>
                <a:cs typeface="Lucida Sans Unicode" pitchFamily="34" charset="0"/>
              </a:rPr>
              <a:t> </a:t>
            </a:r>
          </a:p>
          <a:p>
            <a:pPr defTabSz="407988" hangingPunct="0">
              <a:lnSpc>
                <a:spcPct val="50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</a:pPr>
            <a:endParaRPr lang="en-GB" sz="2500">
              <a:solidFill>
                <a:srgbClr val="2300DC"/>
              </a:solidFill>
              <a:latin typeface="Arial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468438" y="3917950"/>
            <a:ext cx="4735512" cy="827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 defTabSz="407988" hangingPunct="0">
              <a:lnSpc>
                <a:spcPct val="50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</a:pPr>
            <a:endParaRPr lang="en-GB" sz="2500">
              <a:solidFill>
                <a:srgbClr val="000000"/>
              </a:solidFill>
              <a:latin typeface="Arial" charset="0"/>
              <a:ea typeface="Lucida Sans Unicode" pitchFamily="34" charset="0"/>
              <a:cs typeface="Lucida Sans Unicode" pitchFamily="34" charset="0"/>
            </a:endParaRPr>
          </a:p>
          <a:p>
            <a:pPr defTabSz="407988" hangingPunct="0">
              <a:lnSpc>
                <a:spcPct val="50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</a:pPr>
            <a:endParaRPr lang="en-GB" sz="2500" u="sng">
              <a:solidFill>
                <a:srgbClr val="000000"/>
              </a:solidFill>
              <a:latin typeface="Arial" charset="0"/>
              <a:ea typeface="Lucida Sans Unicode" pitchFamily="34" charset="0"/>
              <a:cs typeface="Lucida Sans Unicode" pitchFamily="34" charset="0"/>
            </a:endParaRPr>
          </a:p>
          <a:p>
            <a:pPr defTabSz="407988" hangingPunct="0">
              <a:lnSpc>
                <a:spcPct val="50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</a:pPr>
            <a:endParaRPr lang="en-GB" sz="2500" u="sng">
              <a:solidFill>
                <a:srgbClr val="000000"/>
              </a:solidFill>
              <a:latin typeface="Arial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979488" y="4899025"/>
            <a:ext cx="163512" cy="315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083050" y="4735513"/>
            <a:ext cx="2449513" cy="48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815975" y="4899025"/>
            <a:ext cx="981075" cy="315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795463" y="4899025"/>
            <a:ext cx="165100" cy="315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742950"/>
            <a:ext cx="7931150" cy="669925"/>
          </a:xfrm>
        </p:spPr>
        <p:txBody>
          <a:bodyPr/>
          <a:lstStyle/>
          <a:p>
            <a:pPr algn="ctr" eaLnBrk="1" hangingPunct="1"/>
            <a:r>
              <a:rPr lang="ru-RU" sz="4000" b="1" smtClean="0">
                <a:solidFill>
                  <a:srgbClr val="000099"/>
                </a:solidFill>
              </a:rPr>
              <a:t>Исторические сведения</a:t>
            </a:r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773238"/>
            <a:ext cx="5256212" cy="475297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Clr>
                <a:srgbClr val="FF0000"/>
              </a:buClr>
              <a:buSzTx/>
              <a:buFont typeface="Wingdings" pitchFamily="2" charset="2"/>
              <a:buChar char="Ø"/>
            </a:pPr>
            <a:r>
              <a:rPr lang="ru-RU" sz="1800" b="1" smtClean="0"/>
              <a:t>   Дроби появились в глубокой древности. При разделе добычи, при измерениях величин, да и в других похожих случаях люди встретились с необходимостью ввести дроби.</a:t>
            </a:r>
          </a:p>
          <a:p>
            <a:pPr marL="0" indent="0" eaLnBrk="1" hangingPunct="1">
              <a:lnSpc>
                <a:spcPct val="90000"/>
              </a:lnSpc>
              <a:buClr>
                <a:srgbClr val="FF0000"/>
              </a:buClr>
              <a:buSzTx/>
              <a:buFont typeface="Wingdings" pitchFamily="2" charset="2"/>
              <a:buChar char="Ø"/>
            </a:pPr>
            <a:r>
              <a:rPr lang="ru-RU" sz="1800" b="1" smtClean="0"/>
              <a:t>   Интересная система дробей была в </a:t>
            </a:r>
            <a:r>
              <a:rPr lang="ru-RU" sz="1800" b="1" i="1" smtClean="0">
                <a:solidFill>
                  <a:srgbClr val="660066"/>
                </a:solidFill>
              </a:rPr>
              <a:t>Древнем Риме</a:t>
            </a:r>
            <a:r>
              <a:rPr lang="ru-RU" sz="1800" b="1" smtClean="0"/>
              <a:t>. Она основывалась на делении на 12 долей единицы веса, которая называлась асс. Двенадцатую долю асса называли унцией. А путь, время и другие величины сравнивали с наглядной вещью - весом.</a:t>
            </a:r>
          </a:p>
          <a:p>
            <a:pPr marL="0" indent="0" eaLnBrk="1" hangingPunct="1">
              <a:lnSpc>
                <a:spcPct val="90000"/>
              </a:lnSpc>
              <a:buClr>
                <a:srgbClr val="FF0000"/>
              </a:buClr>
              <a:buSzTx/>
              <a:buFont typeface="Wingdings" pitchFamily="2" charset="2"/>
              <a:buChar char="Ø"/>
            </a:pPr>
            <a:r>
              <a:rPr lang="ru-RU" sz="1800" b="1" smtClean="0"/>
              <a:t>   Современную систему записи дробей с числителем и знаменателем создали в </a:t>
            </a:r>
            <a:r>
              <a:rPr lang="ru-RU" sz="1800" b="1" smtClean="0">
                <a:solidFill>
                  <a:srgbClr val="660066"/>
                </a:solidFill>
              </a:rPr>
              <a:t>Индии</a:t>
            </a:r>
            <a:r>
              <a:rPr lang="ru-RU" sz="1800" b="1" smtClean="0"/>
              <a:t>. Только там писали знаменатель сверху, а числитель - снизу, и не писали дробной черты. А записывать дроби в точности, как сейчас, стали арабы.</a:t>
            </a:r>
          </a:p>
        </p:txBody>
      </p:sp>
      <p:pic>
        <p:nvPicPr>
          <p:cNvPr id="119814" name="Picture 6" descr="дроби"/>
          <p:cNvPicPr>
            <a:picLocks noChangeAspect="1" noChangeArrowheads="1"/>
          </p:cNvPicPr>
          <p:nvPr/>
        </p:nvPicPr>
        <p:blipFill>
          <a:blip r:embed="rId2" cstate="print">
            <a:lum bright="-30000" contrast="48000"/>
          </a:blip>
          <a:srcRect/>
          <a:stretch>
            <a:fillRect/>
          </a:stretch>
        </p:blipFill>
        <p:spPr bwMode="auto">
          <a:xfrm>
            <a:off x="5580063" y="1773238"/>
            <a:ext cx="3298825" cy="453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9815" name="Picture 7" descr="BD21315_"/>
          <p:cNvPicPr>
            <a:picLocks noChangeAspect="1" noChangeArrowheads="1"/>
          </p:cNvPicPr>
          <p:nvPr/>
        </p:nvPicPr>
        <p:blipFill>
          <a:blip r:embed="rId3" cstate="print">
            <a:lum bright="-30000" contrast="12000"/>
          </a:blip>
          <a:srcRect/>
          <a:stretch>
            <a:fillRect/>
          </a:stretch>
        </p:blipFill>
        <p:spPr bwMode="auto">
          <a:xfrm>
            <a:off x="827088" y="1412875"/>
            <a:ext cx="7634287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9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9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19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119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19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19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Домашнее задание.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3600" b="1" dirty="0" smtClean="0"/>
              <a:t>  Изучить пункт 23,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3600" b="1" dirty="0" smtClean="0"/>
              <a:t> выполнить  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3600" b="1" dirty="0" smtClean="0"/>
              <a:t>№№  925, 926, 934 (а).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Итог.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7715250" cy="108743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800" b="1" i="1" smtClean="0"/>
              <a:t>Прочитать дроби.</a:t>
            </a:r>
          </a:p>
        </p:txBody>
      </p:sp>
      <p:graphicFrame>
        <p:nvGraphicFramePr>
          <p:cNvPr id="33797" name="Object 5"/>
          <p:cNvGraphicFramePr>
            <a:graphicFrameLocks noChangeAspect="1"/>
          </p:cNvGraphicFramePr>
          <p:nvPr>
            <p:ph sz="quarter" idx="2"/>
          </p:nvPr>
        </p:nvGraphicFramePr>
        <p:xfrm>
          <a:off x="3203575" y="2420938"/>
          <a:ext cx="1449388" cy="4083050"/>
        </p:xfrm>
        <a:graphic>
          <a:graphicData uri="http://schemas.openxmlformats.org/presentationml/2006/ole">
            <p:oleObj spid="_x0000_s1026" name="Equation" r:id="rId3" imgW="139680" imgH="393480" progId="">
              <p:embed/>
            </p:oleObj>
          </a:graphicData>
        </a:graphic>
      </p:graphicFrame>
      <p:graphicFrame>
        <p:nvGraphicFramePr>
          <p:cNvPr id="33799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3276600" y="2565400"/>
          <a:ext cx="1250950" cy="3527425"/>
        </p:xfrm>
        <a:graphic>
          <a:graphicData uri="http://schemas.openxmlformats.org/presentationml/2006/ole">
            <p:oleObj spid="_x0000_s1027" name="Equation" r:id="rId4" imgW="139680" imgH="393480" progId="">
              <p:embed/>
            </p:oleObj>
          </a:graphicData>
        </a:graphic>
      </p:graphicFrame>
      <p:graphicFrame>
        <p:nvGraphicFramePr>
          <p:cNvPr id="33801" name="Object 9"/>
          <p:cNvGraphicFramePr>
            <a:graphicFrameLocks noChangeAspect="1"/>
          </p:cNvGraphicFramePr>
          <p:nvPr/>
        </p:nvGraphicFramePr>
        <p:xfrm>
          <a:off x="2916238" y="2781300"/>
          <a:ext cx="1671637" cy="3240088"/>
        </p:xfrm>
        <a:graphic>
          <a:graphicData uri="http://schemas.openxmlformats.org/presentationml/2006/ole">
            <p:oleObj spid="_x0000_s1028" name="Equation" r:id="rId5" imgW="203040" imgH="393480" progId="">
              <p:embed/>
            </p:oleObj>
          </a:graphicData>
        </a:graphic>
      </p:graphicFrame>
      <p:graphicFrame>
        <p:nvGraphicFramePr>
          <p:cNvPr id="33802" name="Object 10"/>
          <p:cNvGraphicFramePr>
            <a:graphicFrameLocks noChangeAspect="1"/>
          </p:cNvGraphicFramePr>
          <p:nvPr/>
        </p:nvGraphicFramePr>
        <p:xfrm>
          <a:off x="3059113" y="2781300"/>
          <a:ext cx="1816100" cy="3311525"/>
        </p:xfrm>
        <a:graphic>
          <a:graphicData uri="http://schemas.openxmlformats.org/presentationml/2006/ole">
            <p:oleObj spid="_x0000_s1029" name="Equation" r:id="rId6" imgW="215640" imgH="393480" progId="">
              <p:embed/>
            </p:oleObj>
          </a:graphicData>
        </a:graphic>
      </p:graphicFrame>
      <p:graphicFrame>
        <p:nvGraphicFramePr>
          <p:cNvPr id="33803" name="Object 11"/>
          <p:cNvGraphicFramePr>
            <a:graphicFrameLocks noChangeAspect="1"/>
          </p:cNvGraphicFramePr>
          <p:nvPr/>
        </p:nvGraphicFramePr>
        <p:xfrm>
          <a:off x="3059113" y="2492375"/>
          <a:ext cx="1924050" cy="3313113"/>
        </p:xfrm>
        <a:graphic>
          <a:graphicData uri="http://schemas.openxmlformats.org/presentationml/2006/ole">
            <p:oleObj spid="_x0000_s1030" name="Equation" r:id="rId7" imgW="228600" imgH="393480" progId="">
              <p:embed/>
            </p:oleObj>
          </a:graphicData>
        </a:graphic>
      </p:graphicFrame>
      <p:graphicFrame>
        <p:nvGraphicFramePr>
          <p:cNvPr id="33804" name="Object 12"/>
          <p:cNvGraphicFramePr>
            <a:graphicFrameLocks noChangeAspect="1"/>
          </p:cNvGraphicFramePr>
          <p:nvPr/>
        </p:nvGraphicFramePr>
        <p:xfrm>
          <a:off x="2843213" y="2276475"/>
          <a:ext cx="2228850" cy="4319588"/>
        </p:xfrm>
        <a:graphic>
          <a:graphicData uri="http://schemas.openxmlformats.org/presentationml/2006/ole">
            <p:oleObj spid="_x0000_s1031" name="Equation" r:id="rId8" imgW="203040" imgH="393480" progId="">
              <p:embed/>
            </p:oleObj>
          </a:graphicData>
        </a:graphic>
      </p:graphicFrame>
      <p:graphicFrame>
        <p:nvGraphicFramePr>
          <p:cNvPr id="33805" name="Object 13"/>
          <p:cNvGraphicFramePr>
            <a:graphicFrameLocks noChangeAspect="1"/>
          </p:cNvGraphicFramePr>
          <p:nvPr/>
        </p:nvGraphicFramePr>
        <p:xfrm>
          <a:off x="2987675" y="2133600"/>
          <a:ext cx="2033588" cy="4464050"/>
        </p:xfrm>
        <a:graphic>
          <a:graphicData uri="http://schemas.openxmlformats.org/presentationml/2006/ole">
            <p:oleObj spid="_x0000_s1032" name="Equation" r:id="rId9" imgW="215640" imgH="393480" progId="">
              <p:embed/>
            </p:oleObj>
          </a:graphicData>
        </a:graphic>
      </p:graphicFrame>
      <p:graphicFrame>
        <p:nvGraphicFramePr>
          <p:cNvPr id="33806" name="Object 14"/>
          <p:cNvGraphicFramePr>
            <a:graphicFrameLocks noChangeAspect="1"/>
          </p:cNvGraphicFramePr>
          <p:nvPr/>
        </p:nvGraphicFramePr>
        <p:xfrm>
          <a:off x="2916238" y="2924175"/>
          <a:ext cx="2178050" cy="3068638"/>
        </p:xfrm>
        <a:graphic>
          <a:graphicData uri="http://schemas.openxmlformats.org/presentationml/2006/ole">
            <p:oleObj spid="_x0000_s1033" name="Equation" r:id="rId10" imgW="279360" imgH="393480" progId="">
              <p:embed/>
            </p:oleObj>
          </a:graphicData>
        </a:graphic>
      </p:graphicFrame>
      <p:graphicFrame>
        <p:nvGraphicFramePr>
          <p:cNvPr id="33807" name="Object 15"/>
          <p:cNvGraphicFramePr>
            <a:graphicFrameLocks noChangeAspect="1"/>
          </p:cNvGraphicFramePr>
          <p:nvPr/>
        </p:nvGraphicFramePr>
        <p:xfrm>
          <a:off x="2771775" y="2924175"/>
          <a:ext cx="2228850" cy="3141663"/>
        </p:xfrm>
        <a:graphic>
          <a:graphicData uri="http://schemas.openxmlformats.org/presentationml/2006/ole">
            <p:oleObj spid="_x0000_s1034" name="Equation" r:id="rId11" imgW="279360" imgH="393480" progId="">
              <p:embed/>
            </p:oleObj>
          </a:graphicData>
        </a:graphic>
      </p:graphicFrame>
      <p:graphicFrame>
        <p:nvGraphicFramePr>
          <p:cNvPr id="33808" name="Object 16"/>
          <p:cNvGraphicFramePr>
            <a:graphicFrameLocks noChangeAspect="1"/>
          </p:cNvGraphicFramePr>
          <p:nvPr/>
        </p:nvGraphicFramePr>
        <p:xfrm>
          <a:off x="2195513" y="2636838"/>
          <a:ext cx="2787650" cy="3600450"/>
        </p:xfrm>
        <a:graphic>
          <a:graphicData uri="http://schemas.openxmlformats.org/presentationml/2006/ole">
            <p:oleObj spid="_x0000_s1035" name="Equation" r:id="rId12" imgW="304560" imgH="393480" progId="">
              <p:embed/>
            </p:oleObj>
          </a:graphicData>
        </a:graphic>
      </p:graphicFrame>
      <p:graphicFrame>
        <p:nvGraphicFramePr>
          <p:cNvPr id="33809" name="Object 17"/>
          <p:cNvGraphicFramePr>
            <a:graphicFrameLocks noChangeAspect="1"/>
          </p:cNvGraphicFramePr>
          <p:nvPr/>
        </p:nvGraphicFramePr>
        <p:xfrm>
          <a:off x="2268538" y="2492375"/>
          <a:ext cx="2663825" cy="3600450"/>
        </p:xfrm>
        <a:graphic>
          <a:graphicData uri="http://schemas.openxmlformats.org/presentationml/2006/ole">
            <p:oleObj spid="_x0000_s1036" name="Equation" r:id="rId13" imgW="291960" imgH="3934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1" dur="1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1" dur="1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1" dur="1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1" dur="1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1" dur="1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1" dur="1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71" dur="1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81" dur="1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7" dur="1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91" dur="1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7" dur="1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01" dur="1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7" dur="1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11" dur="1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WordArt 4"/>
          <p:cNvSpPr>
            <a:spLocks noChangeArrowheads="1" noChangeShapeType="1" noTextEdit="1"/>
          </p:cNvSpPr>
          <p:nvPr/>
        </p:nvSpPr>
        <p:spPr bwMode="auto">
          <a:xfrm>
            <a:off x="1258888" y="1052513"/>
            <a:ext cx="6553200" cy="37449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Спасобо за урок!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Идентификатор:</a:t>
            </a:r>
            <a:br>
              <a:rPr lang="ru-RU" smtClean="0"/>
            </a:br>
            <a:r>
              <a:rPr lang="ru-RU" smtClean="0"/>
              <a:t>239-956-806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4" name="Rectangle 6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Вычислить.</a:t>
            </a:r>
          </a:p>
        </p:txBody>
      </p:sp>
      <p:graphicFrame>
        <p:nvGraphicFramePr>
          <p:cNvPr id="13437" name="Group 125"/>
          <p:cNvGraphicFramePr>
            <a:graphicFrameLocks noGrp="1"/>
          </p:cNvGraphicFramePr>
          <p:nvPr>
            <p:ph idx="1"/>
          </p:nvPr>
        </p:nvGraphicFramePr>
        <p:xfrm>
          <a:off x="457200" y="2060575"/>
          <a:ext cx="7616825" cy="4179571"/>
        </p:xfrm>
        <a:graphic>
          <a:graphicData uri="http://schemas.openxmlformats.org/drawingml/2006/table">
            <a:tbl>
              <a:tblPr/>
              <a:tblGrid>
                <a:gridCol w="1343025"/>
                <a:gridCol w="1731963"/>
                <a:gridCol w="1343025"/>
                <a:gridCol w="1460500"/>
                <a:gridCol w="1738312"/>
              </a:tblGrid>
              <a:tr h="10080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52:2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72:24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95:5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96:3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84:28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  <a:tr h="10683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+24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•12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+56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+28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•18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:25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+34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:3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:4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+46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•36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:5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-8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•5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:20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:18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+56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•3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:25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•3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2"/>
          <p:cNvSpPr>
            <a:spLocks noChangeArrowheads="1"/>
          </p:cNvSpPr>
          <p:nvPr/>
        </p:nvSpPr>
        <p:spPr bwMode="auto">
          <a:xfrm>
            <a:off x="979488" y="488950"/>
            <a:ext cx="1958975" cy="1797050"/>
          </a:xfrm>
          <a:prstGeom prst="ellipse">
            <a:avLst/>
          </a:prstGeom>
          <a:solidFill>
            <a:srgbClr val="FF6633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3" name="Oval 3"/>
          <p:cNvSpPr>
            <a:spLocks noChangeArrowheads="1"/>
          </p:cNvSpPr>
          <p:nvPr/>
        </p:nvSpPr>
        <p:spPr bwMode="auto">
          <a:xfrm>
            <a:off x="5715000" y="488950"/>
            <a:ext cx="1960563" cy="1797050"/>
          </a:xfrm>
          <a:prstGeom prst="ellipse">
            <a:avLst/>
          </a:prstGeom>
          <a:solidFill>
            <a:srgbClr val="FF6633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1143000" y="3756025"/>
            <a:ext cx="1960563" cy="1795463"/>
          </a:xfrm>
          <a:prstGeom prst="ellipse">
            <a:avLst/>
          </a:prstGeom>
          <a:solidFill>
            <a:srgbClr val="FF6633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5715000" y="3756025"/>
            <a:ext cx="1960563" cy="1795463"/>
          </a:xfrm>
          <a:prstGeom prst="ellipse">
            <a:avLst/>
          </a:prstGeom>
          <a:solidFill>
            <a:srgbClr val="FF6633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1960563" y="488950"/>
            <a:ext cx="0" cy="1797050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 flipV="1">
            <a:off x="2122488" y="3732213"/>
            <a:ext cx="1587" cy="1843087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1143000" y="4649788"/>
            <a:ext cx="1960563" cy="1587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V="1">
            <a:off x="5715000" y="1282700"/>
            <a:ext cx="979488" cy="209550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V="1">
            <a:off x="6694488" y="628650"/>
            <a:ext cx="488950" cy="700088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6694488" y="1306513"/>
            <a:ext cx="654050" cy="815975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6694488" y="4572000"/>
            <a:ext cx="654050" cy="817563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V="1">
            <a:off x="6694488" y="4222750"/>
            <a:ext cx="815975" cy="373063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 flipH="1">
            <a:off x="6181725" y="4572000"/>
            <a:ext cx="536575" cy="817563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 flipH="1" flipV="1">
            <a:off x="6508750" y="3732213"/>
            <a:ext cx="209550" cy="863600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 flipH="1">
            <a:off x="5692775" y="4572000"/>
            <a:ext cx="1025525" cy="1588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5" name="Rectangle 17"/>
          <p:cNvSpPr>
            <a:spLocks noGrp="1" noChangeArrowheads="1"/>
          </p:cNvSpPr>
          <p:nvPr>
            <p:ph type="title"/>
          </p:nvPr>
        </p:nvSpPr>
        <p:spPr>
          <a:xfrm>
            <a:off x="654050" y="5713413"/>
            <a:ext cx="7808913" cy="1068387"/>
          </a:xfrm>
        </p:spPr>
        <p:txBody>
          <a:bodyPr lIns="0" tIns="0" rIns="0" bIns="0"/>
          <a:lstStyle/>
          <a:p>
            <a:pPr algn="just" defTabSz="449263" eaLnBrk="1" hangingPunct="1">
              <a:lnSpc>
                <a:spcPct val="10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800" b="1" smtClean="0">
                <a:solidFill>
                  <a:srgbClr val="2300DC"/>
                </a:solidFill>
              </a:rPr>
              <a:t>одна четвёртая                        одна пятая</a:t>
            </a:r>
          </a:p>
        </p:txBody>
      </p:sp>
      <p:sp>
        <p:nvSpPr>
          <p:cNvPr id="17426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0" y="2286000"/>
            <a:ext cx="9144000" cy="654050"/>
          </a:xfrm>
        </p:spPr>
        <p:txBody>
          <a:bodyPr lIns="0" tIns="0" rIns="0" bIns="0"/>
          <a:lstStyle/>
          <a:p>
            <a:pPr marL="407988" indent="-303213" defTabSz="449263" eaLnBrk="1" hangingPunct="1">
              <a:lnSpc>
                <a:spcPct val="95000"/>
              </a:lnSpc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3988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b="1" smtClean="0">
                <a:solidFill>
                  <a:srgbClr val="2323DC"/>
                </a:solidFill>
              </a:rPr>
              <a:t>одна вторая </a:t>
            </a:r>
            <a:r>
              <a:rPr lang="ru-RU" b="1" smtClean="0">
                <a:solidFill>
                  <a:srgbClr val="2323DC"/>
                </a:solidFill>
              </a:rPr>
              <a:t> </a:t>
            </a:r>
            <a:r>
              <a:rPr lang="en-GB" b="1" smtClean="0">
                <a:solidFill>
                  <a:srgbClr val="2323DC"/>
                </a:solidFill>
              </a:rPr>
              <a:t>   </a:t>
            </a:r>
            <a:r>
              <a:rPr lang="ru-RU" b="1" smtClean="0">
                <a:solidFill>
                  <a:srgbClr val="2323DC"/>
                </a:solidFill>
              </a:rPr>
              <a:t>                  </a:t>
            </a:r>
            <a:r>
              <a:rPr lang="en-GB" b="1" smtClean="0">
                <a:solidFill>
                  <a:srgbClr val="2323DC"/>
                </a:solidFill>
              </a:rPr>
              <a:t> одна</a:t>
            </a:r>
            <a:r>
              <a:rPr lang="ru-RU" b="1" smtClean="0">
                <a:solidFill>
                  <a:srgbClr val="2323DC"/>
                </a:solidFill>
              </a:rPr>
              <a:t> третья</a:t>
            </a:r>
            <a:r>
              <a:rPr lang="en-GB" b="1" smtClean="0">
                <a:solidFill>
                  <a:srgbClr val="2323DC"/>
                </a:solidFill>
              </a:rPr>
              <a:t> </a:t>
            </a:r>
            <a:r>
              <a:rPr lang="ru-RU" b="1" smtClean="0">
                <a:solidFill>
                  <a:srgbClr val="2323DC"/>
                </a:solidFill>
              </a:rPr>
              <a:t>                                   </a:t>
            </a:r>
            <a:endParaRPr lang="en-GB" b="1" smtClean="0">
              <a:solidFill>
                <a:srgbClr val="2323DC"/>
              </a:solidFill>
            </a:endParaRP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250825" y="-171450"/>
            <a:ext cx="84978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/>
              <a:t>Изучение нового материала.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23875" y="327025"/>
            <a:ext cx="7804150" cy="1635125"/>
          </a:xfrm>
        </p:spPr>
        <p:txBody>
          <a:bodyPr lIns="0" tIns="0" rIns="0" bIns="0"/>
          <a:lstStyle/>
          <a:p>
            <a:pPr defTabSz="449263" eaLnBrk="1" hangingPunct="1">
              <a:lnSpc>
                <a:spcPct val="10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mtClean="0">
                <a:solidFill>
                  <a:srgbClr val="00AE00"/>
                </a:solidFill>
              </a:rPr>
              <a:t>Дробь-это доля или сумма нескольких долей</a:t>
            </a:r>
          </a:p>
        </p:txBody>
      </p:sp>
      <p:grpSp>
        <p:nvGrpSpPr>
          <p:cNvPr id="6147" name="Group 3"/>
          <p:cNvGrpSpPr>
            <a:grpSpLocks/>
          </p:cNvGrpSpPr>
          <p:nvPr/>
        </p:nvGrpSpPr>
        <p:grpSpPr bwMode="auto">
          <a:xfrm>
            <a:off x="5060950" y="3787775"/>
            <a:ext cx="2284413" cy="1435100"/>
            <a:chOff x="3515" y="2630"/>
            <a:chExt cx="1586" cy="997"/>
          </a:xfrm>
        </p:grpSpPr>
        <p:sp>
          <p:nvSpPr>
            <p:cNvPr id="6155" name="Rectangle 4"/>
            <p:cNvSpPr>
              <a:spLocks noChangeArrowheads="1"/>
            </p:cNvSpPr>
            <p:nvPr/>
          </p:nvSpPr>
          <p:spPr bwMode="auto">
            <a:xfrm>
              <a:off x="3515" y="2630"/>
              <a:ext cx="408" cy="998"/>
            </a:xfrm>
            <a:prstGeom prst="rect">
              <a:avLst/>
            </a:prstGeom>
            <a:solidFill>
              <a:srgbClr val="3333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6" name="Rectangle 5"/>
            <p:cNvSpPr>
              <a:spLocks noChangeArrowheads="1"/>
            </p:cNvSpPr>
            <p:nvPr/>
          </p:nvSpPr>
          <p:spPr bwMode="auto">
            <a:xfrm>
              <a:off x="3923" y="2630"/>
              <a:ext cx="408" cy="998"/>
            </a:xfrm>
            <a:prstGeom prst="rect">
              <a:avLst/>
            </a:prstGeom>
            <a:solidFill>
              <a:srgbClr val="3333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7" name="Rectangle 6"/>
            <p:cNvSpPr>
              <a:spLocks noChangeArrowheads="1"/>
            </p:cNvSpPr>
            <p:nvPr/>
          </p:nvSpPr>
          <p:spPr bwMode="auto">
            <a:xfrm>
              <a:off x="4286" y="2630"/>
              <a:ext cx="408" cy="998"/>
            </a:xfrm>
            <a:prstGeom prst="rect">
              <a:avLst/>
            </a:prstGeom>
            <a:solidFill>
              <a:srgbClr val="3333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8" name="Rectangle 7"/>
            <p:cNvSpPr>
              <a:spLocks noChangeArrowheads="1"/>
            </p:cNvSpPr>
            <p:nvPr/>
          </p:nvSpPr>
          <p:spPr bwMode="auto">
            <a:xfrm>
              <a:off x="4694" y="2630"/>
              <a:ext cx="408" cy="998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6148" name="Rectangle 8"/>
          <p:cNvSpPr>
            <a:spLocks noChangeArrowheads="1"/>
          </p:cNvSpPr>
          <p:nvPr/>
        </p:nvSpPr>
        <p:spPr bwMode="auto">
          <a:xfrm>
            <a:off x="1981200" y="3756025"/>
            <a:ext cx="587375" cy="146843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9" name="Rectangle 9"/>
          <p:cNvSpPr>
            <a:spLocks noChangeArrowheads="1"/>
          </p:cNvSpPr>
          <p:nvPr/>
        </p:nvSpPr>
        <p:spPr bwMode="auto">
          <a:xfrm>
            <a:off x="804863" y="3756025"/>
            <a:ext cx="587375" cy="1470025"/>
          </a:xfrm>
          <a:prstGeom prst="rect">
            <a:avLst/>
          </a:prstGeom>
          <a:solidFill>
            <a:srgbClr val="3333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0" name="Rectangle 10"/>
          <p:cNvSpPr>
            <a:spLocks noChangeArrowheads="1"/>
          </p:cNvSpPr>
          <p:nvPr/>
        </p:nvSpPr>
        <p:spPr bwMode="auto">
          <a:xfrm>
            <a:off x="2557463" y="3767138"/>
            <a:ext cx="587375" cy="1470025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1" name="Rectangle 11"/>
          <p:cNvSpPr>
            <a:spLocks noChangeArrowheads="1"/>
          </p:cNvSpPr>
          <p:nvPr/>
        </p:nvSpPr>
        <p:spPr bwMode="auto">
          <a:xfrm>
            <a:off x="1403350" y="3767138"/>
            <a:ext cx="587375" cy="1470025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2" name="Text Box 12"/>
          <p:cNvSpPr txBox="1">
            <a:spLocks noChangeArrowheads="1"/>
          </p:cNvSpPr>
          <p:nvPr/>
        </p:nvSpPr>
        <p:spPr bwMode="auto">
          <a:xfrm>
            <a:off x="1143000" y="2776538"/>
            <a:ext cx="1633538" cy="738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 defTabSz="407988" hangingPunct="0">
              <a:lnSpc>
                <a:spcPct val="50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</a:pPr>
            <a:r>
              <a:rPr lang="en-GB" sz="1600"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rPr>
              <a:t>          </a:t>
            </a:r>
            <a:r>
              <a:rPr lang="en-GB" sz="2200" b="1" u="sng"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rPr>
              <a:t>1</a:t>
            </a:r>
          </a:p>
          <a:p>
            <a:pPr defTabSz="407988" hangingPunct="0">
              <a:lnSpc>
                <a:spcPct val="50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</a:pPr>
            <a:endParaRPr lang="en-GB" sz="2200" b="1" u="sng">
              <a:solidFill>
                <a:srgbClr val="000000"/>
              </a:solidFill>
              <a:latin typeface="Arial" charset="0"/>
              <a:ea typeface="Lucida Sans Unicode" pitchFamily="34" charset="0"/>
              <a:cs typeface="Lucida Sans Unicode" pitchFamily="34" charset="0"/>
            </a:endParaRPr>
          </a:p>
          <a:p>
            <a:pPr defTabSz="407988" hangingPunct="0">
              <a:lnSpc>
                <a:spcPct val="50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</a:pPr>
            <a:r>
              <a:rPr lang="en-GB" sz="2200"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rPr>
              <a:t>       </a:t>
            </a:r>
            <a:r>
              <a:rPr lang="en-GB" sz="2200" b="1"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rPr>
              <a:t>4</a:t>
            </a:r>
          </a:p>
        </p:txBody>
      </p:sp>
      <p:sp>
        <p:nvSpPr>
          <p:cNvPr id="6153" name="Text Box 13"/>
          <p:cNvSpPr txBox="1">
            <a:spLocks noChangeArrowheads="1"/>
          </p:cNvSpPr>
          <p:nvPr/>
        </p:nvSpPr>
        <p:spPr bwMode="auto">
          <a:xfrm>
            <a:off x="5387975" y="2940050"/>
            <a:ext cx="1470025" cy="736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 defTabSz="407988" hangingPunct="0">
              <a:lnSpc>
                <a:spcPct val="50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</a:pPr>
            <a:r>
              <a:rPr lang="en-GB" sz="1600"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rPr>
              <a:t>         </a:t>
            </a:r>
            <a:r>
              <a:rPr lang="en-GB" sz="2200" b="1" u="sng"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rPr>
              <a:t>3</a:t>
            </a:r>
          </a:p>
          <a:p>
            <a:pPr defTabSz="407988" hangingPunct="0">
              <a:lnSpc>
                <a:spcPct val="50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</a:pPr>
            <a:r>
              <a:rPr lang="en-GB" sz="2200" b="1"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rPr>
              <a:t>    </a:t>
            </a:r>
          </a:p>
          <a:p>
            <a:pPr defTabSz="407988" hangingPunct="0">
              <a:lnSpc>
                <a:spcPct val="50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</a:pPr>
            <a:r>
              <a:rPr lang="en-GB" sz="2200" b="1"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rPr>
              <a:t>       4</a:t>
            </a:r>
          </a:p>
        </p:txBody>
      </p:sp>
      <p:sp>
        <p:nvSpPr>
          <p:cNvPr id="6154" name="Text Box 14"/>
          <p:cNvSpPr txBox="1">
            <a:spLocks noChangeArrowheads="1"/>
          </p:cNvSpPr>
          <p:nvPr/>
        </p:nvSpPr>
        <p:spPr bwMode="auto">
          <a:xfrm>
            <a:off x="979488" y="5389563"/>
            <a:ext cx="6694487" cy="190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 defTabSz="407988" hangingPunct="0">
              <a:lnSpc>
                <a:spcPct val="50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</a:pPr>
            <a:r>
              <a:rPr lang="en-GB" sz="2200"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rPr>
              <a:t>1 и 3 — числители </a:t>
            </a:r>
          </a:p>
          <a:p>
            <a:pPr defTabSz="407988" hangingPunct="0">
              <a:lnSpc>
                <a:spcPct val="50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</a:pPr>
            <a:endParaRPr lang="en-GB" sz="2200">
              <a:solidFill>
                <a:srgbClr val="000000"/>
              </a:solidFill>
              <a:latin typeface="Arial" charset="0"/>
              <a:ea typeface="Lucida Sans Unicode" pitchFamily="34" charset="0"/>
              <a:cs typeface="Lucida Sans Unicode" pitchFamily="34" charset="0"/>
            </a:endParaRPr>
          </a:p>
          <a:p>
            <a:pPr defTabSz="407988" hangingPunct="0">
              <a:lnSpc>
                <a:spcPct val="50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</a:pPr>
            <a:r>
              <a:rPr lang="en-GB" sz="2200"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rPr>
              <a:t>4- знаменатель                </a:t>
            </a:r>
          </a:p>
          <a:p>
            <a:pPr defTabSz="407988" hangingPunct="0">
              <a:lnSpc>
                <a:spcPct val="50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</a:pPr>
            <a:endParaRPr lang="en-GB" sz="2200" u="sng">
              <a:solidFill>
                <a:srgbClr val="000000"/>
              </a:solidFill>
              <a:latin typeface="Arial" charset="0"/>
              <a:ea typeface="Lucida Sans Unicode" pitchFamily="34" charset="0"/>
              <a:cs typeface="Lucida Sans Unicode" pitchFamily="34" charset="0"/>
            </a:endParaRPr>
          </a:p>
          <a:p>
            <a:pPr defTabSz="407988" hangingPunct="0">
              <a:lnSpc>
                <a:spcPct val="50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</a:pPr>
            <a:r>
              <a:rPr lang="en-GB" sz="2200" u="sng"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rPr>
              <a:t>1 </a:t>
            </a:r>
            <a:r>
              <a:rPr lang="en-GB" sz="2200"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rPr>
              <a:t>      </a:t>
            </a:r>
            <a:r>
              <a:rPr lang="en-GB" sz="2200" u="sng"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rPr>
              <a:t>3</a:t>
            </a:r>
            <a:r>
              <a:rPr lang="en-GB" sz="2200"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rPr>
              <a:t>     </a:t>
            </a:r>
          </a:p>
          <a:p>
            <a:pPr defTabSz="407988" hangingPunct="0">
              <a:lnSpc>
                <a:spcPct val="50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</a:pPr>
            <a:r>
              <a:rPr lang="en-GB" sz="2200"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rPr>
              <a:t>     ;         -   </a:t>
            </a:r>
            <a:r>
              <a:rPr lang="en-GB" sz="2400" b="1">
                <a:solidFill>
                  <a:srgbClr val="0047FF"/>
                </a:solidFill>
                <a:latin typeface="Arial" charset="0"/>
                <a:ea typeface="Lucida Sans Unicode" pitchFamily="34" charset="0"/>
                <a:cs typeface="Lucida Sans Unicode" pitchFamily="34" charset="0"/>
              </a:rPr>
              <a:t>обыкновенные дроби</a:t>
            </a:r>
          </a:p>
          <a:p>
            <a:pPr defTabSz="407988" hangingPunct="0">
              <a:lnSpc>
                <a:spcPct val="50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</a:pPr>
            <a:r>
              <a:rPr lang="en-GB" sz="2200"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rPr>
              <a:t>4       4</a:t>
            </a:r>
          </a:p>
          <a:p>
            <a:pPr defTabSz="407988" hangingPunct="0">
              <a:lnSpc>
                <a:spcPct val="50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</a:pPr>
            <a:r>
              <a:rPr lang="en-GB" sz="2200"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rPr>
              <a:t>                                         </a:t>
            </a:r>
          </a:p>
          <a:p>
            <a:pPr defTabSz="407988" hangingPunct="0">
              <a:lnSpc>
                <a:spcPct val="50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</a:pPr>
            <a:r>
              <a:rPr lang="en-GB" sz="2200"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rPr>
              <a:t>                                        </a:t>
            </a:r>
          </a:p>
          <a:p>
            <a:pPr defTabSz="407988" hangingPunct="0">
              <a:lnSpc>
                <a:spcPct val="50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</a:pPr>
            <a:r>
              <a:rPr lang="en-GB" sz="2200"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rPr>
              <a:t>                                     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522288"/>
            <a:ext cx="7796213" cy="1231900"/>
          </a:xfrm>
        </p:spPr>
        <p:txBody>
          <a:bodyPr lIns="0" tIns="0" rIns="0" bIns="0"/>
          <a:lstStyle/>
          <a:p>
            <a:pPr defTabSz="449263" eaLnBrk="1" hangingPunct="1">
              <a:lnSpc>
                <a:spcPct val="10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4800" b="1" dirty="0" smtClean="0">
              <a:solidFill>
                <a:srgbClr val="0047FF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100" y="1906588"/>
            <a:ext cx="7796213" cy="5226050"/>
          </a:xfrm>
        </p:spPr>
        <p:txBody>
          <a:bodyPr lIns="0" tIns="0" rIns="0" bIns="0"/>
          <a:lstStyle/>
          <a:p>
            <a:pPr marL="407988" indent="-303213" defTabSz="449263" eaLnBrk="1" hangingPunct="1">
              <a:lnSpc>
                <a:spcPct val="55000"/>
              </a:lnSpc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3988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dirty="0" smtClean="0"/>
          </a:p>
          <a:p>
            <a:pPr marL="407988" indent="-303213" defTabSz="449263" eaLnBrk="1" hangingPunct="1">
              <a:lnSpc>
                <a:spcPct val="55000"/>
              </a:lnSpc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3988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dirty="0" smtClean="0"/>
          </a:p>
          <a:p>
            <a:pPr marL="407988" indent="-303213" defTabSz="449263" eaLnBrk="1" hangingPunct="1">
              <a:lnSpc>
                <a:spcPct val="55000"/>
              </a:lnSpc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3988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dirty="0" smtClean="0"/>
          </a:p>
          <a:p>
            <a:pPr marL="407988" indent="-303213" defTabSz="449263" eaLnBrk="1" hangingPunct="1">
              <a:lnSpc>
                <a:spcPct val="55000"/>
              </a:lnSpc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3988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dirty="0" smtClean="0"/>
          </a:p>
          <a:p>
            <a:pPr marL="407988" indent="-303213" defTabSz="449263" eaLnBrk="1" hangingPunct="1">
              <a:lnSpc>
                <a:spcPct val="55000"/>
              </a:lnSpc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3988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dirty="0" smtClean="0"/>
          </a:p>
          <a:p>
            <a:pPr marL="407988" indent="-303213" defTabSz="449263" eaLnBrk="1" hangingPunct="1">
              <a:lnSpc>
                <a:spcPct val="55000"/>
              </a:lnSpc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3988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dirty="0" smtClean="0"/>
          </a:p>
          <a:p>
            <a:pPr marL="407988" indent="-303213" defTabSz="449263" eaLnBrk="1" hangingPunct="1">
              <a:lnSpc>
                <a:spcPct val="55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3988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dirty="0" smtClean="0">
                <a:solidFill>
                  <a:srgbClr val="5E11A6"/>
                </a:solidFill>
              </a:rPr>
              <a:t>1-числитель</a:t>
            </a:r>
          </a:p>
          <a:p>
            <a:pPr marL="407988" indent="-303213" defTabSz="449263" eaLnBrk="1" hangingPunct="1">
              <a:lnSpc>
                <a:spcPct val="55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3988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dirty="0" smtClean="0">
                <a:solidFill>
                  <a:srgbClr val="5E11A6"/>
                </a:solidFill>
              </a:rPr>
              <a:t>6- </a:t>
            </a:r>
            <a:r>
              <a:rPr lang="en-GB" dirty="0" err="1" smtClean="0">
                <a:solidFill>
                  <a:srgbClr val="5E11A6"/>
                </a:solidFill>
              </a:rPr>
              <a:t>знаменатель</a:t>
            </a:r>
            <a:endParaRPr lang="en-GB" dirty="0" smtClean="0">
              <a:solidFill>
                <a:srgbClr val="5E11A6"/>
              </a:solidFill>
            </a:endParaRPr>
          </a:p>
          <a:p>
            <a:pPr marL="407988" indent="-303213" defTabSz="449263" eaLnBrk="1" hangingPunct="1">
              <a:lnSpc>
                <a:spcPct val="55000"/>
              </a:lnSpc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3988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u="sng" dirty="0" smtClean="0">
              <a:solidFill>
                <a:srgbClr val="5E11A6"/>
              </a:solidFill>
            </a:endParaRPr>
          </a:p>
          <a:p>
            <a:pPr marL="407988" indent="-303213" defTabSz="449263" eaLnBrk="1" hangingPunct="1">
              <a:lnSpc>
                <a:spcPct val="55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3988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b="1" u="sng" dirty="0" smtClean="0">
                <a:solidFill>
                  <a:srgbClr val="5E11A6"/>
                </a:solidFill>
              </a:rPr>
              <a:t>1 </a:t>
            </a:r>
            <a:r>
              <a:rPr lang="en-GB" b="1" dirty="0" smtClean="0">
                <a:solidFill>
                  <a:srgbClr val="5E11A6"/>
                </a:solidFill>
              </a:rPr>
              <a:t>  ,  </a:t>
            </a:r>
            <a:r>
              <a:rPr lang="en-GB" b="1" u="sng" dirty="0" smtClean="0">
                <a:solidFill>
                  <a:srgbClr val="5E11A6"/>
                </a:solidFill>
              </a:rPr>
              <a:t>2</a:t>
            </a:r>
            <a:r>
              <a:rPr lang="en-GB" b="1" dirty="0" smtClean="0">
                <a:solidFill>
                  <a:srgbClr val="5E11A6"/>
                </a:solidFill>
              </a:rPr>
              <a:t>  , </a:t>
            </a:r>
            <a:r>
              <a:rPr lang="en-GB" b="1" u="sng" dirty="0" smtClean="0">
                <a:solidFill>
                  <a:srgbClr val="5E11A6"/>
                </a:solidFill>
              </a:rPr>
              <a:t>3</a:t>
            </a:r>
            <a:r>
              <a:rPr lang="en-GB" b="1" dirty="0" smtClean="0">
                <a:solidFill>
                  <a:srgbClr val="5E11A6"/>
                </a:solidFill>
              </a:rPr>
              <a:t>    -  </a:t>
            </a:r>
            <a:r>
              <a:rPr lang="en-GB" sz="2800" b="1" dirty="0" err="1" smtClean="0">
                <a:solidFill>
                  <a:srgbClr val="5E11A6"/>
                </a:solidFill>
              </a:rPr>
              <a:t>обыкновенные</a:t>
            </a:r>
            <a:r>
              <a:rPr lang="ru-RU" sz="2800" b="1" dirty="0" smtClean="0">
                <a:solidFill>
                  <a:srgbClr val="5E11A6"/>
                </a:solidFill>
              </a:rPr>
              <a:t> </a:t>
            </a:r>
            <a:r>
              <a:rPr lang="en-GB" sz="2800" b="1" dirty="0" err="1" smtClean="0">
                <a:solidFill>
                  <a:srgbClr val="5E11A6"/>
                </a:solidFill>
              </a:rPr>
              <a:t>дроби</a:t>
            </a:r>
            <a:endParaRPr lang="en-GB" sz="2800" b="1" dirty="0" smtClean="0">
              <a:solidFill>
                <a:srgbClr val="5E11A6"/>
              </a:solidFill>
            </a:endParaRPr>
          </a:p>
          <a:p>
            <a:pPr marL="407988" indent="-303213" defTabSz="449263" eaLnBrk="1" hangingPunct="1">
              <a:lnSpc>
                <a:spcPct val="55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3988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b="1" dirty="0" smtClean="0">
                <a:solidFill>
                  <a:srgbClr val="5E11A6"/>
                </a:solidFill>
              </a:rPr>
              <a:t>4      5    7  </a:t>
            </a:r>
          </a:p>
          <a:p>
            <a:pPr marL="407988" indent="-303213" defTabSz="449263" eaLnBrk="1" hangingPunct="1">
              <a:lnSpc>
                <a:spcPct val="55000"/>
              </a:lnSpc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3988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dirty="0" smtClean="0"/>
          </a:p>
          <a:p>
            <a:pPr marL="407988" indent="-303213" defTabSz="449263" eaLnBrk="1" hangingPunct="1">
              <a:lnSpc>
                <a:spcPct val="55000"/>
              </a:lnSpc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3988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dirty="0" smtClean="0"/>
          </a:p>
        </p:txBody>
      </p:sp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1436688" y="2122488"/>
            <a:ext cx="2154237" cy="1501775"/>
            <a:chOff x="998" y="1474"/>
            <a:chExt cx="1496" cy="1043"/>
          </a:xfrm>
        </p:grpSpPr>
        <p:sp>
          <p:nvSpPr>
            <p:cNvPr id="7175" name="Rectangle 5"/>
            <p:cNvSpPr>
              <a:spLocks noChangeArrowheads="1"/>
            </p:cNvSpPr>
            <p:nvPr/>
          </p:nvSpPr>
          <p:spPr bwMode="auto">
            <a:xfrm>
              <a:off x="998" y="1474"/>
              <a:ext cx="499" cy="545"/>
            </a:xfrm>
            <a:prstGeom prst="rect">
              <a:avLst/>
            </a:pr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6" name="Rectangle 6"/>
            <p:cNvSpPr>
              <a:spLocks noChangeArrowheads="1"/>
            </p:cNvSpPr>
            <p:nvPr/>
          </p:nvSpPr>
          <p:spPr bwMode="auto">
            <a:xfrm>
              <a:off x="1496" y="1474"/>
              <a:ext cx="499" cy="545"/>
            </a:xfrm>
            <a:prstGeom prst="rect">
              <a:avLst/>
            </a:pr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7" name="Rectangle 7"/>
            <p:cNvSpPr>
              <a:spLocks noChangeArrowheads="1"/>
            </p:cNvSpPr>
            <p:nvPr/>
          </p:nvSpPr>
          <p:spPr bwMode="auto">
            <a:xfrm>
              <a:off x="998" y="1973"/>
              <a:ext cx="499" cy="545"/>
            </a:xfrm>
            <a:prstGeom prst="rect">
              <a:avLst/>
            </a:pr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8" name="Rectangle 8"/>
            <p:cNvSpPr>
              <a:spLocks noChangeArrowheads="1"/>
            </p:cNvSpPr>
            <p:nvPr/>
          </p:nvSpPr>
          <p:spPr bwMode="auto">
            <a:xfrm>
              <a:off x="1496" y="1973"/>
              <a:ext cx="499" cy="545"/>
            </a:xfrm>
            <a:prstGeom prst="rect">
              <a:avLst/>
            </a:pr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9" name="Rectangle 9"/>
            <p:cNvSpPr>
              <a:spLocks noChangeArrowheads="1"/>
            </p:cNvSpPr>
            <p:nvPr/>
          </p:nvSpPr>
          <p:spPr bwMode="auto">
            <a:xfrm>
              <a:off x="1996" y="1474"/>
              <a:ext cx="499" cy="545"/>
            </a:xfrm>
            <a:prstGeom prst="rect">
              <a:avLst/>
            </a:pr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0" name="Rectangle 10"/>
            <p:cNvSpPr>
              <a:spLocks noChangeArrowheads="1"/>
            </p:cNvSpPr>
            <p:nvPr/>
          </p:nvSpPr>
          <p:spPr bwMode="auto">
            <a:xfrm>
              <a:off x="1996" y="1973"/>
              <a:ext cx="499" cy="545"/>
            </a:xfrm>
            <a:prstGeom prst="rect">
              <a:avLst/>
            </a:prstGeom>
            <a:solidFill>
              <a:srgbClr val="9900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173" name="Text Box 11"/>
          <p:cNvSpPr txBox="1">
            <a:spLocks noChangeArrowheads="1"/>
          </p:cNvSpPr>
          <p:nvPr/>
        </p:nvSpPr>
        <p:spPr bwMode="auto">
          <a:xfrm>
            <a:off x="4083050" y="2449513"/>
            <a:ext cx="815975" cy="79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 defTabSz="407988" hangingPunct="0">
              <a:lnSpc>
                <a:spcPct val="4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</a:pPr>
            <a:r>
              <a:rPr lang="en-GB" sz="2500" b="1" u="sng">
                <a:solidFill>
                  <a:srgbClr val="4700B8"/>
                </a:solidFill>
                <a:latin typeface="Arial" charset="0"/>
                <a:ea typeface="Lucida Sans Unicode" pitchFamily="34" charset="0"/>
                <a:cs typeface="Lucida Sans Unicode" pitchFamily="34" charset="0"/>
              </a:rPr>
              <a:t>1</a:t>
            </a:r>
          </a:p>
          <a:p>
            <a:pPr defTabSz="407988" hangingPunct="0">
              <a:lnSpc>
                <a:spcPct val="4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</a:pPr>
            <a:endParaRPr lang="en-GB" sz="2500" b="1" u="sng">
              <a:solidFill>
                <a:srgbClr val="4700B8"/>
              </a:solidFill>
              <a:latin typeface="Arial" charset="0"/>
              <a:ea typeface="Lucida Sans Unicode" pitchFamily="34" charset="0"/>
              <a:cs typeface="Lucida Sans Unicode" pitchFamily="34" charset="0"/>
            </a:endParaRPr>
          </a:p>
          <a:p>
            <a:pPr defTabSz="407988" hangingPunct="0">
              <a:lnSpc>
                <a:spcPct val="4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</a:pPr>
            <a:r>
              <a:rPr lang="en-GB" sz="2500" b="1">
                <a:solidFill>
                  <a:srgbClr val="4700B8"/>
                </a:solidFill>
                <a:latin typeface="Arial" charset="0"/>
                <a:ea typeface="Lucida Sans Unicode" pitchFamily="34" charset="0"/>
                <a:cs typeface="Lucida Sans Unicode" pitchFamily="34" charset="0"/>
              </a:rPr>
              <a:t>6</a:t>
            </a:r>
          </a:p>
        </p:txBody>
      </p:sp>
      <p:sp>
        <p:nvSpPr>
          <p:cNvPr id="7174" name="Text Box 12"/>
          <p:cNvSpPr txBox="1">
            <a:spLocks noChangeArrowheads="1"/>
          </p:cNvSpPr>
          <p:nvPr/>
        </p:nvSpPr>
        <p:spPr bwMode="auto">
          <a:xfrm>
            <a:off x="5060950" y="2449513"/>
            <a:ext cx="3267075" cy="1322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 defTabSz="407988" hangingPunct="0">
              <a:lnSpc>
                <a:spcPct val="4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</a:pPr>
            <a:r>
              <a:rPr lang="en-GB" sz="2900">
                <a:solidFill>
                  <a:srgbClr val="4700B8"/>
                </a:solidFill>
                <a:latin typeface="Arial" charset="0"/>
                <a:ea typeface="Lucida Sans Unicode" pitchFamily="34" charset="0"/>
                <a:cs typeface="Lucida Sans Unicode" pitchFamily="34" charset="0"/>
              </a:rPr>
              <a:t>Доля-это каждая </a:t>
            </a:r>
          </a:p>
          <a:p>
            <a:pPr defTabSz="407988" hangingPunct="0">
              <a:lnSpc>
                <a:spcPct val="4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</a:pPr>
            <a:endParaRPr lang="en-GB" sz="2900">
              <a:solidFill>
                <a:srgbClr val="4700B8"/>
              </a:solidFill>
              <a:latin typeface="Arial" charset="0"/>
              <a:ea typeface="Lucida Sans Unicode" pitchFamily="34" charset="0"/>
              <a:cs typeface="Lucida Sans Unicode" pitchFamily="34" charset="0"/>
            </a:endParaRPr>
          </a:p>
          <a:p>
            <a:pPr defTabSz="407988" hangingPunct="0">
              <a:lnSpc>
                <a:spcPct val="4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</a:pPr>
            <a:r>
              <a:rPr lang="en-GB" sz="2900">
                <a:solidFill>
                  <a:srgbClr val="4700B8"/>
                </a:solidFill>
                <a:latin typeface="Arial" charset="0"/>
                <a:ea typeface="Lucida Sans Unicode" pitchFamily="34" charset="0"/>
                <a:cs typeface="Lucida Sans Unicode" pitchFamily="34" charset="0"/>
              </a:rPr>
              <a:t>из равных </a:t>
            </a:r>
            <a:endParaRPr lang="ru-RU" sz="2900">
              <a:solidFill>
                <a:srgbClr val="4700B8"/>
              </a:solidFill>
              <a:latin typeface="Arial" charset="0"/>
              <a:ea typeface="Lucida Sans Unicode" pitchFamily="34" charset="0"/>
              <a:cs typeface="Lucida Sans Unicode" pitchFamily="34" charset="0"/>
            </a:endParaRPr>
          </a:p>
          <a:p>
            <a:pPr defTabSz="407988" hangingPunct="0">
              <a:lnSpc>
                <a:spcPct val="4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</a:pPr>
            <a:endParaRPr lang="ru-RU" sz="2900">
              <a:solidFill>
                <a:srgbClr val="4700B8"/>
              </a:solidFill>
              <a:latin typeface="Arial" charset="0"/>
              <a:ea typeface="Lucida Sans Unicode" pitchFamily="34" charset="0"/>
              <a:cs typeface="Lucida Sans Unicode" pitchFamily="34" charset="0"/>
            </a:endParaRPr>
          </a:p>
          <a:p>
            <a:pPr defTabSz="407988" hangingPunct="0">
              <a:lnSpc>
                <a:spcPct val="4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</a:pPr>
            <a:r>
              <a:rPr lang="en-GB" sz="2900">
                <a:solidFill>
                  <a:srgbClr val="4700B8"/>
                </a:solidFill>
                <a:latin typeface="Arial" charset="0"/>
                <a:ea typeface="Lucida Sans Unicode" pitchFamily="34" charset="0"/>
                <a:cs typeface="Lucida Sans Unicode" pitchFamily="34" charset="0"/>
              </a:rPr>
              <a:t>частей </a:t>
            </a:r>
          </a:p>
          <a:p>
            <a:pPr defTabSz="407988" hangingPunct="0">
              <a:lnSpc>
                <a:spcPct val="4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</a:pPr>
            <a:endParaRPr lang="en-GB" sz="2900">
              <a:solidFill>
                <a:srgbClr val="4700B8"/>
              </a:solidFill>
              <a:latin typeface="Arial" charset="0"/>
              <a:ea typeface="Lucida Sans Unicode" pitchFamily="34" charset="0"/>
              <a:cs typeface="Lucida Sans Unicode" pitchFamily="34" charset="0"/>
            </a:endParaRPr>
          </a:p>
          <a:p>
            <a:pPr defTabSz="407988" hangingPunct="0">
              <a:lnSpc>
                <a:spcPct val="4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</a:pPr>
            <a:r>
              <a:rPr lang="en-GB" sz="2900">
                <a:solidFill>
                  <a:srgbClr val="4700B8"/>
                </a:solidFill>
                <a:latin typeface="Arial" charset="0"/>
                <a:ea typeface="Lucida Sans Unicode" pitchFamily="34" charset="0"/>
                <a:cs typeface="Lucida Sans Unicode" pitchFamily="34" charset="0"/>
              </a:rPr>
              <a:t>единицы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Обыкновенные дроби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628775"/>
            <a:ext cx="8075612" cy="1468438"/>
          </a:xfrm>
        </p:spPr>
        <p:txBody>
          <a:bodyPr/>
          <a:lstStyle/>
          <a:p>
            <a:pPr marL="0" indent="0"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ru-RU" sz="2800" dirty="0" smtClean="0"/>
              <a:t>Записи вида                  и т. д. называют </a:t>
            </a:r>
            <a:r>
              <a:rPr lang="ru-RU" sz="2800" b="1" i="1" dirty="0" smtClean="0">
                <a:solidFill>
                  <a:srgbClr val="FF0000"/>
                </a:solidFill>
              </a:rPr>
              <a:t>обыкновенными дробями.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3059113" y="1484313"/>
          <a:ext cx="1477962" cy="954087"/>
        </p:xfrm>
        <a:graphic>
          <a:graphicData uri="http://schemas.openxmlformats.org/presentationml/2006/ole">
            <p:oleObj spid="_x0000_s32770" name="Формула" r:id="rId3" imgW="609480" imgH="393480" progId="Equation.3">
              <p:embed/>
            </p:oleObj>
          </a:graphicData>
        </a:graphic>
      </p:graphicFrame>
      <p:sp>
        <p:nvSpPr>
          <p:cNvPr id="106504" name="Line 8"/>
          <p:cNvSpPr>
            <a:spLocks noChangeShapeType="1"/>
          </p:cNvSpPr>
          <p:nvPr/>
        </p:nvSpPr>
        <p:spPr bwMode="auto">
          <a:xfrm>
            <a:off x="2555875" y="36449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6505" name="Rectangle 9"/>
          <p:cNvSpPr>
            <a:spLocks noChangeArrowheads="1"/>
          </p:cNvSpPr>
          <p:nvPr/>
        </p:nvSpPr>
        <p:spPr bwMode="auto">
          <a:xfrm>
            <a:off x="179388" y="3789363"/>
            <a:ext cx="3603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3</a:t>
            </a:r>
          </a:p>
        </p:txBody>
      </p:sp>
      <p:sp>
        <p:nvSpPr>
          <p:cNvPr id="106506" name="Rectangle 10"/>
          <p:cNvSpPr>
            <a:spLocks noChangeArrowheads="1"/>
          </p:cNvSpPr>
          <p:nvPr/>
        </p:nvSpPr>
        <p:spPr bwMode="auto">
          <a:xfrm>
            <a:off x="179388" y="2852738"/>
            <a:ext cx="3603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7</a:t>
            </a:r>
          </a:p>
        </p:txBody>
      </p:sp>
      <p:sp>
        <p:nvSpPr>
          <p:cNvPr id="5128" name="Rectangle 11"/>
          <p:cNvSpPr>
            <a:spLocks noChangeArrowheads="1"/>
          </p:cNvSpPr>
          <p:nvPr/>
        </p:nvSpPr>
        <p:spPr bwMode="auto">
          <a:xfrm>
            <a:off x="468313" y="4437063"/>
            <a:ext cx="8434387" cy="146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2800">
                <a:latin typeface="Verdana" pitchFamily="34" charset="0"/>
              </a:rPr>
              <a:t>Числитель дроби пишут </a:t>
            </a:r>
            <a:r>
              <a:rPr lang="ru-RU" sz="2800" i="1" u="sng">
                <a:latin typeface="Verdana" pitchFamily="34" charset="0"/>
              </a:rPr>
              <a:t>над чертой</a:t>
            </a:r>
            <a:r>
              <a:rPr lang="ru-RU" sz="2800">
                <a:latin typeface="Verdana" pitchFamily="34" charset="0"/>
              </a:rPr>
              <a:t>, а знаменатель – </a:t>
            </a:r>
            <a:r>
              <a:rPr lang="ru-RU" sz="2800" i="1" u="sng">
                <a:latin typeface="Verdana" pitchFamily="34" charset="0"/>
              </a:rPr>
              <a:t>под чертой</a:t>
            </a:r>
            <a:r>
              <a:rPr lang="ru-RU" sz="2800">
                <a:latin typeface="Verdana" pitchFamily="34" charset="0"/>
              </a:rPr>
              <a:t>.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2800" i="1">
                <a:latin typeface="Verdana" pitchFamily="34" charset="0"/>
              </a:rPr>
              <a:t>Знаменатель</a:t>
            </a:r>
            <a:r>
              <a:rPr lang="ru-RU" sz="2800">
                <a:latin typeface="Verdana" pitchFamily="34" charset="0"/>
              </a:rPr>
              <a:t> показывает, </a:t>
            </a:r>
            <a:r>
              <a:rPr lang="ru-RU" sz="2800">
                <a:solidFill>
                  <a:srgbClr val="FFFF00"/>
                </a:solidFill>
                <a:latin typeface="Verdana" pitchFamily="34" charset="0"/>
              </a:rPr>
              <a:t>на сколько</a:t>
            </a:r>
            <a:r>
              <a:rPr lang="ru-RU" sz="2800">
                <a:latin typeface="Verdana" pitchFamily="34" charset="0"/>
              </a:rPr>
              <a:t> долей </a:t>
            </a:r>
            <a:r>
              <a:rPr lang="ru-RU" sz="2800">
                <a:solidFill>
                  <a:srgbClr val="FFFF00"/>
                </a:solidFill>
                <a:latin typeface="Verdana" pitchFamily="34" charset="0"/>
              </a:rPr>
              <a:t>делят</a:t>
            </a:r>
            <a:r>
              <a:rPr lang="ru-RU" sz="2800">
                <a:latin typeface="Verdana" pitchFamily="34" charset="0"/>
              </a:rPr>
              <a:t>, а </a:t>
            </a:r>
            <a:r>
              <a:rPr lang="ru-RU" sz="2800" i="1">
                <a:latin typeface="Verdana" pitchFamily="34" charset="0"/>
              </a:rPr>
              <a:t>числитель</a:t>
            </a:r>
            <a:r>
              <a:rPr lang="ru-RU" sz="2800">
                <a:latin typeface="Verdana" pitchFamily="34" charset="0"/>
              </a:rPr>
              <a:t> – </a:t>
            </a:r>
            <a:r>
              <a:rPr lang="ru-RU" sz="2800">
                <a:solidFill>
                  <a:srgbClr val="FFFF00"/>
                </a:solidFill>
                <a:latin typeface="Verdana" pitchFamily="34" charset="0"/>
              </a:rPr>
              <a:t>сколько</a:t>
            </a:r>
            <a:r>
              <a:rPr lang="ru-RU" sz="2800">
                <a:latin typeface="Verdana" pitchFamily="34" charset="0"/>
              </a:rPr>
              <a:t> таких долей </a:t>
            </a:r>
            <a:r>
              <a:rPr lang="ru-RU" sz="2800">
                <a:solidFill>
                  <a:srgbClr val="FFFF00"/>
                </a:solidFill>
                <a:latin typeface="Verdana" pitchFamily="34" charset="0"/>
              </a:rPr>
              <a:t>взято</a:t>
            </a:r>
            <a:r>
              <a:rPr lang="ru-RU" sz="2800">
                <a:latin typeface="Verdana" pitchFamily="34" charset="0"/>
              </a:rPr>
              <a:t>.</a:t>
            </a:r>
          </a:p>
        </p:txBody>
      </p:sp>
      <p:sp>
        <p:nvSpPr>
          <p:cNvPr id="106508" name="Rectangle 12"/>
          <p:cNvSpPr>
            <a:spLocks noChangeArrowheads="1"/>
          </p:cNvSpPr>
          <p:nvPr/>
        </p:nvSpPr>
        <p:spPr bwMode="auto">
          <a:xfrm>
            <a:off x="5221288" y="2852738"/>
            <a:ext cx="2779712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2800">
                <a:solidFill>
                  <a:srgbClr val="FFFF00"/>
                </a:solidFill>
                <a:latin typeface="Verdana" pitchFamily="34" charset="0"/>
              </a:rPr>
              <a:t>Числитель</a:t>
            </a:r>
          </a:p>
        </p:txBody>
      </p:sp>
      <p:sp>
        <p:nvSpPr>
          <p:cNvPr id="106509" name="Rectangle 13"/>
          <p:cNvSpPr>
            <a:spLocks noChangeArrowheads="1"/>
          </p:cNvSpPr>
          <p:nvPr/>
        </p:nvSpPr>
        <p:spPr bwMode="auto">
          <a:xfrm>
            <a:off x="5219700" y="3716338"/>
            <a:ext cx="273685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2800">
                <a:solidFill>
                  <a:srgbClr val="66FF33"/>
                </a:solidFill>
                <a:latin typeface="Verdana" pitchFamily="34" charset="0"/>
              </a:rPr>
              <a:t>Знаменатель</a:t>
            </a:r>
          </a:p>
        </p:txBody>
      </p:sp>
      <p:sp>
        <p:nvSpPr>
          <p:cNvPr id="106511" name="Line 15"/>
          <p:cNvSpPr>
            <a:spLocks noChangeShapeType="1"/>
          </p:cNvSpPr>
          <p:nvPr/>
        </p:nvSpPr>
        <p:spPr bwMode="auto">
          <a:xfrm flipH="1">
            <a:off x="3203575" y="3141663"/>
            <a:ext cx="20161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6512" name="Line 16"/>
          <p:cNvSpPr>
            <a:spLocks noChangeShapeType="1"/>
          </p:cNvSpPr>
          <p:nvPr/>
        </p:nvSpPr>
        <p:spPr bwMode="auto">
          <a:xfrm flipH="1" flipV="1">
            <a:off x="3276600" y="3933825"/>
            <a:ext cx="1871663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37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65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7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6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900" decel="100000" fill="hold"/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9" presetClass="entr" presetSubtype="0" decel="10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6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54209E-6 L 0.26389 -0.1154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" y="-58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19149E-6 L 0.26389 0.10499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" y="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65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65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650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650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25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  <p:bldP spid="106499" grpId="0" build="p"/>
      <p:bldP spid="106504" grpId="0" animBg="1"/>
      <p:bldP spid="106505" grpId="0"/>
      <p:bldP spid="106505" grpId="1"/>
      <p:bldP spid="106506" grpId="0"/>
      <p:bldP spid="106506" grpId="1"/>
      <p:bldP spid="106508" grpId="0"/>
      <p:bldP spid="106509" grpId="0"/>
      <p:bldP spid="106511" grpId="0" animBg="1"/>
      <p:bldP spid="1065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Какая часть фигуры закрашена?</a:t>
            </a:r>
          </a:p>
        </p:txBody>
      </p:sp>
      <p:pic>
        <p:nvPicPr>
          <p:cNvPr id="8195" name="Picture 5"/>
          <p:cNvPicPr>
            <a:picLocks noChangeAspect="1" noChangeArrowheads="1"/>
          </p:cNvPicPr>
          <p:nvPr/>
        </p:nvPicPr>
        <p:blipFill>
          <a:blip r:embed="rId2" cstate="print"/>
          <a:srcRect l="6691" t="10933" r="9926" b="8842"/>
          <a:stretch>
            <a:fillRect/>
          </a:stretch>
        </p:blipFill>
        <p:spPr bwMode="auto">
          <a:xfrm>
            <a:off x="395288" y="2708275"/>
            <a:ext cx="18002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6"/>
          <p:cNvPicPr>
            <a:picLocks noChangeAspect="1" noChangeArrowheads="1"/>
          </p:cNvPicPr>
          <p:nvPr/>
        </p:nvPicPr>
        <p:blipFill>
          <a:blip r:embed="rId3" cstate="print"/>
          <a:srcRect l="4778" t="15689" r="4724" b="9413"/>
          <a:stretch>
            <a:fillRect/>
          </a:stretch>
        </p:blipFill>
        <p:spPr bwMode="auto">
          <a:xfrm>
            <a:off x="2627313" y="2781300"/>
            <a:ext cx="273685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7"/>
          <p:cNvPicPr>
            <a:picLocks noChangeAspect="1" noChangeArrowheads="1"/>
          </p:cNvPicPr>
          <p:nvPr/>
        </p:nvPicPr>
        <p:blipFill>
          <a:blip r:embed="rId4" cstate="print"/>
          <a:srcRect l="5727" t="7889" r="2957" b="5280"/>
          <a:stretch>
            <a:fillRect/>
          </a:stretch>
        </p:blipFill>
        <p:spPr bwMode="auto">
          <a:xfrm>
            <a:off x="6300788" y="2708275"/>
            <a:ext cx="2303462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Какая часть фигуры закрашена?</a:t>
            </a:r>
          </a:p>
        </p:txBody>
      </p:sp>
      <p:pic>
        <p:nvPicPr>
          <p:cNvPr id="9219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 l="7391" t="2483" r="5553" b="6587"/>
          <a:stretch>
            <a:fillRect/>
          </a:stretch>
        </p:blipFill>
        <p:spPr>
          <a:xfrm>
            <a:off x="755650" y="2565400"/>
            <a:ext cx="3384550" cy="3024188"/>
          </a:xfrm>
          <a:noFill/>
        </p:spPr>
      </p:pic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3" cstate="print"/>
          <a:srcRect l="11310" t="10876" r="9616" b="10878"/>
          <a:stretch>
            <a:fillRect/>
          </a:stretch>
        </p:blipFill>
        <p:spPr bwMode="auto">
          <a:xfrm>
            <a:off x="5514975" y="2565400"/>
            <a:ext cx="3008313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168</TotalTime>
  <Words>359</Words>
  <Application>Microsoft Office PowerPoint</Application>
  <PresentationFormat>Экран (4:3)</PresentationFormat>
  <Paragraphs>106</Paragraphs>
  <Slides>14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Текстура</vt:lpstr>
      <vt:lpstr>Формула</vt:lpstr>
      <vt:lpstr>Equation</vt:lpstr>
      <vt:lpstr>Слайд 1</vt:lpstr>
      <vt:lpstr>Идентификатор: 239-956-806</vt:lpstr>
      <vt:lpstr>Вычислить.</vt:lpstr>
      <vt:lpstr>одна четвёртая                        одна пятая</vt:lpstr>
      <vt:lpstr>Дробь-это доля или сумма нескольких долей</vt:lpstr>
      <vt:lpstr>Слайд 6</vt:lpstr>
      <vt:lpstr>Обыкновенные дроби</vt:lpstr>
      <vt:lpstr>Какая часть фигуры закрашена?</vt:lpstr>
      <vt:lpstr>Какая часть фигуры закрашена?</vt:lpstr>
      <vt:lpstr>Слайд 10</vt:lpstr>
      <vt:lpstr>Исторические сведения</vt:lpstr>
      <vt:lpstr>Домашнее задание.</vt:lpstr>
      <vt:lpstr>Итог.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Доли. Обыкновенные дроби.</dc:title>
  <dc:creator>1</dc:creator>
  <cp:lastModifiedBy>1</cp:lastModifiedBy>
  <cp:revision>16</cp:revision>
  <dcterms:created xsi:type="dcterms:W3CDTF">2009-02-04T13:27:37Z</dcterms:created>
  <dcterms:modified xsi:type="dcterms:W3CDTF">2012-01-17T11:29:07Z</dcterms:modified>
</cp:coreProperties>
</file>