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29.11.2011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29.11.2011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29.11.2011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29.11.2011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29.11.2011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29.11.2011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29.11.2011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29.11.2011</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780928"/>
            <a:ext cx="8350696" cy="722511"/>
          </a:xfrm>
        </p:spPr>
        <p:txBody>
          <a:bodyPr/>
          <a:lstStyle/>
          <a:p>
            <a:r>
              <a:rPr lang="en-US" sz="3600" b="1" i="1" dirty="0"/>
              <a:t>what do you know about the cinema</a:t>
            </a:r>
            <a:endParaRPr lang="ru-RU" sz="3600" b="1" i="1" dirty="0"/>
          </a:p>
        </p:txBody>
      </p:sp>
    </p:spTree>
    <p:extLst>
      <p:ext uri="{BB962C8B-B14F-4D97-AF65-F5344CB8AC3E}">
        <p14:creationId xmlns:p14="http://schemas.microsoft.com/office/powerpoint/2010/main" val="6595465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707904" y="260649"/>
            <a:ext cx="5112568" cy="2736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79512" y="332656"/>
            <a:ext cx="3188912" cy="6048672"/>
          </a:xfrm>
        </p:spPr>
        <p:txBody>
          <a:bodyPr>
            <a:normAutofit/>
          </a:bodyPr>
          <a:lstStyle/>
          <a:p>
            <a:pPr algn="ctr"/>
            <a:r>
              <a:rPr lang="en-US" sz="1800" b="1" i="1" dirty="0"/>
              <a:t>Horror - belong to this genre of films that are designed to scare the viewer, to instill a sense of anxiety and fear, create a tense atmosphere of terror and excruciating wait of </a:t>
            </a:r>
            <a:r>
              <a:rPr lang="en-US" sz="1800" b="1" i="1" dirty="0" err="1"/>
              <a:t>somethingterrible</a:t>
            </a:r>
            <a:r>
              <a:rPr lang="en-US" sz="1800" b="1" i="1" dirty="0"/>
              <a:t>. The plot of horror films are often built on the appearance of a serial killer in </a:t>
            </a:r>
            <a:r>
              <a:rPr lang="en-US" sz="1800" b="1" i="1" dirty="0" err="1"/>
              <a:t>somequiet</a:t>
            </a:r>
            <a:r>
              <a:rPr lang="en-US" sz="1800" b="1" i="1" dirty="0"/>
              <a:t>, does not predispose to the fear of the city. Another favorite subject - the emergence of a peaceful bloodthirsty monster (genetic mutant, alien, etc.). In the movies, there are </a:t>
            </a:r>
            <a:r>
              <a:rPr lang="en-US" sz="1800" b="1" i="1" dirty="0" err="1"/>
              <a:t>oftenshocking</a:t>
            </a:r>
            <a:r>
              <a:rPr lang="en-US" sz="1800" b="1" i="1" dirty="0"/>
              <a:t> pictures</a:t>
            </a:r>
            <a:r>
              <a:rPr lang="en-US" dirty="0"/>
              <a:t>.</a:t>
            </a:r>
          </a:p>
          <a:p>
            <a:r>
              <a:rPr lang="en-US" dirty="0"/>
              <a:t/>
            </a:r>
            <a:br>
              <a:rPr lang="en-US" dirty="0"/>
            </a:br>
            <a:endParaRPr lang="ru-RU" dirty="0"/>
          </a:p>
        </p:txBody>
      </p:sp>
      <p:sp>
        <p:nvSpPr>
          <p:cNvPr id="6" name="Прямоугольник 5"/>
          <p:cNvSpPr/>
          <p:nvPr/>
        </p:nvSpPr>
        <p:spPr>
          <a:xfrm>
            <a:off x="323528" y="6093296"/>
            <a:ext cx="8208912" cy="400110"/>
          </a:xfrm>
          <a:prstGeom prst="rect">
            <a:avLst/>
          </a:prstGeom>
        </p:spPr>
        <p:txBody>
          <a:bodyPr wrap="square">
            <a:spAutoFit/>
          </a:bodyPr>
          <a:lstStyle/>
          <a:p>
            <a:pPr algn="ctr"/>
            <a:r>
              <a:rPr lang="en-US" sz="2000" b="1" i="1" dirty="0"/>
              <a:t>For </a:t>
            </a:r>
            <a:r>
              <a:rPr lang="en-US" sz="2000" b="1" i="1" dirty="0" smtClean="0"/>
              <a:t>example</a:t>
            </a:r>
            <a:r>
              <a:rPr lang="ru-RU" sz="2000" b="1" i="1" dirty="0" smtClean="0"/>
              <a:t>:</a:t>
            </a:r>
            <a:r>
              <a:rPr lang="en-US" sz="2000" b="1" i="1" dirty="0" smtClean="0"/>
              <a:t> </a:t>
            </a:r>
            <a:r>
              <a:rPr lang="en-US" sz="2000" b="1" i="1" dirty="0"/>
              <a:t>Van </a:t>
            </a:r>
            <a:r>
              <a:rPr lang="en-US" sz="2000" b="1" i="1" dirty="0" err="1" smtClean="0"/>
              <a:t>Helsing</a:t>
            </a:r>
            <a:r>
              <a:rPr lang="ru-RU" sz="2000" b="1" i="1" dirty="0" smtClean="0"/>
              <a:t>;</a:t>
            </a:r>
            <a:r>
              <a:rPr lang="en-US" sz="2000" b="1" i="1" dirty="0" smtClean="0"/>
              <a:t> </a:t>
            </a:r>
            <a:r>
              <a:rPr lang="en-US" sz="2000" b="1" i="1" dirty="0"/>
              <a:t>The Wolf </a:t>
            </a:r>
            <a:r>
              <a:rPr lang="en-US" sz="2000" b="1" i="1" dirty="0" smtClean="0"/>
              <a:t>Man</a:t>
            </a:r>
            <a:r>
              <a:rPr lang="ru-RU" sz="2000" b="1" i="1" dirty="0" smtClean="0"/>
              <a:t>;</a:t>
            </a:r>
            <a:r>
              <a:rPr lang="en-US" sz="2000" b="1" i="1" dirty="0" smtClean="0"/>
              <a:t> </a:t>
            </a:r>
            <a:r>
              <a:rPr lang="en-US" sz="2000" b="1" i="1" dirty="0"/>
              <a:t>Saw </a:t>
            </a:r>
            <a:r>
              <a:rPr lang="en-US" sz="2000" b="1" i="1" dirty="0" smtClean="0"/>
              <a:t>1,2,3,4,5,6,7</a:t>
            </a:r>
            <a:r>
              <a:rPr lang="ru-RU" sz="2000" b="1" i="1" dirty="0" smtClean="0"/>
              <a:t>;</a:t>
            </a:r>
            <a:r>
              <a:rPr lang="en-US" sz="2000" b="1" i="1" dirty="0" smtClean="0"/>
              <a:t> </a:t>
            </a:r>
            <a:r>
              <a:rPr lang="en-US" sz="2000" b="1" i="1" dirty="0"/>
              <a:t>Pan's Labyrinth.</a:t>
            </a:r>
            <a:endParaRPr lang="ru-RU" sz="2000" b="1" i="1"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2730981"/>
            <a:ext cx="5455439" cy="2871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24998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543285" y="188640"/>
            <a:ext cx="3812262" cy="523220"/>
          </a:xfrm>
          <a:prstGeom prst="rect">
            <a:avLst/>
          </a:prstGeom>
          <a:noFill/>
        </p:spPr>
        <p:txBody>
          <a:bodyPr wrap="none" rtlCol="0">
            <a:spAutoFit/>
          </a:bodyPr>
          <a:lstStyle/>
          <a:p>
            <a:pPr algn="ctr"/>
            <a:r>
              <a:rPr lang="en-US" sz="2800" b="1" i="1" dirty="0">
                <a:solidFill>
                  <a:schemeClr val="bg1"/>
                </a:solidFill>
              </a:rPr>
              <a:t>Landscapes of Hollywood</a:t>
            </a:r>
            <a:endParaRPr lang="ru-RU" sz="2800" b="1" i="1" dirty="0">
              <a:solidFill>
                <a:schemeClr val="bg1"/>
              </a:solidFill>
            </a:endParaRPr>
          </a:p>
        </p:txBody>
      </p:sp>
    </p:spTree>
    <p:extLst>
      <p:ext uri="{BB962C8B-B14F-4D97-AF65-F5344CB8AC3E}">
        <p14:creationId xmlns:p14="http://schemas.microsoft.com/office/powerpoint/2010/main" val="262758083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140013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20"/>
            <a:ext cx="9135081" cy="6830679"/>
          </a:xfrm>
          <a:prstGeom prst="rect">
            <a:avLst/>
          </a:prstGeom>
        </p:spPr>
      </p:pic>
    </p:spTree>
    <p:extLst>
      <p:ext uri="{BB962C8B-B14F-4D97-AF65-F5344CB8AC3E}">
        <p14:creationId xmlns:p14="http://schemas.microsoft.com/office/powerpoint/2010/main" val="34381002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1301"/>
          </a:xfrm>
          <a:prstGeom prst="rect">
            <a:avLst/>
          </a:prstGeom>
        </p:spPr>
      </p:pic>
    </p:spTree>
    <p:extLst>
      <p:ext uri="{BB962C8B-B14F-4D97-AF65-F5344CB8AC3E}">
        <p14:creationId xmlns:p14="http://schemas.microsoft.com/office/powerpoint/2010/main" val="86650023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4" y="2348"/>
            <a:ext cx="9174571" cy="6855652"/>
          </a:xfrm>
          <a:prstGeom prst="rect">
            <a:avLst/>
          </a:prstGeom>
        </p:spPr>
      </p:pic>
    </p:spTree>
    <p:extLst>
      <p:ext uri="{BB962C8B-B14F-4D97-AF65-F5344CB8AC3E}">
        <p14:creationId xmlns:p14="http://schemas.microsoft.com/office/powerpoint/2010/main" val="326583691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44008" y="404664"/>
            <a:ext cx="3898633" cy="5256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0" y="116632"/>
            <a:ext cx="4051992" cy="6741368"/>
          </a:xfrm>
        </p:spPr>
        <p:txBody>
          <a:bodyPr>
            <a:normAutofit/>
          </a:bodyPr>
          <a:lstStyle/>
          <a:p>
            <a:pPr algn="ctr"/>
            <a:r>
              <a:rPr lang="en-US" sz="1600" b="1" i="1" dirty="0"/>
              <a:t>The concept of the cinema first appeared in his French version - "motion picture" is the system of creation and the film developed by brothers Louis and </a:t>
            </a:r>
            <a:r>
              <a:rPr lang="en-US" sz="1600" b="1" i="1" dirty="0" err="1"/>
              <a:t>Auguste</a:t>
            </a:r>
            <a:r>
              <a:rPr lang="en-US" sz="1600" b="1" i="1" dirty="0"/>
              <a:t> </a:t>
            </a:r>
            <a:r>
              <a:rPr lang="ru-RU" sz="1600" b="1" i="1" smtClean="0"/>
              <a:t> </a:t>
            </a:r>
            <a:r>
              <a:rPr lang="en-US" sz="1600" b="1" i="1" smtClean="0"/>
              <a:t>Lumiere</a:t>
            </a:r>
            <a:r>
              <a:rPr lang="en-US" sz="1600" b="1" i="1" dirty="0" smtClean="0"/>
              <a:t> </a:t>
            </a:r>
            <a:r>
              <a:rPr lang="en-US" sz="1600" b="1" i="1" dirty="0"/>
              <a:t>Jean. Officially, cinema dates back to December 28, 1895. On this day in India Show "Grand Cafe" on the Boulevard des </a:t>
            </a:r>
            <a:r>
              <a:rPr lang="en-US" sz="1600" b="1" i="1" dirty="0" err="1"/>
              <a:t>Capucines</a:t>
            </a:r>
            <a:r>
              <a:rPr lang="en-US" sz="1600" b="1" i="1" dirty="0"/>
              <a:t> (Paris, France) held a public demonstration of 'cinematograph of the </a:t>
            </a:r>
            <a:r>
              <a:rPr lang="en-US" sz="1600" b="1" i="1" dirty="0" err="1"/>
              <a:t>Lumiere</a:t>
            </a:r>
            <a:r>
              <a:rPr lang="en-US" sz="1600" b="1" i="1" dirty="0"/>
              <a:t> </a:t>
            </a:r>
            <a:r>
              <a:rPr lang="ru-RU" sz="1600" b="1" i="1" dirty="0"/>
              <a:t> </a:t>
            </a:r>
            <a:r>
              <a:rPr lang="en-US" sz="1600" b="1" i="1" dirty="0" smtClean="0"/>
              <a:t>brothers</a:t>
            </a:r>
            <a:r>
              <a:rPr lang="en-US" sz="1600" b="1" i="1" dirty="0"/>
              <a:t>. " In 1896, the brothers made a world tour with his invention, visiting London, New York, Mumbai.</a:t>
            </a:r>
          </a:p>
          <a:p>
            <a:pPr algn="ctr"/>
            <a:endParaRPr lang="en-US" sz="1600" b="1" i="1" dirty="0"/>
          </a:p>
          <a:p>
            <a:pPr algn="ctr"/>
            <a:r>
              <a:rPr lang="en-US" sz="1600" b="1" i="1" dirty="0"/>
              <a:t>Although the trial (even public) demonstration of films began in 1888. And in 1895, has passed a sufficient number of sessions "moving pictures", but their inventors usually do not know about each other, which later served as the cause of endless arguments about the movie pioneers. Public sessions are also paid the </a:t>
            </a:r>
            <a:r>
              <a:rPr lang="en-US" sz="1600" b="1" i="1" dirty="0" err="1"/>
              <a:t>Lumiere</a:t>
            </a:r>
            <a:r>
              <a:rPr lang="en-US" sz="1600" b="1" i="1" dirty="0"/>
              <a:t> brothers just happened to be the most popular and successful from a commercial point of view. Therefore, they considered to be the parents of cinema.</a:t>
            </a:r>
          </a:p>
          <a:p>
            <a:pPr algn="ctr"/>
            <a:endParaRPr lang="en-US" b="1" i="1" dirty="0"/>
          </a:p>
        </p:txBody>
      </p:sp>
      <p:sp>
        <p:nvSpPr>
          <p:cNvPr id="7" name="TextBox 6"/>
          <p:cNvSpPr txBox="1"/>
          <p:nvPr/>
        </p:nvSpPr>
        <p:spPr>
          <a:xfrm>
            <a:off x="4993087" y="6021288"/>
            <a:ext cx="3835537" cy="646331"/>
          </a:xfrm>
          <a:prstGeom prst="rect">
            <a:avLst/>
          </a:prstGeom>
          <a:noFill/>
        </p:spPr>
        <p:txBody>
          <a:bodyPr wrap="none" rtlCol="0">
            <a:spAutoFit/>
          </a:bodyPr>
          <a:lstStyle/>
          <a:p>
            <a:r>
              <a:rPr lang="en-US" dirty="0"/>
              <a:t>Brothers Louis and </a:t>
            </a:r>
            <a:r>
              <a:rPr lang="en-US" dirty="0" err="1"/>
              <a:t>Auguste</a:t>
            </a:r>
            <a:r>
              <a:rPr lang="en-US" dirty="0"/>
              <a:t> </a:t>
            </a:r>
            <a:r>
              <a:rPr lang="en-US" dirty="0" err="1"/>
              <a:t>Lumiere</a:t>
            </a:r>
            <a:r>
              <a:rPr lang="en-US" dirty="0"/>
              <a:t> Jean -</a:t>
            </a:r>
            <a:br>
              <a:rPr lang="en-US" dirty="0"/>
            </a:br>
            <a:r>
              <a:rPr lang="en-US" dirty="0"/>
              <a:t>The creators of cinema.</a:t>
            </a:r>
            <a:endParaRPr lang="ru-RU" b="1" i="1" dirty="0"/>
          </a:p>
        </p:txBody>
      </p:sp>
    </p:spTree>
    <p:extLst>
      <p:ext uri="{BB962C8B-B14F-4D97-AF65-F5344CB8AC3E}">
        <p14:creationId xmlns:p14="http://schemas.microsoft.com/office/powerpoint/2010/main" val="239686842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934721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188640"/>
            <a:ext cx="4752528" cy="55446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Заголовок 2"/>
          <p:cNvSpPr>
            <a:spLocks noGrp="1"/>
          </p:cNvSpPr>
          <p:nvPr>
            <p:ph type="title"/>
          </p:nvPr>
        </p:nvSpPr>
        <p:spPr>
          <a:xfrm>
            <a:off x="5436096" y="-13855"/>
            <a:ext cx="2971800" cy="737240"/>
          </a:xfrm>
        </p:spPr>
        <p:txBody>
          <a:bodyPr/>
          <a:lstStyle/>
          <a:p>
            <a:pPr algn="ctr"/>
            <a:r>
              <a:rPr lang="en-US" sz="3600" b="1" i="1" dirty="0"/>
              <a:t>Hollywood</a:t>
            </a:r>
            <a:endParaRPr lang="ru-RU" sz="3600" b="1" i="1" dirty="0"/>
          </a:p>
        </p:txBody>
      </p:sp>
      <p:sp>
        <p:nvSpPr>
          <p:cNvPr id="4" name="Текст 3"/>
          <p:cNvSpPr>
            <a:spLocks noGrp="1"/>
          </p:cNvSpPr>
          <p:nvPr>
            <p:ph type="body" sz="half" idx="2"/>
          </p:nvPr>
        </p:nvSpPr>
        <p:spPr>
          <a:xfrm>
            <a:off x="5148064" y="764704"/>
            <a:ext cx="3779912" cy="5112567"/>
          </a:xfrm>
        </p:spPr>
        <p:txBody>
          <a:bodyPr>
            <a:noAutofit/>
          </a:bodyPr>
          <a:lstStyle/>
          <a:p>
            <a:pPr algn="ctr"/>
            <a:r>
              <a:rPr lang="en-US" sz="1800" b="1" i="1" dirty="0"/>
              <a:t>The main attraction in Los Angeles - Hollywood, the center of American cinema, the eternal "dream factory." Movie studios have long been moved to the suburbs, and </a:t>
            </a:r>
            <a:r>
              <a:rPr lang="en-US" sz="1800" b="1" i="1" dirty="0" err="1"/>
              <a:t>kinogorod</a:t>
            </a:r>
            <a:r>
              <a:rPr lang="en-US" sz="1800" b="1" i="1" dirty="0"/>
              <a:t> still live their myth</a:t>
            </a:r>
            <a:r>
              <a:rPr lang="en-US" sz="1800" b="1" i="1" dirty="0" smtClean="0"/>
              <a:t>.</a:t>
            </a:r>
            <a:endParaRPr lang="en-US" sz="1800" b="1" i="1" dirty="0"/>
          </a:p>
          <a:p>
            <a:pPr algn="ctr"/>
            <a:r>
              <a:rPr lang="en-US" sz="1800" b="1" i="1" dirty="0"/>
              <a:t>Centre is Hollywood Boulevard, which is the Hollywood Walk of Fame. Now on the boulevard laid more than 2,000 stars with the names of great actors in Hollywood, look at that every year attracts about 20 million tourists. Hollywood's most beautiful place is the famous "Chinese cinema", in front of a movie star who immortalized himself imprints of their hands and feet.</a:t>
            </a:r>
          </a:p>
          <a:p>
            <a:pPr algn="ctr"/>
            <a:endParaRPr lang="ru-RU" sz="1800" b="1" i="1" dirty="0"/>
          </a:p>
        </p:txBody>
      </p:sp>
    </p:spTree>
    <p:extLst>
      <p:ext uri="{BB962C8B-B14F-4D97-AF65-F5344CB8AC3E}">
        <p14:creationId xmlns:p14="http://schemas.microsoft.com/office/powerpoint/2010/main" val="280188448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2419374"/>
            <a:ext cx="9144000" cy="4438626"/>
          </a:xfrm>
          <a:prstGeom prst="rect">
            <a:avLst/>
          </a:prstGeom>
          <a:ln>
            <a:noFill/>
          </a:ln>
          <a:effectLst>
            <a:softEdge rad="112500"/>
          </a:effectLst>
        </p:spPr>
      </p:pic>
      <p:sp>
        <p:nvSpPr>
          <p:cNvPr id="4" name="Текст 3"/>
          <p:cNvSpPr>
            <a:spLocks noGrp="1"/>
          </p:cNvSpPr>
          <p:nvPr>
            <p:ph type="body" sz="half" idx="2"/>
          </p:nvPr>
        </p:nvSpPr>
        <p:spPr>
          <a:xfrm>
            <a:off x="899592" y="620688"/>
            <a:ext cx="7488832" cy="1964254"/>
          </a:xfrm>
        </p:spPr>
        <p:txBody>
          <a:bodyPr>
            <a:normAutofit/>
          </a:bodyPr>
          <a:lstStyle/>
          <a:p>
            <a:pPr algn="ctr"/>
            <a:r>
              <a:rPr lang="en-US" sz="1600" b="1" i="1" dirty="0"/>
              <a:t>Exactly 100 years ago, on March 10, 1910, released their first film, made at the world famous area of ​​Los Angeles - Hollywood. Silent picture called "The Old California," took its director David </a:t>
            </a:r>
            <a:r>
              <a:rPr lang="en-US" sz="1600" b="1" i="1" dirty="0" err="1"/>
              <a:t>Wark</a:t>
            </a:r>
            <a:r>
              <a:rPr lang="en-US" sz="1600" b="1" i="1" dirty="0"/>
              <a:t> Griffith.</a:t>
            </a:r>
          </a:p>
          <a:p>
            <a:pPr algn="ctr"/>
            <a:r>
              <a:rPr lang="en-US" sz="1600" b="1" i="1" dirty="0"/>
              <a:t>        In those days, Hollywood was a small hamlet a few miles from downtown Los Angeles. Before coming filmmakers chose to shoot Griffith his work in the so-called downtown Los Angeles, but the creator of the first Hollywood melodrama decided to drive a little further up the hill of Hollywood. Later it began to open up and the studios</a:t>
            </a:r>
            <a:r>
              <a:rPr lang="en-US" sz="1600" b="1" i="1" dirty="0" smtClean="0"/>
              <a:t>.</a:t>
            </a:r>
            <a:endParaRPr lang="en-US" sz="1600" b="1" i="1" dirty="0"/>
          </a:p>
        </p:txBody>
      </p:sp>
      <p:sp>
        <p:nvSpPr>
          <p:cNvPr id="7" name="Заголовок 2"/>
          <p:cNvSpPr>
            <a:spLocks noGrp="1"/>
          </p:cNvSpPr>
          <p:nvPr>
            <p:ph type="title"/>
          </p:nvPr>
        </p:nvSpPr>
        <p:spPr>
          <a:xfrm>
            <a:off x="2483768" y="116632"/>
            <a:ext cx="3835896" cy="404664"/>
          </a:xfrm>
        </p:spPr>
        <p:txBody>
          <a:bodyPr/>
          <a:lstStyle/>
          <a:p>
            <a:pPr algn="ctr"/>
            <a:r>
              <a:rPr lang="en-US" sz="2400" b="1" i="1" dirty="0"/>
              <a:t>The first film in Hollywood</a:t>
            </a:r>
            <a:endParaRPr lang="ru-RU" sz="2400" b="1" i="1" dirty="0"/>
          </a:p>
        </p:txBody>
      </p:sp>
    </p:spTree>
    <p:extLst>
      <p:ext uri="{BB962C8B-B14F-4D97-AF65-F5344CB8AC3E}">
        <p14:creationId xmlns:p14="http://schemas.microsoft.com/office/powerpoint/2010/main" val="3053251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860032" y="260648"/>
            <a:ext cx="3496764" cy="56399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395536" y="332656"/>
            <a:ext cx="3584448" cy="5903640"/>
          </a:xfrm>
        </p:spPr>
        <p:txBody>
          <a:bodyPr>
            <a:normAutofit lnSpcReduction="10000"/>
          </a:bodyPr>
          <a:lstStyle/>
          <a:p>
            <a:pPr algn="ctr"/>
            <a:r>
              <a:rPr lang="en-US" dirty="0"/>
              <a:t> </a:t>
            </a:r>
            <a:r>
              <a:rPr lang="en-US" sz="1600" b="1" i="1" dirty="0"/>
              <a:t>As reported by historians, the success of earlier provincial district primarily played the role geographical location. In California, almost all the year round sunshine, and the landscape in Hollywood extraordinarily diverse - on the one hand, close to the ocean, on the other hand, two steps mountains, forests and deserts. In addition, another important factor </a:t>
            </a:r>
            <a:r>
              <a:rPr lang="en-US" sz="1600" b="1" i="1" dirty="0" err="1"/>
              <a:t>factor</a:t>
            </a:r>
            <a:r>
              <a:rPr lang="en-US" sz="1600" b="1" i="1" dirty="0"/>
              <a:t> was the distance from the U.S. east coast, where at the beginning of the XX century was located Patent Trust Thomas Edison - the organization of the nine companies, which owned all rights to the film industry and film in the country.</a:t>
            </a:r>
          </a:p>
          <a:p>
            <a:pPr algn="ctr"/>
            <a:r>
              <a:rPr lang="en-US" sz="1600" b="1" i="1" dirty="0"/>
              <a:t>        "So if someone wanted to make a movie or show him, he was obliged to pay a lot of money to the trust. Therefore, many independent filmmakers traveled to Hollywood to be away from the trust. And it is their studio, and later turned in all the studios that we know it today ", - told the historian Harvey J. Cohen.</a:t>
            </a:r>
            <a:endParaRPr lang="ru-RU" sz="1600" b="1" i="1" dirty="0"/>
          </a:p>
        </p:txBody>
      </p:sp>
    </p:spTree>
    <p:extLst>
      <p:ext uri="{BB962C8B-B14F-4D97-AF65-F5344CB8AC3E}">
        <p14:creationId xmlns:p14="http://schemas.microsoft.com/office/powerpoint/2010/main" val="207673045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466996" y="1700808"/>
            <a:ext cx="5488404" cy="31683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a:xfrm>
            <a:off x="4716016" y="476672"/>
            <a:ext cx="2971800" cy="593224"/>
          </a:xfrm>
        </p:spPr>
        <p:txBody>
          <a:bodyPr/>
          <a:lstStyle/>
          <a:p>
            <a:pPr algn="ctr"/>
            <a:r>
              <a:rPr lang="ru-RU" sz="2800" b="1" i="1" dirty="0" smtClean="0"/>
              <a:t>Жанры фильмов:</a:t>
            </a:r>
            <a:endParaRPr lang="ru-RU" sz="2800" b="1" i="1" dirty="0"/>
          </a:p>
        </p:txBody>
      </p:sp>
      <p:sp>
        <p:nvSpPr>
          <p:cNvPr id="4" name="Текст 3"/>
          <p:cNvSpPr>
            <a:spLocks noGrp="1"/>
          </p:cNvSpPr>
          <p:nvPr>
            <p:ph type="body" sz="half" idx="2"/>
          </p:nvPr>
        </p:nvSpPr>
        <p:spPr>
          <a:xfrm>
            <a:off x="0" y="836712"/>
            <a:ext cx="3332928" cy="4878288"/>
          </a:xfrm>
        </p:spPr>
        <p:txBody>
          <a:bodyPr>
            <a:noAutofit/>
          </a:bodyPr>
          <a:lstStyle/>
          <a:p>
            <a:pPr algn="ctr"/>
            <a:r>
              <a:rPr lang="en-US" sz="1600" b="1" i="1" dirty="0"/>
              <a:t>Action (action movie) - this genre is illustrated by the famous thesis of the "good to be with his fists." Films of this genre often do not possess a complex plot. The protagonist is usually faced with evil in its most obvious manifestation: crime, corruption, terrorism and murder. Finding no other way, the protagonist decides to resort to violence. Most often, the way he battles with the enemy meets a beautiful girl, they fall in love and in the end it always is taken prisoner and lover of all the forces trying to free his beloved. As a result of the destruction are dozens, sometimes hundreds of villains. And "happy End" (born happy end - a happy ending) - an indispensable attribute of militants.</a:t>
            </a:r>
            <a:endParaRPr lang="ru-RU" sz="1600" b="1" i="1" dirty="0"/>
          </a:p>
        </p:txBody>
      </p:sp>
      <p:sp>
        <p:nvSpPr>
          <p:cNvPr id="5" name="TextBox 4"/>
          <p:cNvSpPr txBox="1"/>
          <p:nvPr/>
        </p:nvSpPr>
        <p:spPr>
          <a:xfrm>
            <a:off x="132838" y="6257404"/>
            <a:ext cx="8842422" cy="369332"/>
          </a:xfrm>
          <a:prstGeom prst="rect">
            <a:avLst/>
          </a:prstGeom>
          <a:noFill/>
        </p:spPr>
        <p:txBody>
          <a:bodyPr wrap="none" rtlCol="0">
            <a:spAutoFit/>
          </a:bodyPr>
          <a:lstStyle/>
          <a:p>
            <a:pPr algn="ctr"/>
            <a:r>
              <a:rPr lang="en-US" b="1" i="1" dirty="0"/>
              <a:t>For example: 1,2,3,4 </a:t>
            </a:r>
            <a:r>
              <a:rPr lang="en-US" b="1" i="1" dirty="0" smtClean="0"/>
              <a:t>Furious</a:t>
            </a:r>
            <a:r>
              <a:rPr lang="ru-RU" b="1" i="1" dirty="0" smtClean="0"/>
              <a:t>; </a:t>
            </a:r>
            <a:r>
              <a:rPr lang="en-US" b="1" i="1" dirty="0" smtClean="0"/>
              <a:t>3 </a:t>
            </a:r>
            <a:r>
              <a:rPr lang="en-US" b="1" i="1" dirty="0" err="1" smtClean="0"/>
              <a:t>XXx</a:t>
            </a:r>
            <a:r>
              <a:rPr lang="ru-RU" b="1" i="1" dirty="0" smtClean="0"/>
              <a:t>;</a:t>
            </a:r>
            <a:r>
              <a:rPr lang="en-US" b="1" i="1" dirty="0" smtClean="0"/>
              <a:t> </a:t>
            </a:r>
            <a:r>
              <a:rPr lang="en-US" b="1" i="1" dirty="0"/>
              <a:t>3 </a:t>
            </a:r>
            <a:r>
              <a:rPr lang="en-US" b="1" i="1" dirty="0" smtClean="0"/>
              <a:t>XXx-2</a:t>
            </a:r>
            <a:r>
              <a:rPr lang="ru-RU" b="1" i="1" dirty="0" smtClean="0"/>
              <a:t>;</a:t>
            </a:r>
            <a:r>
              <a:rPr lang="en-US" b="1" i="1" dirty="0" smtClean="0"/>
              <a:t> </a:t>
            </a:r>
            <a:r>
              <a:rPr lang="en-US" b="1" i="1" dirty="0"/>
              <a:t>Bald </a:t>
            </a:r>
            <a:r>
              <a:rPr lang="en-US" b="1" i="1" dirty="0" smtClean="0"/>
              <a:t>Nurse:</a:t>
            </a:r>
            <a:r>
              <a:rPr lang="ru-RU" b="1" i="1" dirty="0" smtClean="0"/>
              <a:t> </a:t>
            </a:r>
            <a:r>
              <a:rPr lang="en-US" b="1" i="1" dirty="0" smtClean="0"/>
              <a:t>Special Assignments</a:t>
            </a:r>
            <a:r>
              <a:rPr lang="ru-RU" b="1" i="1" dirty="0" smtClean="0"/>
              <a:t> </a:t>
            </a:r>
            <a:r>
              <a:rPr lang="en-US" b="1" i="1" dirty="0" smtClean="0"/>
              <a:t>-</a:t>
            </a:r>
            <a:r>
              <a:rPr lang="ru-RU" b="1" i="1" dirty="0" smtClean="0"/>
              <a:t> </a:t>
            </a:r>
            <a:r>
              <a:rPr lang="en-US" b="1" i="1" dirty="0" smtClean="0"/>
              <a:t>action comedy</a:t>
            </a:r>
            <a:r>
              <a:rPr lang="ru-RU" b="1" i="1" dirty="0" smtClean="0"/>
              <a:t>.</a:t>
            </a:r>
            <a:endParaRPr lang="ru-RU" b="1" i="1" dirty="0"/>
          </a:p>
        </p:txBody>
      </p:sp>
    </p:spTree>
    <p:extLst>
      <p:ext uri="{BB962C8B-B14F-4D97-AF65-F5344CB8AC3E}">
        <p14:creationId xmlns:p14="http://schemas.microsoft.com/office/powerpoint/2010/main" val="15047951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9552" y="260648"/>
            <a:ext cx="4648200" cy="2614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5652120" y="1124744"/>
            <a:ext cx="2971800" cy="4464495"/>
          </a:xfrm>
        </p:spPr>
        <p:txBody>
          <a:bodyPr>
            <a:normAutofit/>
          </a:bodyPr>
          <a:lstStyle/>
          <a:p>
            <a:pPr algn="ctr"/>
            <a:r>
              <a:rPr lang="en-US" sz="2400" b="1" i="1" dirty="0"/>
              <a:t>Melodrama - a work of this genre reveal the spiritual and sensual world of the heroes in a particularly striking emotional situations, often based on contrasts: good and evil, love and hate, etc</a:t>
            </a:r>
            <a:r>
              <a:rPr lang="en-US" sz="2000" b="1" i="1" dirty="0"/>
              <a:t>.</a:t>
            </a:r>
            <a:endParaRPr lang="ru-RU" sz="2000" b="1" i="1"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975636"/>
            <a:ext cx="5076676" cy="2861399"/>
          </a:xfrm>
          <a:prstGeom prst="rect">
            <a:avLst/>
          </a:prstGeom>
          <a:ln>
            <a:noFill/>
          </a:ln>
          <a:effectLst>
            <a:softEdge rad="112500"/>
          </a:effectLst>
        </p:spPr>
      </p:pic>
      <p:sp>
        <p:nvSpPr>
          <p:cNvPr id="7" name="TextBox 6"/>
          <p:cNvSpPr txBox="1"/>
          <p:nvPr/>
        </p:nvSpPr>
        <p:spPr>
          <a:xfrm>
            <a:off x="-180528" y="6165304"/>
            <a:ext cx="9648804" cy="369332"/>
          </a:xfrm>
          <a:prstGeom prst="rect">
            <a:avLst/>
          </a:prstGeom>
          <a:noFill/>
        </p:spPr>
        <p:txBody>
          <a:bodyPr wrap="square" rtlCol="0">
            <a:spAutoFit/>
          </a:bodyPr>
          <a:lstStyle/>
          <a:p>
            <a:pPr algn="ctr"/>
            <a:r>
              <a:rPr lang="en-US" b="1" i="1" dirty="0"/>
              <a:t>For example: The main thing is not to be </a:t>
            </a:r>
            <a:r>
              <a:rPr lang="en-US" b="1" i="1" dirty="0" smtClean="0"/>
              <a:t>afraid</a:t>
            </a:r>
            <a:r>
              <a:rPr lang="ru-RU" b="1" i="1" dirty="0" smtClean="0"/>
              <a:t>;</a:t>
            </a:r>
            <a:r>
              <a:rPr lang="en-US" b="1" i="1" dirty="0" smtClean="0"/>
              <a:t> Burlesque</a:t>
            </a:r>
            <a:r>
              <a:rPr lang="ru-RU" b="1" i="1" dirty="0" smtClean="0"/>
              <a:t>;</a:t>
            </a:r>
            <a:r>
              <a:rPr lang="en-US" b="1" i="1" dirty="0" smtClean="0"/>
              <a:t> </a:t>
            </a:r>
            <a:r>
              <a:rPr lang="en-US" b="1" i="1" dirty="0"/>
              <a:t>The </a:t>
            </a:r>
            <a:r>
              <a:rPr lang="en-US" b="1" i="1" dirty="0" smtClean="0"/>
              <a:t>Bodyguard</a:t>
            </a:r>
            <a:r>
              <a:rPr lang="ru-RU" b="1" i="1" dirty="0" smtClean="0"/>
              <a:t>;</a:t>
            </a:r>
            <a:r>
              <a:rPr lang="en-US" b="1" i="1" dirty="0" smtClean="0"/>
              <a:t> </a:t>
            </a:r>
            <a:r>
              <a:rPr lang="en-US" b="1" i="1" dirty="0"/>
              <a:t>How do I know ....</a:t>
            </a:r>
            <a:endParaRPr lang="ru-RU" b="1" i="1" dirty="0"/>
          </a:p>
        </p:txBody>
      </p:sp>
    </p:spTree>
    <p:extLst>
      <p:ext uri="{BB962C8B-B14F-4D97-AF65-F5344CB8AC3E}">
        <p14:creationId xmlns:p14="http://schemas.microsoft.com/office/powerpoint/2010/main" val="205265022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15291" y="116632"/>
            <a:ext cx="4873609" cy="2761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5652120" y="836712"/>
            <a:ext cx="2971800" cy="4752528"/>
          </a:xfrm>
        </p:spPr>
        <p:txBody>
          <a:bodyPr>
            <a:noAutofit/>
          </a:bodyPr>
          <a:lstStyle/>
          <a:p>
            <a:pPr algn="ctr"/>
            <a:r>
              <a:rPr lang="en-US" sz="1700" b="1" i="1" dirty="0"/>
              <a:t>Comedy - a genre that includes films that aim to arouse the viewer smile and improve his mood.</a:t>
            </a:r>
            <a:br>
              <a:rPr lang="en-US" sz="1700" b="1" i="1" dirty="0"/>
            </a:br>
            <a:r>
              <a:rPr lang="en-US" sz="1700" b="1" i="1" dirty="0"/>
              <a:t/>
            </a:r>
            <a:br>
              <a:rPr lang="en-US" sz="1700" b="1" i="1" dirty="0"/>
            </a:br>
            <a:r>
              <a:rPr lang="en-US" sz="1700" b="1" i="1" dirty="0"/>
              <a:t>Sitcom - it's a classic kind of comedy, based on the fact that the movie characters fall into the stupid, ridiculous situation.</a:t>
            </a:r>
            <a:br>
              <a:rPr lang="en-US" sz="1700" b="1" i="1" dirty="0"/>
            </a:br>
            <a:r>
              <a:rPr lang="en-US" sz="1700" b="1" i="1" dirty="0"/>
              <a:t>Parody - type comedy based on the parody of something (for example, to parody </a:t>
            </a:r>
            <a:r>
              <a:rPr lang="en-US" sz="1700" b="1" i="1" dirty="0" smtClean="0"/>
              <a:t>other</a:t>
            </a:r>
            <a:r>
              <a:rPr lang="ru-RU" sz="1700" b="1" i="1" dirty="0" smtClean="0"/>
              <a:t> </a:t>
            </a:r>
            <a:r>
              <a:rPr lang="en-US" sz="1700" b="1" i="1" dirty="0" smtClean="0"/>
              <a:t>films</a:t>
            </a:r>
            <a:r>
              <a:rPr lang="en-US" sz="1700" b="1" i="1" dirty="0"/>
              <a:t>).</a:t>
            </a:r>
            <a:br>
              <a:rPr lang="en-US" sz="1700" b="1" i="1" dirty="0"/>
            </a:br>
            <a:r>
              <a:rPr lang="en-US" sz="1700" b="1" i="1" dirty="0"/>
              <a:t>Farce - a comedy with a light content of external purely comic relief.</a:t>
            </a:r>
            <a:endParaRPr lang="ru-RU" sz="1700" b="1" i="1" dirty="0"/>
          </a:p>
        </p:txBody>
      </p:sp>
      <p:sp>
        <p:nvSpPr>
          <p:cNvPr id="5" name="TextBox 4"/>
          <p:cNvSpPr txBox="1"/>
          <p:nvPr/>
        </p:nvSpPr>
        <p:spPr>
          <a:xfrm>
            <a:off x="826693" y="6250437"/>
            <a:ext cx="6840760" cy="400110"/>
          </a:xfrm>
          <a:prstGeom prst="rect">
            <a:avLst/>
          </a:prstGeom>
          <a:noFill/>
        </p:spPr>
        <p:txBody>
          <a:bodyPr wrap="square" rtlCol="0">
            <a:spAutoFit/>
          </a:bodyPr>
          <a:lstStyle/>
          <a:p>
            <a:pPr algn="ctr"/>
            <a:r>
              <a:rPr lang="en-US" sz="2000" b="1" i="1" dirty="0" smtClean="0"/>
              <a:t>For example</a:t>
            </a:r>
            <a:r>
              <a:rPr lang="ru-RU" sz="2000" b="1" i="1" dirty="0" smtClean="0"/>
              <a:t>: </a:t>
            </a:r>
            <a:r>
              <a:rPr lang="en-US" sz="2000" b="1" i="1" dirty="0" smtClean="0"/>
              <a:t>Taxi 1,2,3,4</a:t>
            </a:r>
            <a:r>
              <a:rPr lang="ru-RU" sz="2000" b="1" i="1" dirty="0" smtClean="0"/>
              <a:t>;</a:t>
            </a:r>
            <a:r>
              <a:rPr lang="en-US" sz="2000" b="1" i="1" dirty="0" smtClean="0"/>
              <a:t> </a:t>
            </a:r>
            <a:r>
              <a:rPr lang="en-US" sz="2000" b="1" i="1" dirty="0"/>
              <a:t>50 First </a:t>
            </a:r>
            <a:r>
              <a:rPr lang="en-US" sz="2000" b="1" i="1" dirty="0" smtClean="0"/>
              <a:t>Dates</a:t>
            </a:r>
            <a:r>
              <a:rPr lang="ru-RU" sz="2000" b="1" i="1" dirty="0" smtClean="0"/>
              <a:t>;</a:t>
            </a:r>
            <a:r>
              <a:rPr lang="en-US" sz="2000" b="1" i="1" dirty="0" smtClean="0"/>
              <a:t> </a:t>
            </a:r>
            <a:r>
              <a:rPr lang="en-US" sz="2000" b="1" i="1" dirty="0" err="1" smtClean="0"/>
              <a:t>Waterboy</a:t>
            </a:r>
            <a:r>
              <a:rPr lang="ru-RU" sz="2000" b="1" i="1" dirty="0" smtClean="0"/>
              <a:t>;</a:t>
            </a:r>
            <a:r>
              <a:rPr lang="en-US" sz="2000" b="1" i="1" dirty="0" smtClean="0"/>
              <a:t> No </a:t>
            </a:r>
            <a:r>
              <a:rPr lang="en-US" sz="2000" b="1" i="1" dirty="0"/>
              <a:t>feelings. </a:t>
            </a:r>
            <a:endParaRPr lang="ru-RU" sz="2000" b="1" i="1"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003717"/>
            <a:ext cx="4873609" cy="2769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78462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312</TotalTime>
  <Words>863</Words>
  <Application>Microsoft Office PowerPoint</Application>
  <PresentationFormat>Экран (4:3)</PresentationFormat>
  <Paragraphs>24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Горизонт</vt:lpstr>
      <vt:lpstr>what do you know about the cinema</vt:lpstr>
      <vt:lpstr>Презентация PowerPoint</vt:lpstr>
      <vt:lpstr>Презентация PowerPoint</vt:lpstr>
      <vt:lpstr>Hollywood</vt:lpstr>
      <vt:lpstr>The first film in Hollywood</vt:lpstr>
      <vt:lpstr>Презентация PowerPoint</vt:lpstr>
      <vt:lpstr>Жанры фильмов: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know about the cinema</dc:title>
  <dc:creator>Артём</dc:creator>
  <cp:lastModifiedBy>Артём</cp:lastModifiedBy>
  <cp:revision>18</cp:revision>
  <dcterms:created xsi:type="dcterms:W3CDTF">2011-11-28T10:09:19Z</dcterms:created>
  <dcterms:modified xsi:type="dcterms:W3CDTF">2011-11-29T14:00:04Z</dcterms:modified>
</cp:coreProperties>
</file>