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8" r:id="rId7"/>
    <p:sldId id="264" r:id="rId8"/>
    <p:sldId id="261" r:id="rId9"/>
    <p:sldId id="262" r:id="rId10"/>
    <p:sldId id="266" r:id="rId11"/>
    <p:sldId id="269" r:id="rId12"/>
    <p:sldId id="265" r:id="rId13"/>
    <p:sldId id="271" r:id="rId14"/>
    <p:sldId id="272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00FF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6" d="100"/>
          <a:sy n="66" d="100"/>
        </p:scale>
        <p:origin x="-134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EDBA03F-EFDC-4DB4-85E2-0EB3329540AF}" type="datetimeFigureOut">
              <a:rPr lang="ru-RU"/>
              <a:pPr>
                <a:defRPr/>
              </a:pPr>
              <a:t>06.04.2012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72E870D-56C8-45FD-8E8B-F08C858FFF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8DEF354-6E09-42E7-B164-87C851755627}" type="datetimeFigureOut">
              <a:rPr lang="ru-RU"/>
              <a:pPr>
                <a:defRPr/>
              </a:pPr>
              <a:t>06.04.2012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7CCB54-457E-4ECF-8531-808FBF2222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C9A7E-3ED6-4893-B16C-3D1F52F15F88}" type="datetimeFigureOut">
              <a:rPr lang="ru-RU"/>
              <a:pPr>
                <a:defRPr/>
              </a:pPr>
              <a:t>06.04.2012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3A7A-AE3D-4620-B145-6BB5B6D709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F9D12-4389-4E18-B516-DFC9919E64BE}" type="datetimeFigureOut">
              <a:rPr lang="ru-RU"/>
              <a:pPr>
                <a:defRPr/>
              </a:pPr>
              <a:t>06.04.2012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57771-73A7-41A5-AF37-8D05123A5C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4D2A0-6D59-494C-BAC9-0E77A01BF051}" type="datetimeFigureOut">
              <a:rPr lang="ru-RU"/>
              <a:pPr>
                <a:defRPr/>
              </a:pPr>
              <a:t>06.04.2012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D7F68-2250-45F9-B4A4-049AF156CD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51758-0A04-4BDA-8788-AE5D52440D2C}" type="datetimeFigureOut">
              <a:rPr lang="ru-RU"/>
              <a:pPr>
                <a:defRPr/>
              </a:pPr>
              <a:t>06.04.2012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4196F-30A6-4708-AA33-1A49EA1AED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6F2F1-8970-4E73-BC42-2DA49DAB6AE7}" type="datetimeFigureOut">
              <a:rPr lang="ru-RU"/>
              <a:pPr>
                <a:defRPr/>
              </a:pPr>
              <a:t>06.04.2012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C75F1-FAFF-45E7-9D79-7469F9D295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D4FBC-034F-4002-A862-5662FDC9F284}" type="datetimeFigureOut">
              <a:rPr lang="ru-RU"/>
              <a:pPr>
                <a:defRPr/>
              </a:pPr>
              <a:t>06.04.2012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9115C-B3F8-415E-972B-21226D521C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70A18-3A73-4B8A-8F66-6AE7F17263B3}" type="datetimeFigureOut">
              <a:rPr lang="ru-RU"/>
              <a:pPr>
                <a:defRPr/>
              </a:pPr>
              <a:t>06.04.2012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7511C-9354-4786-8C64-67E4E70BCA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4D48B-6C13-4514-A3A7-3E43712FFE00}" type="datetimeFigureOut">
              <a:rPr lang="ru-RU"/>
              <a:pPr>
                <a:defRPr/>
              </a:pPr>
              <a:t>06.04.2012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62956-546B-4927-9C98-15D82A2DCA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D88FB-40B8-4904-B462-8A1562F1E031}" type="datetimeFigureOut">
              <a:rPr lang="ru-RU"/>
              <a:pPr>
                <a:defRPr/>
              </a:pPr>
              <a:t>06.04.2012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CCE11-1FB4-4312-9F94-7347294BDA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8847D-ED0E-4E36-B7AD-08C9FC7BBC25}" type="datetimeFigureOut">
              <a:rPr lang="ru-RU"/>
              <a:pPr>
                <a:defRPr/>
              </a:pPr>
              <a:t>06.04.2012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C80B1-876D-4B6E-81FE-EEF85D23FB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5F74D-5A9E-44D4-8EB6-66FE6A5590B6}" type="datetimeFigureOut">
              <a:rPr lang="ru-RU"/>
              <a:pPr>
                <a:defRPr/>
              </a:pPr>
              <a:t>06.04.2012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FAC31-33B1-4853-B71B-AFB20F5FC3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C0DBEF-82EC-4445-B4B3-0B6CE62FEFD2}" type="datetimeFigureOut">
              <a:rPr lang="ru-RU"/>
              <a:pPr>
                <a:defRPr/>
              </a:pPr>
              <a:t>06.04.2012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CD42E7-FB29-4927-8D5D-77A578B92F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grpSp>
          <p:nvGrpSpPr>
            <p:cNvPr id="12" name="Полилиния 11"/>
            <p:cNvGrpSpPr>
              <a:grpSpLocks/>
            </p:cNvGrpSpPr>
            <p:nvPr/>
          </p:nvGrpSpPr>
          <p:grpSpPr bwMode="auto">
            <a:xfrm>
              <a:off x="-6124" y="-10242"/>
              <a:ext cx="9137904" cy="1048512"/>
              <a:chOff x="-6096" y="-24384"/>
              <a:chExt cx="9137904" cy="1048512"/>
            </a:xfrm>
          </p:grpSpPr>
          <p:pic>
            <p:nvPicPr>
              <p:cNvPr id="1034" name="Полилиния 11"/>
              <p:cNvPicPr>
                <a:picLocks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-6096" y="-24384"/>
                <a:ext cx="9137904" cy="1048512"/>
              </a:xfrm>
              <a:prstGeom prst="rect">
                <a:avLst/>
              </a:prstGeom>
              <a:noFill/>
            </p:spPr>
          </p:pic>
          <p:sp>
            <p:nvSpPr>
              <p:cNvPr id="1035" name="Text Box 11"/>
              <p:cNvSpPr txBox="1">
                <a:spLocks noChangeArrowheads="1"/>
              </p:cNvSpPr>
              <p:nvPr/>
            </p:nvSpPr>
            <p:spPr bwMode="auto">
              <a:xfrm rot="21435692">
                <a:off x="-29294" y="421671"/>
                <a:ext cx="0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</p:grpSp>
        <p:grpSp>
          <p:nvGrpSpPr>
            <p:cNvPr id="13" name="Полилиния 12"/>
            <p:cNvGrpSpPr>
              <a:grpSpLocks/>
            </p:cNvGrpSpPr>
            <p:nvPr/>
          </p:nvGrpSpPr>
          <p:grpSpPr bwMode="auto">
            <a:xfrm>
              <a:off x="-6124" y="62910"/>
              <a:ext cx="9156192" cy="914400"/>
              <a:chOff x="-6096" y="48768"/>
              <a:chExt cx="9156192" cy="914400"/>
            </a:xfrm>
          </p:grpSpPr>
          <p:pic>
            <p:nvPicPr>
              <p:cNvPr id="1037" name="Полилиния 12"/>
              <p:cNvPicPr>
                <a:picLocks noChangeArrowheads="1"/>
              </p:cNvPicPr>
              <p:nvPr/>
            </p:nvPicPr>
            <p:blipFill>
              <a:blip r:embed="rId14"/>
              <a:srcRect/>
              <a:stretch>
                <a:fillRect/>
              </a:stretch>
            </p:blipFill>
            <p:spPr bwMode="auto">
              <a:xfrm>
                <a:off x="-6096" y="48768"/>
                <a:ext cx="9156192" cy="914400"/>
              </a:xfrm>
              <a:prstGeom prst="rect">
                <a:avLst/>
              </a:prstGeom>
              <a:noFill/>
            </p:spPr>
          </p:pic>
          <p:sp>
            <p:nvSpPr>
              <p:cNvPr id="1038" name="Text Box 14"/>
              <p:cNvSpPr txBox="1">
                <a:spLocks noChangeArrowheads="1"/>
              </p:cNvSpPr>
              <p:nvPr/>
            </p:nvSpPr>
            <p:spPr bwMode="auto">
              <a:xfrm rot="21435692">
                <a:off x="-21711" y="495361"/>
                <a:ext cx="0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0" r:id="rId2"/>
    <p:sldLayoutId id="2147483789" r:id="rId3"/>
    <p:sldLayoutId id="2147483788" r:id="rId4"/>
    <p:sldLayoutId id="2147483787" r:id="rId5"/>
    <p:sldLayoutId id="2147483786" r:id="rId6"/>
    <p:sldLayoutId id="2147483785" r:id="rId7"/>
    <p:sldLayoutId id="2147483784" r:id="rId8"/>
    <p:sldLayoutId id="2147483792" r:id="rId9"/>
    <p:sldLayoutId id="2147483783" r:id="rId10"/>
    <p:sldLayoutId id="21474837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ctr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493713" y="481013"/>
            <a:ext cx="7785100" cy="3268662"/>
          </a:xfr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313" y="2571750"/>
            <a:ext cx="6400800" cy="2643188"/>
          </a:xfrm>
        </p:spPr>
        <p:txBody>
          <a:bodyPr>
            <a:noAutofit/>
          </a:bodyPr>
          <a:lstStyle/>
          <a:p>
            <a:pPr marR="0"/>
            <a:endParaRPr lang="ru-RU" sz="2800" smtClean="0"/>
          </a:p>
          <a:p>
            <a:pPr marR="0" algn="ctr"/>
            <a:r>
              <a:rPr lang="ru-RU" sz="2800" smtClean="0">
                <a:solidFill>
                  <a:srgbClr val="083763"/>
                </a:solidFill>
              </a:rPr>
              <a:t>по теме:</a:t>
            </a:r>
          </a:p>
          <a:p>
            <a:pPr marR="0" algn="ctr"/>
            <a:r>
              <a:rPr lang="ru-RU" sz="2800" i="1" smtClean="0">
                <a:solidFill>
                  <a:srgbClr val="083763"/>
                </a:solidFill>
              </a:rPr>
              <a:t>«Имя существительное.</a:t>
            </a:r>
            <a:endParaRPr lang="ru-RU" sz="2800" smtClean="0">
              <a:solidFill>
                <a:srgbClr val="083763"/>
              </a:solidFill>
            </a:endParaRPr>
          </a:p>
          <a:p>
            <a:pPr marR="0" algn="ctr"/>
            <a:r>
              <a:rPr lang="ru-RU" sz="2800" i="1" smtClean="0">
                <a:solidFill>
                  <a:srgbClr val="083763"/>
                </a:solidFill>
              </a:rPr>
              <a:t>Как изменяются существительные </a:t>
            </a:r>
            <a:endParaRPr lang="ru-RU" sz="2800" smtClean="0">
              <a:solidFill>
                <a:srgbClr val="083763"/>
              </a:solidFill>
            </a:endParaRPr>
          </a:p>
          <a:p>
            <a:pPr marR="0" algn="ctr"/>
            <a:r>
              <a:rPr lang="ru-RU" sz="2800" i="1" smtClean="0">
                <a:solidFill>
                  <a:srgbClr val="083763"/>
                </a:solidFill>
              </a:rPr>
              <a:t>по числам».</a:t>
            </a:r>
          </a:p>
          <a:p>
            <a:pPr marR="0"/>
            <a:endParaRPr lang="ru-RU" sz="2400" i="1" smtClean="0"/>
          </a:p>
          <a:p>
            <a:pPr marR="0"/>
            <a:r>
              <a:rPr lang="ru-RU" sz="2400" i="1" smtClean="0"/>
              <a:t>Учитель: Макеева Ю.А.</a:t>
            </a:r>
          </a:p>
          <a:p>
            <a:pPr marR="0"/>
            <a:r>
              <a:rPr lang="ru-RU" sz="2400" i="1" smtClean="0"/>
              <a:t>г.Москва</a:t>
            </a: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813" y="1571625"/>
            <a:ext cx="771525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sz="3600" i="1">
                <a:solidFill>
                  <a:srgbClr val="0B5395"/>
                </a:solidFill>
                <a:latin typeface="Verdana" pitchFamily="34" charset="0"/>
              </a:rPr>
              <a:t>бежал				лимоны   синица                  съела бы</a:t>
            </a:r>
          </a:p>
          <a:p>
            <a:pPr algn="just"/>
            <a:r>
              <a:rPr lang="ru-RU" sz="3600" i="1">
                <a:solidFill>
                  <a:srgbClr val="0B5395"/>
                </a:solidFill>
                <a:latin typeface="Verdana" pitchFamily="34" charset="0"/>
              </a:rPr>
              <a:t>				</a:t>
            </a:r>
          </a:p>
          <a:p>
            <a:pPr algn="just"/>
            <a:endParaRPr lang="ru-RU" sz="3600" i="1">
              <a:solidFill>
                <a:srgbClr val="0B5395"/>
              </a:solidFill>
              <a:latin typeface="Verdana" pitchFamily="34" charset="0"/>
            </a:endParaRPr>
          </a:p>
          <a:p>
            <a:pPr algn="just"/>
            <a:r>
              <a:rPr lang="ru-RU" sz="3600" i="1">
                <a:solidFill>
                  <a:srgbClr val="0B5395"/>
                </a:solidFill>
                <a:latin typeface="Verdana" pitchFamily="34" charset="0"/>
              </a:rPr>
              <a:t>праздники              играют</a:t>
            </a:r>
            <a:endParaRPr lang="ru-RU" sz="3600">
              <a:solidFill>
                <a:srgbClr val="0B5395"/>
              </a:solidFill>
              <a:latin typeface="Verdana" pitchFamily="34" charset="0"/>
            </a:endParaRPr>
          </a:p>
          <a:p>
            <a:pPr algn="just" eaLnBrk="0" hangingPunct="0"/>
            <a:r>
              <a:rPr lang="ru-RU" sz="3600" i="1">
                <a:solidFill>
                  <a:srgbClr val="0B5395"/>
                </a:solidFill>
                <a:latin typeface="Verdana" pitchFamily="34" charset="0"/>
              </a:rPr>
              <a:t>учись		   	       яблоко</a:t>
            </a:r>
            <a:endParaRPr lang="ru-RU" sz="3600">
              <a:solidFill>
                <a:srgbClr val="0B5395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428625" y="1571625"/>
            <a:ext cx="3571875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sz="3600" i="1">
                <a:solidFill>
                  <a:srgbClr val="0B5395"/>
                </a:solidFill>
                <a:latin typeface="Verdana" pitchFamily="34" charset="0"/>
              </a:rPr>
              <a:t>бежал</a:t>
            </a:r>
          </a:p>
          <a:p>
            <a:pPr algn="just"/>
            <a:endParaRPr lang="ru-RU" sz="3600" i="1">
              <a:solidFill>
                <a:srgbClr val="0B5395"/>
              </a:solidFill>
              <a:latin typeface="Verdana" pitchFamily="34" charset="0"/>
            </a:endParaRPr>
          </a:p>
          <a:p>
            <a:pPr algn="just"/>
            <a:r>
              <a:rPr lang="ru-RU" sz="3600" i="1">
                <a:solidFill>
                  <a:srgbClr val="0B5395"/>
                </a:solidFill>
                <a:latin typeface="Verdana" pitchFamily="34" charset="0"/>
              </a:rPr>
              <a:t>съела бы</a:t>
            </a:r>
          </a:p>
          <a:p>
            <a:pPr algn="just"/>
            <a:r>
              <a:rPr lang="ru-RU" sz="3600" i="1">
                <a:solidFill>
                  <a:srgbClr val="0B5395"/>
                </a:solidFill>
                <a:latin typeface="Verdana" pitchFamily="34" charset="0"/>
              </a:rPr>
              <a:t> </a:t>
            </a:r>
          </a:p>
          <a:p>
            <a:pPr algn="just"/>
            <a:r>
              <a:rPr lang="ru-RU" sz="3600" i="1">
                <a:solidFill>
                  <a:srgbClr val="0B5395"/>
                </a:solidFill>
                <a:latin typeface="Verdana" pitchFamily="34" charset="0"/>
              </a:rPr>
              <a:t>учись</a:t>
            </a:r>
          </a:p>
          <a:p>
            <a:pPr algn="just"/>
            <a:r>
              <a:rPr lang="ru-RU" sz="3600" i="1">
                <a:solidFill>
                  <a:srgbClr val="0B5395"/>
                </a:solidFill>
                <a:latin typeface="Verdana" pitchFamily="34" charset="0"/>
              </a:rPr>
              <a:t> </a:t>
            </a:r>
          </a:p>
          <a:p>
            <a:pPr algn="just"/>
            <a:r>
              <a:rPr lang="ru-RU" sz="3600" i="1">
                <a:solidFill>
                  <a:srgbClr val="0B5395"/>
                </a:solidFill>
                <a:latin typeface="Verdana" pitchFamily="34" charset="0"/>
              </a:rPr>
              <a:t>играют</a:t>
            </a:r>
            <a:endParaRPr lang="ru-RU" sz="3600">
              <a:solidFill>
                <a:srgbClr val="0B5395"/>
              </a:solidFill>
              <a:latin typeface="Verdana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5357813" y="1571625"/>
            <a:ext cx="3071812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sz="3600" i="1">
                <a:solidFill>
                  <a:srgbClr val="0B5395"/>
                </a:solidFill>
                <a:latin typeface="Verdana" pitchFamily="34" charset="0"/>
              </a:rPr>
              <a:t>синица </a:t>
            </a:r>
          </a:p>
          <a:p>
            <a:pPr algn="just"/>
            <a:endParaRPr lang="ru-RU" sz="3600" i="1">
              <a:solidFill>
                <a:srgbClr val="0B5395"/>
              </a:solidFill>
              <a:latin typeface="Verdana" pitchFamily="34" charset="0"/>
            </a:endParaRPr>
          </a:p>
          <a:p>
            <a:pPr algn="just"/>
            <a:r>
              <a:rPr lang="ru-RU" sz="3600" i="1">
                <a:solidFill>
                  <a:srgbClr val="0B5395"/>
                </a:solidFill>
                <a:latin typeface="Verdana" pitchFamily="34" charset="0"/>
              </a:rPr>
              <a:t>лимоны		</a:t>
            </a:r>
          </a:p>
          <a:p>
            <a:pPr algn="just"/>
            <a:r>
              <a:rPr lang="ru-RU" sz="3600" i="1">
                <a:solidFill>
                  <a:srgbClr val="0B5395"/>
                </a:solidFill>
                <a:latin typeface="Verdana" pitchFamily="34" charset="0"/>
              </a:rPr>
              <a:t>праздники		</a:t>
            </a:r>
          </a:p>
          <a:p>
            <a:pPr algn="just"/>
            <a:r>
              <a:rPr lang="ru-RU" sz="3600" i="1">
                <a:solidFill>
                  <a:srgbClr val="0B5395"/>
                </a:solidFill>
                <a:latin typeface="Verdana" pitchFamily="34" charset="0"/>
              </a:rPr>
              <a:t>яблоко</a:t>
            </a:r>
            <a:endParaRPr lang="ru-RU" sz="3600">
              <a:solidFill>
                <a:srgbClr val="0B5395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/>
      <p:bldP spid="2560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642938" y="1571625"/>
            <a:ext cx="7215187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3600" i="1">
                <a:solidFill>
                  <a:srgbClr val="0B5395"/>
                </a:solidFill>
                <a:latin typeface="Verdana" pitchFamily="34" charset="0"/>
              </a:rPr>
              <a:t>Синица  	—</a:t>
            </a:r>
            <a:endParaRPr lang="ru-RU" sz="3600">
              <a:solidFill>
                <a:srgbClr val="0B5395"/>
              </a:solidFill>
              <a:latin typeface="Verdana" pitchFamily="34" charset="0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ru-RU" sz="3600" i="1">
                <a:solidFill>
                  <a:srgbClr val="0B5395"/>
                </a:solidFill>
                <a:latin typeface="Verdana" pitchFamily="34" charset="0"/>
              </a:rPr>
              <a:t>Лимоны  	—</a:t>
            </a:r>
            <a:endParaRPr lang="ru-RU" sz="3600">
              <a:solidFill>
                <a:srgbClr val="0B5395"/>
              </a:solidFill>
              <a:latin typeface="Verdana" pitchFamily="34" charset="0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ru-RU" sz="3600" i="1">
                <a:solidFill>
                  <a:srgbClr val="0B5395"/>
                </a:solidFill>
                <a:latin typeface="Verdana" pitchFamily="34" charset="0"/>
              </a:rPr>
              <a:t>Праздники  — </a:t>
            </a:r>
            <a:endParaRPr lang="ru-RU" sz="3600">
              <a:solidFill>
                <a:srgbClr val="0B5395"/>
              </a:solidFill>
              <a:latin typeface="Verdana" pitchFamily="34" charset="0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ru-RU" sz="3600">
                <a:solidFill>
                  <a:srgbClr val="0B5395"/>
                </a:solidFill>
                <a:latin typeface="Verdana" pitchFamily="34" charset="0"/>
              </a:rPr>
              <a:t>Яблоко  	—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643688" y="3429000"/>
            <a:ext cx="500062" cy="5000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57875" y="2571750"/>
            <a:ext cx="500063" cy="5000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071813" y="3500438"/>
            <a:ext cx="500062" cy="50006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786438" y="4214813"/>
            <a:ext cx="500062" cy="50006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786438" y="1785938"/>
            <a:ext cx="500062" cy="50006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43125" y="4357688"/>
            <a:ext cx="500063" cy="50006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286000" y="2714625"/>
            <a:ext cx="500063" cy="5000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214563" y="1857375"/>
            <a:ext cx="500062" cy="5000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286250" y="1500188"/>
            <a:ext cx="2643188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3600" i="1">
                <a:solidFill>
                  <a:srgbClr val="0B5395"/>
                </a:solidFill>
                <a:latin typeface="Verdana" pitchFamily="34" charset="0"/>
              </a:rPr>
              <a:t>синицы</a:t>
            </a:r>
            <a:endParaRPr lang="ru-RU" sz="3600">
              <a:solidFill>
                <a:srgbClr val="0B5395"/>
              </a:solidFill>
              <a:latin typeface="Verdana" pitchFamily="34" charset="0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ru-RU" sz="3600" i="1">
                <a:solidFill>
                  <a:srgbClr val="0B5395"/>
                </a:solidFill>
                <a:latin typeface="Verdana" pitchFamily="34" charset="0"/>
              </a:rPr>
              <a:t>лимон</a:t>
            </a:r>
            <a:endParaRPr lang="ru-RU" sz="3600">
              <a:solidFill>
                <a:srgbClr val="0B5395"/>
              </a:solidFill>
              <a:latin typeface="Verdana" pitchFamily="34" charset="0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ru-RU" sz="3600" i="1">
                <a:solidFill>
                  <a:srgbClr val="0B5395"/>
                </a:solidFill>
                <a:latin typeface="Verdana" pitchFamily="34" charset="0"/>
              </a:rPr>
              <a:t>праздник </a:t>
            </a:r>
            <a:endParaRPr lang="ru-RU" sz="3600">
              <a:solidFill>
                <a:srgbClr val="0B5395"/>
              </a:solidFill>
              <a:latin typeface="Verdana" pitchFamily="34" charset="0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ru-RU" sz="3600">
                <a:solidFill>
                  <a:srgbClr val="0B5395"/>
                </a:solidFill>
                <a:latin typeface="Verdana" pitchFamily="34" charset="0"/>
              </a:rPr>
              <a:t>яблоки</a:t>
            </a:r>
            <a:endParaRPr lang="ru-RU" sz="360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Рисунок 1" descr="gallery_866_20399.jpg"/>
          <p:cNvPicPr>
            <a:picLocks noChangeAspect="1"/>
          </p:cNvPicPr>
          <p:nvPr/>
        </p:nvPicPr>
        <p:blipFill>
          <a:blip r:embed="rId2"/>
          <a:srcRect b="6299"/>
          <a:stretch>
            <a:fillRect/>
          </a:stretch>
        </p:blipFill>
        <p:spPr bwMode="auto">
          <a:xfrm>
            <a:off x="1643063" y="1500188"/>
            <a:ext cx="5929312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3988" y="785813"/>
            <a:ext cx="3713162" cy="8302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i="1">
                <a:solidFill>
                  <a:srgbClr val="FF0000"/>
                </a:solidFill>
                <a:latin typeface="Verdana" pitchFamily="34" charset="0"/>
              </a:rPr>
              <a:t>Только</a:t>
            </a:r>
            <a:r>
              <a:rPr lang="ru-RU" sz="2400" i="1">
                <a:solidFill>
                  <a:srgbClr val="0B5395"/>
                </a:solidFill>
                <a:latin typeface="Verdana" pitchFamily="34" charset="0"/>
              </a:rPr>
              <a:t> в форме</a:t>
            </a:r>
          </a:p>
          <a:p>
            <a:pPr algn="ctr"/>
            <a:r>
              <a:rPr lang="ru-RU" sz="2400" i="1">
                <a:solidFill>
                  <a:srgbClr val="FF0000"/>
                </a:solidFill>
                <a:latin typeface="Verdana" pitchFamily="34" charset="0"/>
              </a:rPr>
              <a:t>единственного</a:t>
            </a:r>
            <a:r>
              <a:rPr lang="ru-RU" sz="2400" i="1">
                <a:solidFill>
                  <a:srgbClr val="0B5395"/>
                </a:solidFill>
                <a:latin typeface="Verdana" pitchFamily="34" charset="0"/>
              </a:rPr>
              <a:t> числа: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000625" y="785813"/>
            <a:ext cx="4143375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i="1">
                <a:solidFill>
                  <a:srgbClr val="FF0000"/>
                </a:solidFill>
                <a:latin typeface="Verdana" pitchFamily="34" charset="0"/>
              </a:rPr>
              <a:t>Только</a:t>
            </a:r>
            <a:r>
              <a:rPr lang="ru-RU" sz="2400" i="1">
                <a:solidFill>
                  <a:srgbClr val="0B5395"/>
                </a:solidFill>
                <a:latin typeface="Verdana" pitchFamily="34" charset="0"/>
              </a:rPr>
              <a:t> в форме</a:t>
            </a:r>
          </a:p>
          <a:p>
            <a:pPr algn="ctr"/>
            <a:r>
              <a:rPr lang="ru-RU" sz="2400" i="1">
                <a:solidFill>
                  <a:srgbClr val="FF0000"/>
                </a:solidFill>
                <a:latin typeface="Verdana" pitchFamily="34" charset="0"/>
              </a:rPr>
              <a:t>множественного</a:t>
            </a:r>
            <a:r>
              <a:rPr lang="ru-RU" sz="2400" i="1">
                <a:solidFill>
                  <a:srgbClr val="0B5395"/>
                </a:solidFill>
                <a:latin typeface="Verdana" pitchFamily="34" charset="0"/>
              </a:rPr>
              <a:t> числа: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14375" y="2143125"/>
            <a:ext cx="2786063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i="1">
                <a:solidFill>
                  <a:srgbClr val="0B5395"/>
                </a:solidFill>
                <a:latin typeface="Verdana" pitchFamily="34" charset="0"/>
              </a:rPr>
              <a:t>молоко</a:t>
            </a:r>
          </a:p>
          <a:p>
            <a:r>
              <a:rPr lang="ru-RU" sz="3600" i="1">
                <a:solidFill>
                  <a:srgbClr val="0B5395"/>
                </a:solidFill>
                <a:latin typeface="Verdana" pitchFamily="34" charset="0"/>
              </a:rPr>
              <a:t>листва</a:t>
            </a:r>
          </a:p>
          <a:p>
            <a:r>
              <a:rPr lang="ru-RU" sz="3600" i="1">
                <a:solidFill>
                  <a:srgbClr val="0B5395"/>
                </a:solidFill>
                <a:latin typeface="Verdana" pitchFamily="34" charset="0"/>
              </a:rPr>
              <a:t>доброта</a:t>
            </a:r>
          </a:p>
          <a:p>
            <a:r>
              <a:rPr lang="ru-RU" sz="3600" i="1">
                <a:solidFill>
                  <a:srgbClr val="0B5395"/>
                </a:solidFill>
                <a:latin typeface="Verdana" pitchFamily="34" charset="0"/>
              </a:rPr>
              <a:t>смелость</a:t>
            </a:r>
          </a:p>
          <a:p>
            <a:r>
              <a:rPr lang="ru-RU" sz="3600" i="1">
                <a:solidFill>
                  <a:srgbClr val="0B5395"/>
                </a:solidFill>
                <a:latin typeface="Verdana" pitchFamily="34" charset="0"/>
              </a:rPr>
              <a:t>горох</a:t>
            </a:r>
          </a:p>
          <a:p>
            <a:r>
              <a:rPr lang="ru-RU" sz="3600" i="1">
                <a:solidFill>
                  <a:srgbClr val="0B5395"/>
                </a:solidFill>
                <a:latin typeface="Verdana" pitchFamily="34" charset="0"/>
              </a:rPr>
              <a:t>пшено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15000" y="2143125"/>
            <a:ext cx="2500313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i="1">
                <a:solidFill>
                  <a:srgbClr val="0B5395"/>
                </a:solidFill>
                <a:latin typeface="Verdana" pitchFamily="34" charset="0"/>
              </a:rPr>
              <a:t>ножницы</a:t>
            </a:r>
          </a:p>
          <a:p>
            <a:r>
              <a:rPr lang="ru-RU" sz="3600" i="1">
                <a:solidFill>
                  <a:srgbClr val="0B5395"/>
                </a:solidFill>
                <a:latin typeface="Verdana" pitchFamily="34" charset="0"/>
              </a:rPr>
              <a:t>щипцы</a:t>
            </a:r>
          </a:p>
          <a:p>
            <a:r>
              <a:rPr lang="ru-RU" sz="3600" i="1">
                <a:solidFill>
                  <a:srgbClr val="0B5395"/>
                </a:solidFill>
                <a:latin typeface="Verdana" pitchFamily="34" charset="0"/>
              </a:rPr>
              <a:t>каникулы</a:t>
            </a:r>
          </a:p>
          <a:p>
            <a:r>
              <a:rPr lang="ru-RU" sz="3600" i="1">
                <a:solidFill>
                  <a:srgbClr val="0B5395"/>
                </a:solidFill>
                <a:latin typeface="Verdana" pitchFamily="34" charset="0"/>
              </a:rPr>
              <a:t>брюки</a:t>
            </a:r>
          </a:p>
          <a:p>
            <a:r>
              <a:rPr lang="ru-RU" sz="3600" i="1">
                <a:solidFill>
                  <a:srgbClr val="0B5395"/>
                </a:solidFill>
                <a:latin typeface="Verdana" pitchFamily="34" charset="0"/>
              </a:rPr>
              <a:t>шорты</a:t>
            </a:r>
          </a:p>
          <a:p>
            <a:r>
              <a:rPr lang="ru-RU" sz="3600" i="1">
                <a:solidFill>
                  <a:srgbClr val="0B5395"/>
                </a:solidFill>
                <a:latin typeface="Verdana" pitchFamily="34" charset="0"/>
              </a:rPr>
              <a:t>жмурки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85750" y="428625"/>
            <a:ext cx="8128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7200" b="1" i="1">
                <a:solidFill>
                  <a:srgbClr val="FF00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 Спасибо за  урок!</a:t>
            </a:r>
            <a:endParaRPr lang="ru-RU" sz="7200">
              <a:solidFill>
                <a:srgbClr val="FF00FF"/>
              </a:solidFill>
              <a:latin typeface="Constantia" pitchFamily="18" charset="0"/>
              <a:ea typeface="Verdana" pitchFamily="34" charset="0"/>
              <a:cs typeface="Times New Roman" pitchFamily="18" charset="0"/>
            </a:endParaRPr>
          </a:p>
        </p:txBody>
      </p:sp>
      <p:pic>
        <p:nvPicPr>
          <p:cNvPr id="29698" name="Рисунок 4" descr="1191269027_c411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50" y="2143125"/>
            <a:ext cx="307657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85750" y="1071563"/>
            <a:ext cx="8501063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3600">
                <a:solidFill>
                  <a:srgbClr val="0B5395"/>
                </a:solidFill>
                <a:latin typeface="Verdana" pitchFamily="34" charset="0"/>
              </a:rPr>
              <a:t>Здесь легкий снег повис на ели гибкой.</a:t>
            </a:r>
          </a:p>
        </p:txBody>
      </p:sp>
      <p:pic>
        <p:nvPicPr>
          <p:cNvPr id="16386" name="Рисунок 4" descr="016676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43213" y="3500438"/>
            <a:ext cx="341947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000500" y="1857375"/>
            <a:ext cx="1000125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357813" y="1857375"/>
            <a:ext cx="1357312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357813" y="2071688"/>
            <a:ext cx="1357312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38" y="1928813"/>
            <a:ext cx="4486275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3600">
                <a:solidFill>
                  <a:srgbClr val="0B5395"/>
                </a:solidFill>
                <a:latin typeface="Verdana" pitchFamily="34" charset="0"/>
              </a:rPr>
              <a:t>Прилетают грачи.</a:t>
            </a:r>
          </a:p>
        </p:txBody>
      </p:sp>
      <p:pic>
        <p:nvPicPr>
          <p:cNvPr id="17410" name="Рисунок 4" descr="Grach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38" y="3786188"/>
            <a:ext cx="3200400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500313" y="2643188"/>
            <a:ext cx="2500312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500313" y="2786063"/>
            <a:ext cx="2500312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214938" y="2714625"/>
            <a:ext cx="1285875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75" y="1214438"/>
            <a:ext cx="7500938" cy="16430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3600">
                <a:solidFill>
                  <a:srgbClr val="0B5395"/>
                </a:solidFill>
                <a:latin typeface="Verdana" pitchFamily="34" charset="0"/>
              </a:rPr>
              <a:t>Вокруг лесной опушки водили хоровод маленькие березки.</a:t>
            </a:r>
          </a:p>
        </p:txBody>
      </p:sp>
      <p:pic>
        <p:nvPicPr>
          <p:cNvPr id="18434" name="Рисунок 3" descr="556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88" y="3571875"/>
            <a:ext cx="3595687" cy="269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6429375" y="2000250"/>
            <a:ext cx="171450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6429375" y="2214563"/>
            <a:ext cx="171450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572125" y="2857500"/>
            <a:ext cx="1928813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500" y="1143000"/>
            <a:ext cx="7929563" cy="2473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3600">
                <a:solidFill>
                  <a:srgbClr val="0B5395"/>
                </a:solidFill>
                <a:latin typeface="Verdana" pitchFamily="34" charset="0"/>
              </a:rPr>
              <a:t>На зеленом лугу порхают разноцветные бабочки, весело гудят шмели.	</a:t>
            </a:r>
          </a:p>
        </p:txBody>
      </p:sp>
      <p:pic>
        <p:nvPicPr>
          <p:cNvPr id="19458" name="Рисунок 6" descr="0_63551_198c1b53_L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0" y="4357688"/>
            <a:ext cx="2786063" cy="22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Рисунок 7" descr="0_62638_7047f7be_XL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" y="4357688"/>
            <a:ext cx="32099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6429375" y="2000250"/>
            <a:ext cx="200025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429375" y="2214563"/>
            <a:ext cx="200025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357688" y="2857500"/>
            <a:ext cx="200025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42938" y="3643313"/>
            <a:ext cx="1285875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42938" y="3857625"/>
            <a:ext cx="1285875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143125" y="3643313"/>
            <a:ext cx="1500188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2" descr="gallery_866_20399.jpg"/>
          <p:cNvPicPr>
            <a:picLocks noChangeAspect="1"/>
          </p:cNvPicPr>
          <p:nvPr/>
        </p:nvPicPr>
        <p:blipFill>
          <a:blip r:embed="rId2"/>
          <a:srcRect b="6299"/>
          <a:stretch>
            <a:fillRect/>
          </a:stretch>
        </p:blipFill>
        <p:spPr bwMode="auto">
          <a:xfrm>
            <a:off x="1643063" y="1500188"/>
            <a:ext cx="5929312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000125" y="1330325"/>
            <a:ext cx="6429375" cy="257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200000"/>
              </a:lnSpc>
            </a:pPr>
            <a:r>
              <a:rPr lang="ru-RU" sz="4400" b="1" i="1">
                <a:solidFill>
                  <a:srgbClr val="FF0000"/>
                </a:solidFill>
                <a:latin typeface="Verdana" pitchFamily="34" charset="0"/>
              </a:rPr>
              <a:t>Имя существительное</a:t>
            </a:r>
            <a:endParaRPr lang="ru-RU" sz="4400" b="1">
              <a:solidFill>
                <a:srgbClr val="FF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357188" y="2214563"/>
            <a:ext cx="8001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sz="3200" i="1">
                <a:solidFill>
                  <a:srgbClr val="0B5395"/>
                </a:solidFill>
                <a:latin typeface="Verdana" pitchFamily="34" charset="0"/>
              </a:rPr>
              <a:t>Вышли (откуда? из чего?) со двора;</a:t>
            </a:r>
            <a:endParaRPr lang="ru-RU" sz="3200">
              <a:solidFill>
                <a:srgbClr val="0B5395"/>
              </a:solidFill>
              <a:latin typeface="Verdana" pitchFamily="34" charset="0"/>
            </a:endParaRP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285750" y="3263900"/>
            <a:ext cx="79756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3200" i="1">
                <a:solidFill>
                  <a:srgbClr val="0B5395"/>
                </a:solidFill>
                <a:latin typeface="Verdana" pitchFamily="34" charset="0"/>
              </a:rPr>
              <a:t>Сидит (где? на чем?) на дубу; </a:t>
            </a:r>
          </a:p>
          <a:p>
            <a:pPr algn="just" eaLnBrk="0" hangingPunct="0">
              <a:lnSpc>
                <a:spcPct val="150000"/>
              </a:lnSpc>
            </a:pPr>
            <a:r>
              <a:rPr lang="ru-RU" sz="3200" i="1">
                <a:solidFill>
                  <a:srgbClr val="0B5395"/>
                </a:solidFill>
                <a:latin typeface="Verdana" pitchFamily="34" charset="0"/>
              </a:rPr>
              <a:t>Играет (во что?) во трубу.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785813" y="334963"/>
            <a:ext cx="6715125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49263" algn="ctr"/>
            <a:r>
              <a:rPr lang="ru-RU" sz="4400">
                <a:solidFill>
                  <a:srgbClr val="FF0000"/>
                </a:solidFill>
                <a:latin typeface="Verdana" pitchFamily="34" charset="0"/>
              </a:rPr>
              <a:t>    </a:t>
            </a:r>
            <a:r>
              <a:rPr lang="ru-RU" sz="4400" b="1" u="sng">
                <a:solidFill>
                  <a:srgbClr val="FF0000"/>
                </a:solidFill>
                <a:latin typeface="Verdana" pitchFamily="34" charset="0"/>
              </a:rPr>
              <a:t>Существительные</a:t>
            </a:r>
          </a:p>
          <a:p>
            <a:pPr indent="449263" algn="just"/>
            <a:endParaRPr lang="ru-RU" sz="1000">
              <a:solidFill>
                <a:srgbClr val="FF0000"/>
              </a:solidFill>
              <a:latin typeface="Verdana" pitchFamily="34" charset="0"/>
            </a:endParaRPr>
          </a:p>
          <a:p>
            <a:pPr indent="449263" algn="just"/>
            <a:endParaRPr lang="ru-RU" sz="1000">
              <a:solidFill>
                <a:srgbClr val="FF0000"/>
              </a:solidFill>
              <a:latin typeface="Verdana" pitchFamily="34" charset="0"/>
            </a:endParaRPr>
          </a:p>
          <a:p>
            <a:pPr indent="449263" algn="just"/>
            <a:endParaRPr lang="ru-RU" sz="1000">
              <a:solidFill>
                <a:srgbClr val="FF0000"/>
              </a:solidFill>
              <a:latin typeface="Verdana" pitchFamily="34" charset="0"/>
            </a:endParaRPr>
          </a:p>
          <a:p>
            <a:pPr indent="449263" algn="just"/>
            <a:endParaRPr lang="ru-RU" sz="1000">
              <a:solidFill>
                <a:srgbClr val="FF0000"/>
              </a:solidFill>
              <a:latin typeface="Verdana" pitchFamily="34" charset="0"/>
            </a:endParaRPr>
          </a:p>
          <a:p>
            <a:pPr indent="449263" algn="just" eaLnBrk="0" hangingPunct="0"/>
            <a:r>
              <a:rPr lang="ru-RU" sz="4400">
                <a:latin typeface="Verdana" pitchFamily="34" charset="0"/>
              </a:rPr>
              <a:t>     </a:t>
            </a:r>
            <a:r>
              <a:rPr lang="ru-RU" sz="4400" b="1">
                <a:solidFill>
                  <a:srgbClr val="0B5395"/>
                </a:solidFill>
                <a:latin typeface="Verdana" pitchFamily="34" charset="0"/>
              </a:rPr>
              <a:t>Кто? Что?</a:t>
            </a:r>
          </a:p>
          <a:p>
            <a:pPr indent="449263" algn="just" eaLnBrk="0" hangingPunct="0"/>
            <a:r>
              <a:rPr lang="ru-RU" sz="4400" b="1">
                <a:solidFill>
                  <a:srgbClr val="0B5395"/>
                </a:solidFill>
                <a:latin typeface="Verdana" pitchFamily="34" charset="0"/>
              </a:rPr>
              <a:t>     Кого? Чего?</a:t>
            </a:r>
          </a:p>
          <a:p>
            <a:pPr indent="449263" algn="just" eaLnBrk="0" hangingPunct="0"/>
            <a:r>
              <a:rPr lang="ru-RU" sz="4400" b="1">
                <a:solidFill>
                  <a:srgbClr val="0B5395"/>
                </a:solidFill>
                <a:latin typeface="Verdana" pitchFamily="34" charset="0"/>
              </a:rPr>
              <a:t>     Кому? Чему?</a:t>
            </a:r>
          </a:p>
          <a:p>
            <a:pPr indent="449263" algn="just" eaLnBrk="0" hangingPunct="0"/>
            <a:r>
              <a:rPr lang="ru-RU" sz="4400" b="1">
                <a:solidFill>
                  <a:srgbClr val="0B5395"/>
                </a:solidFill>
                <a:latin typeface="Verdana" pitchFamily="34" charset="0"/>
              </a:rPr>
              <a:t>     Кого? Что?</a:t>
            </a:r>
          </a:p>
          <a:p>
            <a:pPr indent="449263" algn="just" eaLnBrk="0" hangingPunct="0"/>
            <a:r>
              <a:rPr lang="ru-RU" sz="4400" b="1">
                <a:solidFill>
                  <a:srgbClr val="0B5395"/>
                </a:solidFill>
                <a:latin typeface="Verdana" pitchFamily="34" charset="0"/>
              </a:rPr>
              <a:t>     Кем? Чем?</a:t>
            </a:r>
          </a:p>
          <a:p>
            <a:pPr indent="449263" algn="just" eaLnBrk="0" hangingPunct="0"/>
            <a:r>
              <a:rPr lang="ru-RU" sz="4400" b="1">
                <a:solidFill>
                  <a:srgbClr val="0B5395"/>
                </a:solidFill>
                <a:latin typeface="Verdana" pitchFamily="34" charset="0"/>
              </a:rPr>
              <a:t>     О ком? О чем?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2|1.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355</TotalTime>
  <Words>123</Words>
  <Application>Microsoft Office PowerPoint</Application>
  <PresentationFormat>Экран (4:3)</PresentationFormat>
  <Paragraphs>69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Constantia</vt:lpstr>
      <vt:lpstr>Arial</vt:lpstr>
      <vt:lpstr>Calibri</vt:lpstr>
      <vt:lpstr>Wingdings 2</vt:lpstr>
      <vt:lpstr>Verdana</vt:lpstr>
      <vt:lpstr>Times New Roman</vt:lpstr>
      <vt:lpstr>Поток</vt:lpstr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по русскому языку в 3 классе </dc:title>
  <dc:creator>Lenovo</dc:creator>
  <cp:lastModifiedBy>Adel</cp:lastModifiedBy>
  <cp:revision>92</cp:revision>
  <dcterms:created xsi:type="dcterms:W3CDTF">2011-12-09T21:21:45Z</dcterms:created>
  <dcterms:modified xsi:type="dcterms:W3CDTF">2012-04-05T21:08:53Z</dcterms:modified>
</cp:coreProperties>
</file>