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3" r:id="rId13"/>
    <p:sldId id="267" r:id="rId14"/>
    <p:sldId id="266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D891-898C-4C4F-9462-A184AABA247C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B2D1-A921-4186-863D-2B4A73EBE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E3C8-DE57-4759-BFD2-A02AE5A06A3A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C0081-F31D-4355-A48E-304E45E4B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BD919-AA49-4861-B2A2-EBD0553E39D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3D232-60FF-4337-B979-38782A5B9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FF522-EAF1-4EA2-B504-A382DD7221A2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2809-B175-4CFD-A64E-FC74F7B23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1248-063C-42DA-B992-24369FE1DAD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F1D3-C29D-4606-800C-4994B4CA3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7220-3443-4909-8928-D0284C69A991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E9BD-3820-44F1-AF7A-AEB1EACDB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6BD2-77C1-4557-9DDF-866D1235E3DF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D096-579F-41C4-B671-3B6E4470F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682A-A67C-4831-9CE1-A8EE4C996343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A4462-60D3-47B5-9521-21A4CB757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5DA8-5374-4766-9F8E-7294CBF0E60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C89C-A16B-4F03-8B85-B691EEAEB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620A-C47E-48CD-BDAF-505F2082E111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EF14-C047-4F88-A4C8-B61418F8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7084A-E823-47AC-B7E1-242A62BFD320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402E-F5F6-4AC6-9CD4-27E580529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6DBF9F-39BC-445D-857B-67C8A69C8D2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281903-0CF1-4D8F-BA8B-4FDD0F165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188" y="519113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Урок русского языка</a:t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 в 3 </a:t>
            </a:r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кл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 descr="C:\Users\Андрей\Desktop\шк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989138"/>
            <a:ext cx="4535487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smtClean="0">
                <a:solidFill>
                  <a:srgbClr val="002060"/>
                </a:solidFill>
              </a:rPr>
              <a:t>Вывод: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smtClean="0">
                <a:solidFill>
                  <a:srgbClr val="FF0000"/>
                </a:solidFill>
              </a:rPr>
              <a:t>Сложные слова </a:t>
            </a:r>
            <a:r>
              <a:rPr lang="ru-RU" sz="5400" dirty="0" smtClean="0">
                <a:solidFill>
                  <a:srgbClr val="002060"/>
                </a:solidFill>
              </a:rPr>
              <a:t>– слова, которые состоят из нескольких корней. Корни в этих словах соединяются гласными буквами –о или –е.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5288" y="188913"/>
            <a:ext cx="8353425" cy="1008062"/>
          </a:xfrm>
        </p:spPr>
        <p:txBody>
          <a:bodyPr/>
          <a:lstStyle/>
          <a:p>
            <a:r>
              <a:rPr lang="ru-RU" sz="4800" smtClean="0">
                <a:solidFill>
                  <a:srgbClr val="7030A0"/>
                </a:solidFill>
              </a:rPr>
              <a:t>Работа  с  предложением</a:t>
            </a:r>
            <a:r>
              <a:rPr lang="ru-RU" sz="4800" smtClean="0"/>
              <a:t>.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395288" y="2492375"/>
            <a:ext cx="8208962" cy="4073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5700" smtClean="0"/>
              <a:t>ДР…БИЛ ,   МОЩНЫЙ, </a:t>
            </a:r>
          </a:p>
          <a:p>
            <a:pPr marL="0" indent="0">
              <a:buFont typeface="Arial" charset="0"/>
              <a:buNone/>
            </a:pPr>
            <a:r>
              <a:rPr lang="ru-RU" sz="6000" smtClean="0"/>
              <a:t>  ЛЬДИНЫ,     Л…Д…КОЛ.</a:t>
            </a:r>
          </a:p>
          <a:p>
            <a:pPr marL="0" indent="0">
              <a:buFont typeface="Arial" charset="0"/>
              <a:buNone/>
            </a:pPr>
            <a:endParaRPr lang="ru-RU" sz="4800" smtClean="0"/>
          </a:p>
          <a:p>
            <a:pPr marL="0" indent="0">
              <a:buFont typeface="Arial" charset="0"/>
              <a:buNone/>
            </a:pPr>
            <a:endParaRPr lang="ru-RU" sz="4800" smtClean="0"/>
          </a:p>
          <a:p>
            <a:pPr marL="0" indent="0">
              <a:buFont typeface="Arial" charset="0"/>
              <a:buNone/>
            </a:pP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88913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 Гимнастика для глаз.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27538" y="2179638"/>
            <a:ext cx="4392612" cy="1825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-3175" y="2179638"/>
            <a:ext cx="4430713" cy="1820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284663" y="2781300"/>
            <a:ext cx="287337" cy="6985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572000" y="1628775"/>
            <a:ext cx="1333500" cy="7207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443663" y="1628775"/>
            <a:ext cx="10810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725"/>
          </a:xfrm>
        </p:spPr>
        <p:txBody>
          <a:bodyPr/>
          <a:lstStyle/>
          <a:p>
            <a:r>
              <a:rPr lang="ru-RU" sz="8000" smtClean="0"/>
              <a:t>ПЫЛ </a:t>
            </a:r>
            <a:r>
              <a:rPr lang="ru-RU" sz="8000" smtClean="0">
                <a:solidFill>
                  <a:srgbClr val="FF0000"/>
                </a:solidFill>
              </a:rPr>
              <a:t>Е </a:t>
            </a:r>
            <a:r>
              <a:rPr lang="ru-RU" sz="8000" smtClean="0"/>
              <a:t>СОС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Picture 2" descr="C:\Users\Андрей\Desktop\пылесо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43013"/>
            <a:ext cx="810418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13" y="0"/>
            <a:ext cx="8229600" cy="936625"/>
          </a:xfrm>
        </p:spPr>
        <p:txBody>
          <a:bodyPr/>
          <a:lstStyle/>
          <a:p>
            <a:r>
              <a:rPr lang="ru-RU" sz="8000" smtClean="0"/>
              <a:t>ВОД </a:t>
            </a:r>
            <a:r>
              <a:rPr lang="ru-RU" sz="8000" smtClean="0">
                <a:solidFill>
                  <a:srgbClr val="FF0000"/>
                </a:solidFill>
              </a:rPr>
              <a:t>О</a:t>
            </a:r>
            <a:r>
              <a:rPr lang="ru-RU" sz="8000" smtClean="0"/>
              <a:t> ЛАЗ</a:t>
            </a:r>
          </a:p>
        </p:txBody>
      </p:sp>
      <p:pic>
        <p:nvPicPr>
          <p:cNvPr id="26626" name="Picture 2" descr="C:\Users\Андрей\Desktop\водола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5538"/>
            <a:ext cx="7956550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260350"/>
            <a:ext cx="8229600" cy="820738"/>
          </a:xfrm>
        </p:spPr>
        <p:txBody>
          <a:bodyPr/>
          <a:lstStyle/>
          <a:p>
            <a:r>
              <a:rPr lang="ru-RU" sz="8000" smtClean="0"/>
              <a:t>ФОТО АППАРАТ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2" descr="C:\Users\Андрей\Desktop\фотоаппара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76375"/>
            <a:ext cx="8424863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58812"/>
          </a:xfrm>
        </p:spPr>
        <p:txBody>
          <a:bodyPr/>
          <a:lstStyle/>
          <a:p>
            <a:r>
              <a:rPr lang="ru-RU" sz="8000" smtClean="0"/>
              <a:t>СПОРТ ЗАЛ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5" name="Picture 2" descr="C:\Users\Андрей\Desktop\спортза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76325"/>
            <a:ext cx="80645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solidFill>
                  <a:srgbClr val="7030A0"/>
                </a:solidFill>
              </a:rPr>
              <a:t>Работа в парах.</a:t>
            </a:r>
            <a:br>
              <a:rPr lang="ru-RU" sz="4800" smtClean="0">
                <a:solidFill>
                  <a:srgbClr val="7030A0"/>
                </a:solidFill>
              </a:rPr>
            </a:br>
            <a:endParaRPr lang="ru-RU" sz="480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Задание</a:t>
            </a:r>
            <a:r>
              <a:rPr lang="ru-RU" dirty="0" smtClean="0"/>
              <a:t>: замените данные словосочетания одним словом. Запишите слова, разберите их по составу.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Образец:</a:t>
            </a:r>
            <a:r>
              <a:rPr lang="ru-RU" dirty="0" smtClean="0"/>
              <a:t> рубить мясо – мясорубка.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 Резать овощи - ………..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2. Варить кофе - ……..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 Ловить мышей - ……..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4. Любитель книг - ……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5. Ходит по луне - ……..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ИТОГ УРОКА.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7345363" cy="355917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Ответьте на вопросы: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-С написанием каких слов познакомились на уроке?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Как образуются сложные слова?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Для чего люди используют такие слова?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Понравился ли вам урок?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Что было интересным для вас на уроке?</a:t>
            </a:r>
            <a:endParaRPr lang="ru-RU" dirty="0"/>
          </a:p>
        </p:txBody>
      </p:sp>
      <p:pic>
        <p:nvPicPr>
          <p:cNvPr id="2051" name="Picture 3" descr="C:\Users\Андрей\Desktop\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4751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800" b="1" smtClean="0">
                <a:solidFill>
                  <a:srgbClr val="002060"/>
                </a:solidFill>
              </a:rPr>
              <a:t>Составила урок: </a:t>
            </a:r>
            <a:r>
              <a:rPr lang="ru-RU" sz="4800" smtClean="0">
                <a:solidFill>
                  <a:srgbClr val="002060"/>
                </a:solidFill>
              </a:rPr>
              <a:t>Чернова Е.Ф.</a:t>
            </a:r>
          </a:p>
          <a:p>
            <a:pPr marL="0" indent="0">
              <a:buFont typeface="Arial" charset="0"/>
              <a:buNone/>
            </a:pPr>
            <a:r>
              <a:rPr lang="ru-RU" sz="480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marL="0" indent="0">
              <a:buFont typeface="Arial" charset="0"/>
              <a:buNone/>
            </a:pPr>
            <a:r>
              <a:rPr lang="ru-RU" sz="4800" smtClean="0">
                <a:solidFill>
                  <a:srgbClr val="002060"/>
                </a:solidFill>
              </a:rPr>
              <a:t>МАОУ СОШ № 40</a:t>
            </a:r>
          </a:p>
          <a:p>
            <a:pPr marL="0" indent="0">
              <a:buFont typeface="Arial" charset="0"/>
              <a:buNone/>
            </a:pPr>
            <a:r>
              <a:rPr lang="ru-RU" sz="4800" smtClean="0">
                <a:solidFill>
                  <a:srgbClr val="002060"/>
                </a:solidFill>
              </a:rPr>
              <a:t>г. Томска.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ru-RU" sz="5400" smtClean="0">
                <a:solidFill>
                  <a:schemeClr val="tx2"/>
                </a:solidFill>
              </a:rPr>
              <a:t>Тема : Сложные слова.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447088" cy="55054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rgbClr val="C00000"/>
                </a:solidFill>
              </a:rPr>
              <a:t>Цели 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rgbClr val="C00000"/>
                </a:solidFill>
              </a:rPr>
              <a:t>Образовательные</a:t>
            </a:r>
            <a:r>
              <a:rPr lang="ru-RU" sz="4500" dirty="0" smtClean="0"/>
              <a:t>: сформировать у учащихся представление о сложных </a:t>
            </a:r>
            <a:r>
              <a:rPr lang="ru-RU" sz="4500" dirty="0" err="1" smtClean="0"/>
              <a:t>словах,умение</a:t>
            </a:r>
            <a:r>
              <a:rPr lang="ru-RU" sz="4500" dirty="0" smtClean="0"/>
              <a:t> правильно писать в этих словах соединительные гласные; знакомить со способами образования сложных слов; расширять знания о составе слова.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rgbClr val="C00000"/>
                </a:solidFill>
              </a:rPr>
              <a:t>Развивающие: </a:t>
            </a:r>
            <a:r>
              <a:rPr lang="ru-RU" sz="4500" dirty="0" smtClean="0"/>
              <a:t>развитие речи учащихся; способствовать развитию словарного запаса, наблюдательности, мышления и орфографической зоркости.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rgbClr val="C00000"/>
                </a:solidFill>
              </a:rPr>
              <a:t>Воспитательные:</a:t>
            </a:r>
            <a:r>
              <a:rPr lang="ru-RU" sz="4500" dirty="0" smtClean="0"/>
              <a:t> воспитывать у учащихся интерес  к языкознанию; воспитывать аккуратность и прилежание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91512" cy="1584325"/>
          </a:xfrm>
        </p:spPr>
        <p:txBody>
          <a:bodyPr/>
          <a:lstStyle/>
          <a:p>
            <a:r>
              <a:rPr lang="ru-RU" sz="6000" smtClean="0">
                <a:solidFill>
                  <a:srgbClr val="00B050"/>
                </a:solidFill>
              </a:rPr>
              <a:t>Примеры образования новых слов:</a:t>
            </a:r>
            <a:br>
              <a:rPr lang="ru-RU" sz="6000" smtClean="0">
                <a:solidFill>
                  <a:srgbClr val="00B050"/>
                </a:solidFill>
              </a:rPr>
            </a:br>
            <a:endParaRPr lang="ru-RU" sz="6000" smtClean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763" y="2178050"/>
            <a:ext cx="8229600" cy="39925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Бег – забег – беговая – бегун – бегать.</a:t>
            </a:r>
            <a:endParaRPr lang="ru-RU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9734602">
            <a:off x="354013" y="2306638"/>
            <a:ext cx="1152525" cy="7207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19734602">
            <a:off x="2573338" y="2322513"/>
            <a:ext cx="1476375" cy="10366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 rot="19734602">
            <a:off x="4603750" y="2306638"/>
            <a:ext cx="1150938" cy="7207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 rot="19734602">
            <a:off x="354013" y="3243263"/>
            <a:ext cx="1152525" cy="7191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9734602">
            <a:off x="2874963" y="3208338"/>
            <a:ext cx="1152525" cy="7207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Стихотворение Е. Измайлова.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08050"/>
            <a:ext cx="8435975" cy="521811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Стихи весёлые читай,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 для чего они – смекай!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Жил да был на свете </a:t>
            </a:r>
            <a:r>
              <a:rPr lang="ru-RU" b="1" dirty="0" smtClean="0"/>
              <a:t>ПАР</a:t>
            </a:r>
            <a:r>
              <a:rPr lang="ru-RU" dirty="0" smtClean="0"/>
              <a:t>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 виду был он сед и стар,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Но с кипящею водой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Он плясал как молодой.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Он из чайников струился,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Над кастрюлями клубился,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Никаких полезных дел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Делать вовсе не умел.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95288" y="188913"/>
            <a:ext cx="8291512" cy="59372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Жило – было слово </a:t>
            </a:r>
            <a:r>
              <a:rPr lang="ru-RU" b="1" smtClean="0"/>
              <a:t>ХОД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В слове ВЫХОД, в слове ВХОД,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В слове ХОДИКИ стучало,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И в ПОХОДЕ вдаль шагало.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Так и жили </a:t>
            </a:r>
            <a:r>
              <a:rPr lang="ru-RU" b="1" smtClean="0"/>
              <a:t>ПАР</a:t>
            </a:r>
            <a:r>
              <a:rPr lang="ru-RU" smtClean="0"/>
              <a:t> и </a:t>
            </a:r>
            <a:r>
              <a:rPr lang="ru-RU" b="1" smtClean="0"/>
              <a:t>ХОД.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Жили врозь они, но вот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Вместе их соединили-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По воде они поплыли.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Паром ходит </a:t>
            </a:r>
            <a:r>
              <a:rPr lang="ru-RU" b="1" smtClean="0"/>
              <a:t>ПАРОХОД</a:t>
            </a:r>
            <a:r>
              <a:rPr lang="ru-RU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В паре ходят </a:t>
            </a:r>
            <a:r>
              <a:rPr lang="ru-RU" b="1" smtClean="0"/>
              <a:t>ПАР</a:t>
            </a:r>
            <a:r>
              <a:rPr lang="ru-RU" smtClean="0"/>
              <a:t> и </a:t>
            </a:r>
            <a:r>
              <a:rPr lang="ru-RU" b="1" smtClean="0"/>
              <a:t>ХОД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-327025"/>
            <a:ext cx="8229600" cy="1524000"/>
          </a:xfrm>
        </p:spPr>
        <p:txBody>
          <a:bodyPr/>
          <a:lstStyle/>
          <a:p>
            <a:r>
              <a:rPr lang="ru-RU" sz="8000" smtClean="0"/>
              <a:t>ПАР </a:t>
            </a:r>
            <a:r>
              <a:rPr lang="ru-RU" sz="8000" smtClean="0">
                <a:solidFill>
                  <a:srgbClr val="FF0000"/>
                </a:solidFill>
              </a:rPr>
              <a:t>О</a:t>
            </a:r>
            <a:r>
              <a:rPr lang="ru-RU" sz="8000" smtClean="0"/>
              <a:t> ХОД</a:t>
            </a:r>
          </a:p>
        </p:txBody>
      </p:sp>
      <p:pic>
        <p:nvPicPr>
          <p:cNvPr id="18434" name="Picture 2" descr="C:\Users\Андрей\Desktop\парохо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39825"/>
            <a:ext cx="820896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-242888"/>
            <a:ext cx="8229600" cy="1417638"/>
          </a:xfrm>
        </p:spPr>
        <p:txBody>
          <a:bodyPr/>
          <a:lstStyle/>
          <a:p>
            <a:r>
              <a:rPr lang="ru-RU" sz="8000" smtClean="0"/>
              <a:t>НОС </a:t>
            </a:r>
            <a:r>
              <a:rPr lang="ru-RU" sz="8000" smtClean="0">
                <a:solidFill>
                  <a:srgbClr val="FF0000"/>
                </a:solidFill>
              </a:rPr>
              <a:t>О </a:t>
            </a:r>
            <a:r>
              <a:rPr lang="ru-RU" sz="8000" smtClean="0"/>
              <a:t>РОГ</a:t>
            </a:r>
          </a:p>
        </p:txBody>
      </p:sp>
      <p:pic>
        <p:nvPicPr>
          <p:cNvPr id="19458" name="Picture 2" descr="C:\Users\Андрей\Desktop\носоро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8413"/>
            <a:ext cx="7999412" cy="539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217488"/>
            <a:ext cx="8229600" cy="981075"/>
          </a:xfrm>
        </p:spPr>
        <p:txBody>
          <a:bodyPr/>
          <a:lstStyle/>
          <a:p>
            <a:r>
              <a:rPr lang="ru-RU" sz="8000" smtClean="0"/>
              <a:t>ПТИЦ</a:t>
            </a:r>
            <a:r>
              <a:rPr lang="ru-RU" sz="8000" smtClean="0">
                <a:solidFill>
                  <a:srgbClr val="FF0000"/>
                </a:solidFill>
              </a:rPr>
              <a:t> Е </a:t>
            </a:r>
            <a:r>
              <a:rPr lang="ru-RU" sz="8000" smtClean="0"/>
              <a:t>ФАБРИКА</a:t>
            </a:r>
          </a:p>
        </p:txBody>
      </p:sp>
      <p:pic>
        <p:nvPicPr>
          <p:cNvPr id="20482" name="Picture 2" descr="C:\Users\Андрей\Desktop\птицефер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488" y="1212850"/>
            <a:ext cx="810577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13" y="404813"/>
            <a:ext cx="8229600" cy="777875"/>
          </a:xfrm>
        </p:spPr>
        <p:txBody>
          <a:bodyPr/>
          <a:lstStyle/>
          <a:p>
            <a:r>
              <a:rPr lang="ru-RU" sz="8000" smtClean="0"/>
              <a:t>ЛЕД </a:t>
            </a:r>
            <a:r>
              <a:rPr lang="ru-RU" sz="8000" smtClean="0">
                <a:solidFill>
                  <a:srgbClr val="FF0000"/>
                </a:solidFill>
              </a:rPr>
              <a:t>О</a:t>
            </a:r>
            <a:r>
              <a:rPr lang="ru-RU" sz="8000" smtClean="0"/>
              <a:t> КОЛ</a:t>
            </a:r>
          </a:p>
        </p:txBody>
      </p:sp>
      <p:pic>
        <p:nvPicPr>
          <p:cNvPr id="21506" name="Picture 2" descr="C:\Users\Андрей\Desktop\ледок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95413"/>
            <a:ext cx="7993062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292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Calibri</vt:lpstr>
      <vt:lpstr>Arial</vt:lpstr>
      <vt:lpstr>Тема Office</vt:lpstr>
      <vt:lpstr>Урок русского языка  в 3 кл.</vt:lpstr>
      <vt:lpstr>Тема : Сложные слова.</vt:lpstr>
      <vt:lpstr>Примеры образования новых слов: </vt:lpstr>
      <vt:lpstr>Стихотворение Е. Измайлова. </vt:lpstr>
      <vt:lpstr>Слайд 5</vt:lpstr>
      <vt:lpstr>ПАР О ХОД</vt:lpstr>
      <vt:lpstr>НОС О РОГ</vt:lpstr>
      <vt:lpstr>ПТИЦ Е ФАБРИКА</vt:lpstr>
      <vt:lpstr>ЛЕД О КОЛ</vt:lpstr>
      <vt:lpstr>Вывод:</vt:lpstr>
      <vt:lpstr>Работа  с  предложением.</vt:lpstr>
      <vt:lpstr>Слайд 12</vt:lpstr>
      <vt:lpstr>ПЫЛ Е СОС</vt:lpstr>
      <vt:lpstr>ВОД О ЛАЗ</vt:lpstr>
      <vt:lpstr>ФОТО АППАРАТ</vt:lpstr>
      <vt:lpstr>СПОРТ ЗАЛ</vt:lpstr>
      <vt:lpstr>Работа в парах. </vt:lpstr>
      <vt:lpstr>ИТОГ УРОКА.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SkyNet</dc:creator>
  <cp:lastModifiedBy>ольга</cp:lastModifiedBy>
  <cp:revision>29</cp:revision>
  <dcterms:created xsi:type="dcterms:W3CDTF">2011-11-16T01:01:10Z</dcterms:created>
  <dcterms:modified xsi:type="dcterms:W3CDTF">2012-01-30T19:16:58Z</dcterms:modified>
</cp:coreProperties>
</file>