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sldIdLst>
    <p:sldId id="256" r:id="rId3"/>
    <p:sldId id="257" r:id="rId4"/>
    <p:sldId id="258" r:id="rId5"/>
    <p:sldId id="259" r:id="rId6"/>
    <p:sldId id="260" r:id="rId7"/>
    <p:sldId id="282" r:id="rId8"/>
    <p:sldId id="261" r:id="rId9"/>
    <p:sldId id="262" r:id="rId10"/>
    <p:sldId id="263" r:id="rId11"/>
    <p:sldId id="296" r:id="rId12"/>
    <p:sldId id="297" r:id="rId13"/>
    <p:sldId id="264" r:id="rId14"/>
    <p:sldId id="265" r:id="rId15"/>
    <p:sldId id="267" r:id="rId16"/>
    <p:sldId id="273" r:id="rId17"/>
    <p:sldId id="274" r:id="rId18"/>
    <p:sldId id="275" r:id="rId19"/>
    <p:sldId id="268" r:id="rId20"/>
    <p:sldId id="269" r:id="rId21"/>
    <p:sldId id="270" r:id="rId22"/>
    <p:sldId id="271" r:id="rId23"/>
    <p:sldId id="272" r:id="rId24"/>
    <p:sldId id="276" r:id="rId25"/>
    <p:sldId id="277" r:id="rId26"/>
    <p:sldId id="284" r:id="rId27"/>
    <p:sldId id="278" r:id="rId28"/>
    <p:sldId id="285" r:id="rId29"/>
    <p:sldId id="279" r:id="rId30"/>
    <p:sldId id="294" r:id="rId31"/>
    <p:sldId id="295" r:id="rId32"/>
    <p:sldId id="281" r:id="rId33"/>
    <p:sldId id="302" r:id="rId34"/>
    <p:sldId id="283" r:id="rId35"/>
    <p:sldId id="286" r:id="rId36"/>
    <p:sldId id="298" r:id="rId37"/>
    <p:sldId id="287" r:id="rId38"/>
    <p:sldId id="299" r:id="rId39"/>
    <p:sldId id="293" r:id="rId40"/>
    <p:sldId id="288" r:id="rId41"/>
    <p:sldId id="289" r:id="rId42"/>
    <p:sldId id="300" r:id="rId43"/>
    <p:sldId id="290" r:id="rId44"/>
    <p:sldId id="291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99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8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819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9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9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9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9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1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1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218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219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220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E4FE4D8-5565-4650-AFE1-8A4CE1D0BC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755E6B-6E89-452F-84F5-CF5F3F724D8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5A680D-C4C0-4016-B290-35EC3921FD4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29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8CEFA0B-51B4-48FF-AC50-49433D2379F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A5386-075E-45F6-A4CE-B3762D6588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E1E7D-6093-4728-AE5D-6625D08FBF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9BAE2-F2F3-45A8-B3DC-6AC9862DBE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DD97D-6BF3-468E-A6D5-8B688C8139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FE548-CF42-4B78-BD26-A0EE3B4D32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46E02-28C1-4E09-97A6-8089595605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E3497-AB81-4E33-A3F4-A080B42FC2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0ECEBC-759E-42C3-A982-50AB7A4FD11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79CE1-7D8D-488D-93E9-9B4855DB8C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FA9F1-9CD1-4797-A9E1-7403F6B6C7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57E9B-4792-47C4-9B49-4C6611AD47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65014C-414E-4A28-B934-A6229B79D04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3CA1B9-3B3C-4568-8E9A-9DBDB61E684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399DA4-1A1D-4FE6-803D-26690F1CA5F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5DAE15-40A1-4CE6-AED6-068DAB19DDF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72FB55-AC58-4BAB-A2B7-596F467B366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CAA4F9-6BF1-4A47-8D38-37E1014154A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A3CB8A-F6BE-49C6-B3B2-625FDA5D58F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717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9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9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9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719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06F051C-A4DA-41A2-AD1B-AF4E9052651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19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126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8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DB81D53-48DC-443D-93C6-60CACB43CCCD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b="1">
                <a:latin typeface="Arial Black" pitchFamily="34" charset="0"/>
              </a:rPr>
              <a:t>Серов в годы войны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0" y="5867400"/>
            <a:ext cx="3124200" cy="685800"/>
          </a:xfrm>
        </p:spPr>
        <p:txBody>
          <a:bodyPr/>
          <a:lstStyle/>
          <a:p>
            <a:r>
              <a:rPr lang="ru-RU" sz="1800" b="1" i="1">
                <a:latin typeface="Georgia" pitchFamily="18" charset="0"/>
              </a:rPr>
              <a:t>декабрь 2009 года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5715000"/>
            <a:ext cx="548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3200" b="1" i="1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учитель начальных классов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2400" b="1" i="1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Самкова Т.Ю.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04800" y="381000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ГОУ СО «Серовский детский дом-школа»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Изображение 0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01931">
            <a:off x="2057400" y="1143000"/>
            <a:ext cx="5181600" cy="455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Изображение 05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8513" y="598488"/>
            <a:ext cx="7548562" cy="566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>Не выполнил задание –</a:t>
            </a:r>
            <a:br>
              <a:rPr lang="ru-RU" sz="4000" b="1"/>
            </a:br>
            <a:r>
              <a:rPr lang="ru-RU" sz="4000" b="1"/>
              <a:t>Не уходи домой!</a:t>
            </a:r>
          </a:p>
        </p:txBody>
      </p:sp>
      <p:pic>
        <p:nvPicPr>
          <p:cNvPr id="21508" name="Picture 4" descr="Press_ot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24000"/>
            <a:ext cx="4876800" cy="2982913"/>
          </a:xfrm>
          <a:prstGeom prst="rect">
            <a:avLst/>
          </a:prstGeom>
          <a:noFill/>
        </p:spPr>
      </p:pic>
      <p:pic>
        <p:nvPicPr>
          <p:cNvPr id="21509" name="Picture 5" descr="img_14459424_123_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29200" y="3455988"/>
            <a:ext cx="4114800" cy="3402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>Всё -  для фронта,</a:t>
            </a:r>
            <a:br>
              <a:rPr lang="ru-RU" sz="4000" b="1"/>
            </a:br>
            <a:r>
              <a:rPr lang="ru-RU" sz="4000" b="1"/>
              <a:t>всё -  для победы</a:t>
            </a:r>
          </a:p>
        </p:txBody>
      </p:sp>
      <p:pic>
        <p:nvPicPr>
          <p:cNvPr id="23557" name="Picture 5" descr="00004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524000"/>
            <a:ext cx="2486025" cy="4762500"/>
          </a:xfrm>
          <a:prstGeom prst="rect">
            <a:avLst/>
          </a:prstGeom>
          <a:noFill/>
        </p:spPr>
      </p:pic>
      <p:pic>
        <p:nvPicPr>
          <p:cNvPr id="23558" name="Picture 6" descr="00004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57600" y="1524000"/>
            <a:ext cx="4572000" cy="2768600"/>
          </a:xfrm>
          <a:prstGeom prst="rect">
            <a:avLst/>
          </a:prstGeom>
          <a:noFill/>
        </p:spPr>
      </p:pic>
      <p:pic>
        <p:nvPicPr>
          <p:cNvPr id="23559" name="Picture 7" descr="front"/>
          <p:cNvPicPr>
            <a:picLocks noChangeAspect="1" noChangeArrowheads="1"/>
          </p:cNvPicPr>
          <p:nvPr/>
        </p:nvPicPr>
        <p:blipFill>
          <a:blip r:embed="rId4" cstate="email"/>
          <a:srcRect t="19241"/>
          <a:stretch>
            <a:fillRect/>
          </a:stretch>
        </p:blipFill>
        <p:spPr bwMode="auto">
          <a:xfrm>
            <a:off x="5029200" y="4559300"/>
            <a:ext cx="3429000" cy="229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4038600" y="274638"/>
            <a:ext cx="4648200" cy="5211762"/>
          </a:xfrm>
        </p:spPr>
        <p:txBody>
          <a:bodyPr/>
          <a:lstStyle/>
          <a:p>
            <a:r>
              <a:rPr lang="ru-RU" sz="4000" b="1"/>
              <a:t>Гостинцы для фашистов.</a:t>
            </a:r>
            <a:br>
              <a:rPr lang="ru-RU" sz="4000" b="1"/>
            </a:br>
            <a:r>
              <a:rPr lang="ru-RU" sz="4000" b="1"/>
              <a:t>Подарок Гитлеру</a:t>
            </a:r>
          </a:p>
        </p:txBody>
      </p:sp>
      <p:pic>
        <p:nvPicPr>
          <p:cNvPr id="26630" name="Picture 6" descr="i?id=10762419&amp;tov=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889375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Рисунок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838200"/>
            <a:ext cx="8001000" cy="5751513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/>
              <a:t>17917 вещей было отправлено на фронт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SWScan00403_c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9200" y="0"/>
            <a:ext cx="63976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/>
              <a:t/>
            </a:r>
            <a:br>
              <a:rPr lang="ru-RU" sz="6000" b="1"/>
            </a:br>
            <a:r>
              <a:rPr lang="ru-RU" sz="6000" b="1"/>
              <a:t>2200 посылок</a:t>
            </a:r>
            <a:br>
              <a:rPr lang="ru-RU" sz="6000" b="1"/>
            </a:br>
            <a:endParaRPr lang="ru-RU" sz="6000" b="1"/>
          </a:p>
        </p:txBody>
      </p:sp>
      <p:pic>
        <p:nvPicPr>
          <p:cNvPr id="41989" name="Picture 5" descr="tmp17-5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905000"/>
            <a:ext cx="8458200" cy="431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38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7200" b="1"/>
              <a:t>219 заводчан погибли</a:t>
            </a:r>
          </a:p>
          <a:p>
            <a:pPr algn="ctr">
              <a:buFont typeface="Wingdings" pitchFamily="2" charset="2"/>
              <a:buNone/>
            </a:pPr>
            <a:r>
              <a:rPr lang="ru-RU" sz="6000" b="1" i="1">
                <a:latin typeface="Georgia" pitchFamily="18" charset="0"/>
              </a:rPr>
              <a:t>  </a:t>
            </a:r>
            <a:r>
              <a:rPr lang="ru-RU" sz="6600" b="1" i="1">
                <a:latin typeface="Georgia" pitchFamily="18" charset="0"/>
              </a:rPr>
              <a:t>22 человека были </a:t>
            </a:r>
            <a:r>
              <a:rPr lang="ru-RU" sz="6600" b="1" i="1" u="sng">
                <a:latin typeface="Georgia" pitchFamily="18" charset="0"/>
              </a:rPr>
              <a:t>награждены</a:t>
            </a:r>
            <a:r>
              <a:rPr lang="ru-RU" sz="6600" b="1" i="1">
                <a:latin typeface="Georgia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038600" y="457200"/>
            <a:ext cx="4419600" cy="3962400"/>
          </a:xfrm>
        </p:spPr>
        <p:txBody>
          <a:bodyPr/>
          <a:lstStyle/>
          <a:p>
            <a:r>
              <a:rPr lang="ru-RU" b="1"/>
              <a:t>Орден «Трудового Красного Знамени»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4800600"/>
            <a:ext cx="4495800" cy="762000"/>
          </a:xfrm>
        </p:spPr>
        <p:txBody>
          <a:bodyPr/>
          <a:lstStyle/>
          <a:p>
            <a:r>
              <a:rPr lang="ru-RU" sz="4000" b="1"/>
              <a:t>5 человек</a:t>
            </a:r>
          </a:p>
        </p:txBody>
      </p:sp>
      <p:pic>
        <p:nvPicPr>
          <p:cNvPr id="29703" name="Picture 7" descr="orden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152400"/>
            <a:ext cx="31623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600" b="1"/>
              <a:t>22 июня 1941 года</a:t>
            </a:r>
          </a:p>
        </p:txBody>
      </p:sp>
      <p:pic>
        <p:nvPicPr>
          <p:cNvPr id="9221" name="Picture 5" descr="Родина мать зовет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2200" y="1268413"/>
            <a:ext cx="4392613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267200" y="1600200"/>
            <a:ext cx="3886200" cy="3581400"/>
          </a:xfrm>
        </p:spPr>
        <p:txBody>
          <a:bodyPr/>
          <a:lstStyle/>
          <a:p>
            <a:r>
              <a:rPr lang="ru-RU" b="1"/>
              <a:t>Орден «Красной звезды»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029200" y="5791200"/>
            <a:ext cx="3810000" cy="685800"/>
          </a:xfrm>
        </p:spPr>
        <p:txBody>
          <a:bodyPr/>
          <a:lstStyle/>
          <a:p>
            <a:r>
              <a:rPr lang="ru-RU"/>
              <a:t>4 человека</a:t>
            </a:r>
          </a:p>
        </p:txBody>
      </p:sp>
      <p:pic>
        <p:nvPicPr>
          <p:cNvPr id="32774" name="Picture 6" descr="урасной звезд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304800"/>
            <a:ext cx="33401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876800" y="304800"/>
            <a:ext cx="3886200" cy="4572000"/>
          </a:xfrm>
        </p:spPr>
        <p:txBody>
          <a:bodyPr/>
          <a:lstStyle/>
          <a:p>
            <a:r>
              <a:rPr lang="ru-RU" b="1"/>
              <a:t>Орден «Знак Почета»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800600" y="6019800"/>
            <a:ext cx="4038600" cy="609600"/>
          </a:xfrm>
        </p:spPr>
        <p:txBody>
          <a:bodyPr/>
          <a:lstStyle/>
          <a:p>
            <a:r>
              <a:rPr lang="ru-RU"/>
              <a:t>6 человек</a:t>
            </a:r>
          </a:p>
        </p:txBody>
      </p:sp>
      <p:pic>
        <p:nvPicPr>
          <p:cNvPr id="34823" name="Picture 7" descr="37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381000"/>
            <a:ext cx="425767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724400" y="304800"/>
            <a:ext cx="3886200" cy="5334000"/>
          </a:xfrm>
        </p:spPr>
        <p:txBody>
          <a:bodyPr/>
          <a:lstStyle/>
          <a:p>
            <a:r>
              <a:rPr lang="ru-RU" b="1"/>
              <a:t>Медаль </a:t>
            </a:r>
            <a:br>
              <a:rPr lang="ru-RU" b="1"/>
            </a:br>
            <a:r>
              <a:rPr lang="ru-RU" b="1"/>
              <a:t>«За трудовое отличие»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105400" y="5867400"/>
            <a:ext cx="3657600" cy="685800"/>
          </a:xfrm>
        </p:spPr>
        <p:txBody>
          <a:bodyPr/>
          <a:lstStyle/>
          <a:p>
            <a:r>
              <a:rPr lang="ru-RU"/>
              <a:t>5 человек</a:t>
            </a:r>
          </a:p>
        </p:txBody>
      </p:sp>
      <p:pic>
        <p:nvPicPr>
          <p:cNvPr id="36870" name="Picture 6" descr="6f787da962a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381000"/>
            <a:ext cx="318135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>
                <a:latin typeface="Georgia" pitchFamily="18" charset="0"/>
              </a:rPr>
              <a:t>Мальчишки спешили на фронт из-под материнской опеки</a:t>
            </a:r>
          </a:p>
        </p:txBody>
      </p:sp>
      <p:pic>
        <p:nvPicPr>
          <p:cNvPr id="44036" name="Picture 4" descr="288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1919288"/>
            <a:ext cx="6553200" cy="477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0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477629">
            <a:off x="381000" y="304800"/>
            <a:ext cx="4114800" cy="3938588"/>
          </a:xfrm>
          <a:prstGeom prst="rect">
            <a:avLst/>
          </a:prstGeom>
          <a:noFill/>
        </p:spPr>
      </p:pic>
      <p:pic>
        <p:nvPicPr>
          <p:cNvPr id="46085" name="Picture 5" descr="Рисунок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719100">
            <a:off x="4953000" y="838200"/>
            <a:ext cx="3810000" cy="2427288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46086" name="Picture 6" descr="Рисунок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743605">
            <a:off x="3505200" y="3352800"/>
            <a:ext cx="4114800" cy="2968625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38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	В 1942 году коллектив паровозников и вагонников в свободное от работы время построил бронепоезд – могучее и грозное оружие в борьбе с ненавистными немецкими захватчиками.</a:t>
            </a:r>
          </a:p>
          <a:p>
            <a:pPr>
              <a:buFont typeface="Wingdings" pitchFamily="2" charset="2"/>
              <a:buNone/>
            </a:pPr>
            <a:r>
              <a:rPr lang="ru-RU"/>
              <a:t>	Бронепоезд ушел на фронт . Через несколько дней из стволов этой чудесной и грозной машины обрушится смертоносный огонь на фашистские головы.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sz="4800" b="1"/>
              <a:t>Бронепоезд</a:t>
            </a:r>
          </a:p>
        </p:txBody>
      </p:sp>
      <p:pic>
        <p:nvPicPr>
          <p:cNvPr id="47109" name="Picture 5" descr="поезд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1066800"/>
            <a:ext cx="7772400" cy="5481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626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 </a:t>
            </a:r>
            <a:r>
              <a:rPr lang="ru-RU" sz="2400" b="1"/>
              <a:t>Сорок трудный год,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/>
              <a:t>…Госпиталь…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/>
              <a:t>Коридоры сухие и маркие.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/>
              <a:t>Шепчет старая нянечка: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400" b="1"/>
              <a:t>Господи!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400" b="1"/>
              <a:t>Да чего же артисты маленькие…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/>
              <a:t>Мы шагаем палатами длинными,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/>
              <a:t>Мы почти растворяемся в них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/>
              <a:t>С балалайками, мандолинами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/>
              <a:t>И большими пачками книг…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400" b="1"/>
              <a:t>Что в программе? –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/>
              <a:t>В программе чтение, пара песен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/>
              <a:t>Военных, правильных…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/>
              <a:t>Мы в палату тяжелораненых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/>
              <a:t>Входим с трепетом и почтением…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 descr="Изображение 20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304800"/>
            <a:ext cx="8610600" cy="6457950"/>
          </a:xfrm>
          <a:prstGeom prst="rect">
            <a:avLst/>
          </a:prstGeom>
          <a:noFill/>
        </p:spPr>
      </p:pic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Поисковая группа «Орлята»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1" name="Picture 5" descr="Изображение 0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5321969">
            <a:off x="381000" y="533400"/>
            <a:ext cx="3352800" cy="3352800"/>
          </a:xfrm>
          <a:prstGeom prst="rect">
            <a:avLst/>
          </a:prstGeom>
          <a:noFill/>
        </p:spPr>
      </p:pic>
      <p:pic>
        <p:nvPicPr>
          <p:cNvPr id="75782" name="Picture 6" descr="Изображение 0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080648">
            <a:off x="3556000" y="2006600"/>
            <a:ext cx="38608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00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90600"/>
            <a:ext cx="9144000" cy="4435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Изображение 0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533400"/>
            <a:ext cx="8001000" cy="5746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>Концертные бригады школьников</a:t>
            </a:r>
          </a:p>
        </p:txBody>
      </p:sp>
      <p:pic>
        <p:nvPicPr>
          <p:cNvPr id="52229" name="Picture 5" descr="Bovshek5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1646238"/>
            <a:ext cx="7620000" cy="5211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r>
              <a:rPr lang="ru-RU" sz="4000" b="1"/>
              <a:t>Знаменитый залп катюши</a:t>
            </a:r>
            <a:r>
              <a:rPr lang="ru-RU" sz="4000"/>
              <a:t>.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3972" name="Picture 4" descr="курская дуга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14400"/>
            <a:ext cx="9144000" cy="624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5" descr="Изображение 2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28600"/>
            <a:ext cx="8534400" cy="6400800"/>
          </a:xfrm>
          <a:prstGeom prst="rect">
            <a:avLst/>
          </a:prstGeom>
          <a:noFill/>
        </p:spPr>
      </p:pic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solidFill>
                  <a:schemeClr val="bg2"/>
                </a:solidFill>
              </a:rPr>
              <a:t>Поисковая группа «Катюша»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5" descr="Изображение 10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381000"/>
            <a:ext cx="8382000" cy="628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7" name="Picture 5" descr="Изображение 00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26211174">
            <a:off x="1531144" y="1745456"/>
            <a:ext cx="3429000" cy="5272088"/>
          </a:xfrm>
          <a:prstGeom prst="rect">
            <a:avLst/>
          </a:prstGeom>
          <a:noFill/>
        </p:spPr>
      </p:pic>
      <p:pic>
        <p:nvPicPr>
          <p:cNvPr id="79878" name="Picture 6" descr="Изображение 00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281675">
            <a:off x="5029200" y="304800"/>
            <a:ext cx="3581400" cy="527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Памятник металлургам</a:t>
            </a:r>
          </a:p>
        </p:txBody>
      </p:sp>
      <p:pic>
        <p:nvPicPr>
          <p:cNvPr id="61445" name="Picture 5" descr="Памятник металургам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1371600"/>
            <a:ext cx="7772400" cy="520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Изображение 00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439903">
            <a:off x="533400" y="1066800"/>
            <a:ext cx="3581400" cy="5345113"/>
          </a:xfrm>
          <a:prstGeom prst="rect">
            <a:avLst/>
          </a:prstGeom>
          <a:noFill/>
        </p:spPr>
      </p:pic>
      <p:pic>
        <p:nvPicPr>
          <p:cNvPr id="80901" name="Picture 5" descr="Изображение 00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4081404">
            <a:off x="4693444" y="1021556"/>
            <a:ext cx="3352800" cy="466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Изображение 06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342900"/>
            <a:ext cx="8458200" cy="6343650"/>
          </a:xfrm>
          <a:prstGeom prst="rect">
            <a:avLst/>
          </a:prstGeom>
          <a:noFill/>
        </p:spPr>
      </p:pic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1143000"/>
          </a:xfrm>
        </p:spPr>
        <p:txBody>
          <a:bodyPr/>
          <a:lstStyle/>
          <a:p>
            <a:r>
              <a:rPr lang="ru-RU" b="1"/>
              <a:t>Открытие обелиска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3" name="Picture 5" descr="Обелиск осенью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381000"/>
            <a:ext cx="8305800" cy="6229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&amp;ZHcy;&amp;icy;&amp;tcy;&amp;iecy;&amp;lcy;&amp;icy; &amp;Vcy;&amp;lcy;&amp;acy;&amp;dcy;&amp;icy;&amp;vcy;&amp;ocy;&amp;scy;&amp;tcy;&amp;ocy;&amp;kcy;&amp;acy; &amp;scy;&amp;lcy;&amp;ucy;&amp;shcy;&amp;acy;&amp;yucy;&amp;tcy; &amp;pcy;&amp;ocy; &amp;rcy;&amp;acy;&amp;dcy;&amp;icy;&amp;ocy; &amp;scy;&amp;ocy;&amp;ocy;&amp;bcy;&amp;shchcy;&amp;iecy;&amp;ncy;&amp;icy;&amp;iecy; &amp;ocy; &amp;ncy;&amp;acy;&amp;pcy;&amp;acy;&amp;dcy;&amp;iecy;&amp;ncy;&amp;icy;&amp;icy; &amp;gcy;&amp;icy;&amp;tcy;&amp;lcy;&amp;iecy;&amp;rcy;&amp;ocy;&amp;vcy;&amp;scy;&amp;kcy;&amp;ocy;&amp;jcy; &amp;Gcy;&amp;iecy;&amp;rcy;&amp;mcy;&amp;acy;&amp;ncy;&amp;icy;&amp;icy; &amp;ncy;&amp;acy; &amp;Scy;&amp;Scy;&amp;Scy;&amp;Rcy; 22 &amp;icy;&amp;yucy;&amp;ncy;&amp;yacy; 1941 &amp;gcy;. &amp;Mcy;&amp;iecy;&amp;scy;&amp;tcy;&amp;ocy; &amp;scy;&amp;hardcy;&amp;iecy;&amp;mcy;&amp;kcy;&amp;icy;: &amp;Vcy;&amp;lcy;&amp;acy;&amp;dcy;&amp;icy;&amp;vcy;&amp;ocy;&amp;scy;&amp;tcy;&amp;ocy;&amp;kcy; &amp;Acy;&amp;vcy;&amp;tcy;&amp;ocy;&amp;rcy; &amp;scy;&amp;hardcy;&amp;iecy;&amp;mcy;&amp;kcy;&amp;icy;: &amp;Mcy;&amp;yacy;&amp;scy;&amp;ncy;&amp;icy;&amp;kcy;&amp;ocy;&amp;vcy; &amp;Vcy;. &amp;Fcy;. &amp;Gcy;&amp;Acy;&amp;Pcy;&amp;Kcy; &amp;iecy;&amp;dcy;.&amp;khcy;&amp;rcy;.&amp;Pcy;-362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304800"/>
            <a:ext cx="85344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Обелиск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304800"/>
            <a:ext cx="7848600" cy="6278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 descr="Изображение 00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533400"/>
            <a:ext cx="8305800" cy="532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Памяти павших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396875"/>
            <a:ext cx="8077200" cy="6461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Вечный огонь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457200"/>
            <a:ext cx="7543800" cy="603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/>
              <a:t>Клятва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	</a:t>
            </a:r>
            <a:r>
              <a:rPr lang="ru-RU" sz="4800" b="1">
                <a:latin typeface="Georgia" pitchFamily="18" charset="0"/>
              </a:rPr>
              <a:t>Нанесем сокрушительный удар фашистам-извергам. Все, как один встанем на защиту любимого Отечества. Победа будет за нами.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/>
              <a:t>Серовцы в годы войны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r>
              <a:rPr lang="ru-RU"/>
              <a:t>7622 не вернулись с войны.</a:t>
            </a:r>
          </a:p>
          <a:p>
            <a:pPr>
              <a:buFont typeface="Wingdings" pitchFamily="2" charset="2"/>
              <a:buNone/>
            </a:pPr>
            <a:r>
              <a:rPr lang="ru-RU"/>
              <a:t>   </a:t>
            </a:r>
            <a:r>
              <a:rPr lang="ru-RU" u="sng"/>
              <a:t>Из них:</a:t>
            </a:r>
          </a:p>
          <a:p>
            <a:r>
              <a:rPr lang="ru-RU"/>
              <a:t>3822 погибли в ходе боевых действий;</a:t>
            </a:r>
          </a:p>
          <a:p>
            <a:r>
              <a:rPr lang="ru-RU"/>
              <a:t>2815 пропали без вести;</a:t>
            </a:r>
          </a:p>
          <a:p>
            <a:r>
              <a:rPr lang="ru-RU"/>
              <a:t>937 умерли от ран и болезней;</a:t>
            </a:r>
          </a:p>
          <a:p>
            <a:r>
              <a:rPr lang="ru-RU"/>
              <a:t>46 погибло в плену.</a:t>
            </a:r>
          </a:p>
          <a:p>
            <a:pPr>
              <a:buFont typeface="Wingdings" pitchFamily="2" charset="2"/>
              <a:buNone/>
            </a:pPr>
            <a:endParaRPr lang="ru-RU"/>
          </a:p>
        </p:txBody>
      </p:sp>
      <p:sp>
        <p:nvSpPr>
          <p:cNvPr id="54277" name="AutoShape 5" descr="i?id=10762419&amp;tov=6"/>
          <p:cNvSpPr>
            <a:spLocks noChangeAspect="1" noChangeArrowheads="1"/>
          </p:cNvSpPr>
          <p:nvPr/>
        </p:nvSpPr>
        <p:spPr bwMode="auto">
          <a:xfrm>
            <a:off x="155575" y="46038"/>
            <a:ext cx="847725" cy="142875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54279" name="AutoShape 7" descr="i?id=10762419&amp;tov=6"/>
          <p:cNvSpPr>
            <a:spLocks noChangeAspect="1" noChangeArrowheads="1"/>
          </p:cNvSpPr>
          <p:nvPr/>
        </p:nvSpPr>
        <p:spPr bwMode="auto">
          <a:xfrm>
            <a:off x="155575" y="46038"/>
            <a:ext cx="847725" cy="142875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r>
              <a:rPr lang="ru-RU" sz="4800" b="1"/>
              <a:t>Работа в тылу </a:t>
            </a:r>
            <a:br>
              <a:rPr lang="ru-RU" sz="4800" b="1"/>
            </a:br>
            <a:r>
              <a:rPr lang="ru-RU" sz="4800" b="1"/>
              <a:t>длилась 1418 дней</a:t>
            </a:r>
          </a:p>
        </p:txBody>
      </p:sp>
      <p:pic>
        <p:nvPicPr>
          <p:cNvPr id="16388" name="Picture 4" descr="zavo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1905000"/>
            <a:ext cx="7924800" cy="468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381000"/>
            <a:ext cx="4495800" cy="2900363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8437" name="Picture 5" descr="Рисунок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14800" y="3429000"/>
            <a:ext cx="4648200" cy="3178175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Изображение 20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304800"/>
            <a:ext cx="8382000" cy="6286500"/>
          </a:xfrm>
          <a:prstGeom prst="rect">
            <a:avLst/>
          </a:prstGeom>
          <a:noFill/>
        </p:spPr>
      </p:pic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9900"/>
                </a:solidFill>
              </a:rPr>
              <a:t>Поисковая группа «Следопыты»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310</TotalTime>
  <Words>223</Words>
  <Application>Microsoft Office PowerPoint</Application>
  <PresentationFormat>Экран (4:3)</PresentationFormat>
  <Paragraphs>57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43</vt:i4>
      </vt:variant>
    </vt:vector>
  </HeadingPairs>
  <TitlesOfParts>
    <vt:vector size="51" baseType="lpstr">
      <vt:lpstr>Arial</vt:lpstr>
      <vt:lpstr>Tahoma</vt:lpstr>
      <vt:lpstr>Times New Roman</vt:lpstr>
      <vt:lpstr>Wingdings</vt:lpstr>
      <vt:lpstr>Arial Black</vt:lpstr>
      <vt:lpstr>Georgia</vt:lpstr>
      <vt:lpstr>Занавес</vt:lpstr>
      <vt:lpstr>Разрез</vt:lpstr>
      <vt:lpstr>Серов в годы войны</vt:lpstr>
      <vt:lpstr>22 июня 1941 года</vt:lpstr>
      <vt:lpstr>Слайд 3</vt:lpstr>
      <vt:lpstr>Слайд 4</vt:lpstr>
      <vt:lpstr>Клятва</vt:lpstr>
      <vt:lpstr>Серовцы в годы войны</vt:lpstr>
      <vt:lpstr>Работа в тылу  длилась 1418 дней</vt:lpstr>
      <vt:lpstr>Слайд 8</vt:lpstr>
      <vt:lpstr>Поисковая группа «Следопыты»</vt:lpstr>
      <vt:lpstr>Слайд 10</vt:lpstr>
      <vt:lpstr>Слайд 11</vt:lpstr>
      <vt:lpstr>Не выполнил задание – Не уходи домой!</vt:lpstr>
      <vt:lpstr>Всё -  для фронта, всё -  для победы</vt:lpstr>
      <vt:lpstr>Гостинцы для фашистов. Подарок Гитлеру</vt:lpstr>
      <vt:lpstr>17917 вещей было отправлено на фронт</vt:lpstr>
      <vt:lpstr>Слайд 16</vt:lpstr>
      <vt:lpstr> 2200 посылок </vt:lpstr>
      <vt:lpstr>Слайд 18</vt:lpstr>
      <vt:lpstr>Орден «Трудового Красного Знамени»</vt:lpstr>
      <vt:lpstr>Орден «Красной звезды»</vt:lpstr>
      <vt:lpstr>Орден «Знак Почета»</vt:lpstr>
      <vt:lpstr>Медаль  «За трудовое отличие»</vt:lpstr>
      <vt:lpstr>Мальчишки спешили на фронт из-под материнской опеки</vt:lpstr>
      <vt:lpstr>Слайд 24</vt:lpstr>
      <vt:lpstr>Слайд 25</vt:lpstr>
      <vt:lpstr>Бронепоезд</vt:lpstr>
      <vt:lpstr>Слайд 27</vt:lpstr>
      <vt:lpstr>Поисковая группа «Орлята»</vt:lpstr>
      <vt:lpstr>Слайд 29</vt:lpstr>
      <vt:lpstr>Слайд 30</vt:lpstr>
      <vt:lpstr>Концертные бригады школьников</vt:lpstr>
      <vt:lpstr>Знаменитый залп катюши.</vt:lpstr>
      <vt:lpstr>Поисковая группа «Катюша»</vt:lpstr>
      <vt:lpstr>Слайд 34</vt:lpstr>
      <vt:lpstr>Слайд 35</vt:lpstr>
      <vt:lpstr>Памятник металлургам</vt:lpstr>
      <vt:lpstr>Слайд 37</vt:lpstr>
      <vt:lpstr>Открытие обелиска</vt:lpstr>
      <vt:lpstr>Слайд 39</vt:lpstr>
      <vt:lpstr>Слайд 40</vt:lpstr>
      <vt:lpstr>Слайд 41</vt:lpstr>
      <vt:lpstr>Слайд 42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Дарёна</dc:creator>
  <cp:lastModifiedBy>Дарёна</cp:lastModifiedBy>
  <cp:revision>8</cp:revision>
  <cp:lastPrinted>1601-01-01T00:00:00Z</cp:lastPrinted>
  <dcterms:created xsi:type="dcterms:W3CDTF">1601-01-01T00:00:00Z</dcterms:created>
  <dcterms:modified xsi:type="dcterms:W3CDTF">2012-02-17T04:08:31Z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