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4" r:id="rId3"/>
    <p:sldId id="256" r:id="rId4"/>
    <p:sldId id="257" r:id="rId5"/>
    <p:sldId id="275" r:id="rId6"/>
    <p:sldId id="260" r:id="rId7"/>
    <p:sldId id="259" r:id="rId8"/>
    <p:sldId id="276" r:id="rId9"/>
    <p:sldId id="277" r:id="rId10"/>
    <p:sldId id="281" r:id="rId11"/>
    <p:sldId id="285" r:id="rId12"/>
    <p:sldId id="282" r:id="rId13"/>
    <p:sldId id="268" r:id="rId14"/>
    <p:sldId id="269" r:id="rId15"/>
    <p:sldId id="270" r:id="rId16"/>
    <p:sldId id="271" r:id="rId17"/>
    <p:sldId id="272" r:id="rId18"/>
    <p:sldId id="280" r:id="rId19"/>
    <p:sldId id="284" r:id="rId20"/>
    <p:sldId id="28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59" autoAdjust="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5BC243-7018-4E31-AA6D-1D7754FA01AA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52564C2-AAE5-4DB2-B95F-16B0098FD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slide" Target="slide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slide" Target="slide7.x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image" Target="../media/image8.png"/><Relationship Id="rId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1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19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250825" y="1125538"/>
            <a:ext cx="8424863" cy="4032250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ru-RU" sz="60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Путешествие</a:t>
            </a:r>
          </a:p>
          <a:p>
            <a:pPr algn="ctr"/>
            <a:r>
              <a:rPr lang="ru-RU" sz="60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мир математики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Belogubets\Рабочий стол\My_new_fons_next 100\3-в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00034" y="285728"/>
            <a:ext cx="8072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66"/>
                </a:solidFill>
                <a:latin typeface="Mangal" pitchFamily="2"/>
              </a:rPr>
              <a:t>Верно, Кембриджский </a:t>
            </a:r>
            <a:endParaRPr lang="ru-RU" sz="5400" b="1" dirty="0" smtClean="0">
              <a:solidFill>
                <a:srgbClr val="FF00FF"/>
              </a:solidFill>
              <a:latin typeface="Mangal" pitchFamily="2"/>
            </a:endParaRP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endParaRPr lang="ru-RU" sz="5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214422"/>
            <a:ext cx="78581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</a:rPr>
              <a:t>За шесть лет Ньютоном были пройдены все степени колледжа и подготовлены все его дальнейшие великие открытия.</a:t>
            </a:r>
            <a:endParaRPr lang="ru-RU" sz="40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3075" name="Picture 3" descr="C:\Users\User\Desktop\221610[1]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00232" y="3643314"/>
            <a:ext cx="5000660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Belogubets\Рабочий стол\My_new_fons_next 100\3-в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2"/>
          <p:cNvGrpSpPr>
            <a:grpSpLocks noChangeAspect="1"/>
          </p:cNvGrpSpPr>
          <p:nvPr/>
        </p:nvGrpSpPr>
        <p:grpSpPr bwMode="auto">
          <a:xfrm>
            <a:off x="4214810" y="1857364"/>
            <a:ext cx="4392612" cy="4373563"/>
            <a:chOff x="2577" y="1864"/>
            <a:chExt cx="3978" cy="3927"/>
          </a:xfrm>
        </p:grpSpPr>
        <p:sp>
          <p:nvSpPr>
            <p:cNvPr id="6" name="AutoShape 13"/>
            <p:cNvSpPr>
              <a:spLocks noChangeAspect="1" noChangeArrowheads="1"/>
            </p:cNvSpPr>
            <p:nvPr/>
          </p:nvSpPr>
          <p:spPr bwMode="auto">
            <a:xfrm>
              <a:off x="2577" y="1864"/>
              <a:ext cx="3978" cy="3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14"/>
            <p:cNvSpPr>
              <a:spLocks noChangeShapeType="1"/>
            </p:cNvSpPr>
            <p:nvPr/>
          </p:nvSpPr>
          <p:spPr bwMode="auto">
            <a:xfrm flipH="1" flipV="1">
              <a:off x="4566" y="1877"/>
              <a:ext cx="1" cy="390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 flipV="1">
              <a:off x="2589" y="3828"/>
              <a:ext cx="3953" cy="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>
              <a:off x="4001" y="2016"/>
              <a:ext cx="1" cy="3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17"/>
            <p:cNvSpPr>
              <a:spLocks noChangeShapeType="1"/>
            </p:cNvSpPr>
            <p:nvPr/>
          </p:nvSpPr>
          <p:spPr bwMode="auto">
            <a:xfrm>
              <a:off x="6260" y="2016"/>
              <a:ext cx="1" cy="3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>
              <a:off x="3860" y="2016"/>
              <a:ext cx="1" cy="362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>
              <a:off x="5977" y="2016"/>
              <a:ext cx="1" cy="3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>
              <a:off x="3718" y="2016"/>
              <a:ext cx="2" cy="3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21"/>
            <p:cNvSpPr>
              <a:spLocks noChangeShapeType="1"/>
            </p:cNvSpPr>
            <p:nvPr/>
          </p:nvSpPr>
          <p:spPr bwMode="auto">
            <a:xfrm>
              <a:off x="3577" y="2016"/>
              <a:ext cx="1" cy="362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2"/>
            <p:cNvSpPr>
              <a:spLocks noChangeShapeType="1"/>
            </p:cNvSpPr>
            <p:nvPr/>
          </p:nvSpPr>
          <p:spPr bwMode="auto">
            <a:xfrm>
              <a:off x="3013" y="2016"/>
              <a:ext cx="1" cy="362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23"/>
            <p:cNvSpPr>
              <a:spLocks noChangeShapeType="1"/>
            </p:cNvSpPr>
            <p:nvPr/>
          </p:nvSpPr>
          <p:spPr bwMode="auto">
            <a:xfrm>
              <a:off x="2871" y="2016"/>
              <a:ext cx="1" cy="3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>
              <a:off x="6401" y="2016"/>
              <a:ext cx="1" cy="3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>
              <a:off x="5836" y="2016"/>
              <a:ext cx="1" cy="362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26"/>
            <p:cNvSpPr>
              <a:spLocks noChangeShapeType="1"/>
            </p:cNvSpPr>
            <p:nvPr/>
          </p:nvSpPr>
          <p:spPr bwMode="auto">
            <a:xfrm>
              <a:off x="5695" y="2016"/>
              <a:ext cx="1" cy="3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27"/>
            <p:cNvSpPr>
              <a:spLocks noChangeShapeType="1"/>
            </p:cNvSpPr>
            <p:nvPr/>
          </p:nvSpPr>
          <p:spPr bwMode="auto">
            <a:xfrm>
              <a:off x="5130" y="2016"/>
              <a:ext cx="1" cy="3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28"/>
            <p:cNvSpPr>
              <a:spLocks noChangeShapeType="1"/>
            </p:cNvSpPr>
            <p:nvPr/>
          </p:nvSpPr>
          <p:spPr bwMode="auto">
            <a:xfrm>
              <a:off x="4989" y="2016"/>
              <a:ext cx="1" cy="362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29"/>
            <p:cNvSpPr>
              <a:spLocks noChangeShapeType="1"/>
            </p:cNvSpPr>
            <p:nvPr/>
          </p:nvSpPr>
          <p:spPr bwMode="auto">
            <a:xfrm>
              <a:off x="4848" y="2016"/>
              <a:ext cx="1" cy="3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</p:txBody>
        </p:sp>
        <p:sp>
          <p:nvSpPr>
            <p:cNvPr id="23" name="Line 30"/>
            <p:cNvSpPr>
              <a:spLocks noChangeShapeType="1"/>
            </p:cNvSpPr>
            <p:nvPr/>
          </p:nvSpPr>
          <p:spPr bwMode="auto">
            <a:xfrm>
              <a:off x="4707" y="2016"/>
              <a:ext cx="1" cy="362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31"/>
            <p:cNvSpPr>
              <a:spLocks noChangeShapeType="1"/>
            </p:cNvSpPr>
            <p:nvPr/>
          </p:nvSpPr>
          <p:spPr bwMode="auto">
            <a:xfrm>
              <a:off x="4566" y="1877"/>
              <a:ext cx="1" cy="390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32"/>
            <p:cNvSpPr>
              <a:spLocks noChangeShapeType="1"/>
            </p:cNvSpPr>
            <p:nvPr/>
          </p:nvSpPr>
          <p:spPr bwMode="auto">
            <a:xfrm>
              <a:off x="4283" y="2016"/>
              <a:ext cx="1" cy="3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33"/>
            <p:cNvSpPr>
              <a:spLocks noChangeShapeType="1"/>
            </p:cNvSpPr>
            <p:nvPr/>
          </p:nvSpPr>
          <p:spPr bwMode="auto">
            <a:xfrm>
              <a:off x="4142" y="2016"/>
              <a:ext cx="1" cy="362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34"/>
            <p:cNvSpPr>
              <a:spLocks noChangeShapeType="1"/>
            </p:cNvSpPr>
            <p:nvPr/>
          </p:nvSpPr>
          <p:spPr bwMode="auto">
            <a:xfrm>
              <a:off x="2730" y="3689"/>
              <a:ext cx="3671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35"/>
            <p:cNvSpPr>
              <a:spLocks noChangeShapeType="1"/>
            </p:cNvSpPr>
            <p:nvPr/>
          </p:nvSpPr>
          <p:spPr bwMode="auto">
            <a:xfrm>
              <a:off x="2730" y="3550"/>
              <a:ext cx="36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36"/>
            <p:cNvSpPr>
              <a:spLocks noChangeShapeType="1"/>
            </p:cNvSpPr>
            <p:nvPr/>
          </p:nvSpPr>
          <p:spPr bwMode="auto">
            <a:xfrm>
              <a:off x="2730" y="3410"/>
              <a:ext cx="3671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37"/>
            <p:cNvSpPr>
              <a:spLocks noChangeShapeType="1"/>
            </p:cNvSpPr>
            <p:nvPr/>
          </p:nvSpPr>
          <p:spPr bwMode="auto">
            <a:xfrm>
              <a:off x="2730" y="3271"/>
              <a:ext cx="36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38"/>
            <p:cNvSpPr>
              <a:spLocks noChangeShapeType="1"/>
            </p:cNvSpPr>
            <p:nvPr/>
          </p:nvSpPr>
          <p:spPr bwMode="auto">
            <a:xfrm>
              <a:off x="2730" y="3132"/>
              <a:ext cx="3671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39"/>
            <p:cNvSpPr>
              <a:spLocks noChangeShapeType="1"/>
            </p:cNvSpPr>
            <p:nvPr/>
          </p:nvSpPr>
          <p:spPr bwMode="auto">
            <a:xfrm>
              <a:off x="2730" y="2992"/>
              <a:ext cx="36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40"/>
            <p:cNvSpPr>
              <a:spLocks noChangeShapeType="1"/>
            </p:cNvSpPr>
            <p:nvPr/>
          </p:nvSpPr>
          <p:spPr bwMode="auto">
            <a:xfrm>
              <a:off x="2730" y="2853"/>
              <a:ext cx="3671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41"/>
            <p:cNvSpPr>
              <a:spLocks noChangeShapeType="1"/>
            </p:cNvSpPr>
            <p:nvPr/>
          </p:nvSpPr>
          <p:spPr bwMode="auto">
            <a:xfrm>
              <a:off x="6118" y="2016"/>
              <a:ext cx="1" cy="362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42"/>
            <p:cNvSpPr>
              <a:spLocks noChangeShapeType="1"/>
            </p:cNvSpPr>
            <p:nvPr/>
          </p:nvSpPr>
          <p:spPr bwMode="auto">
            <a:xfrm>
              <a:off x="3436" y="2016"/>
              <a:ext cx="1" cy="3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43"/>
            <p:cNvSpPr>
              <a:spLocks noChangeShapeType="1"/>
            </p:cNvSpPr>
            <p:nvPr/>
          </p:nvSpPr>
          <p:spPr bwMode="auto">
            <a:xfrm>
              <a:off x="3295" y="2016"/>
              <a:ext cx="1" cy="362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44"/>
            <p:cNvSpPr>
              <a:spLocks noChangeShapeType="1"/>
            </p:cNvSpPr>
            <p:nvPr/>
          </p:nvSpPr>
          <p:spPr bwMode="auto">
            <a:xfrm>
              <a:off x="3154" y="2016"/>
              <a:ext cx="1" cy="3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45"/>
            <p:cNvSpPr>
              <a:spLocks noChangeShapeType="1"/>
            </p:cNvSpPr>
            <p:nvPr/>
          </p:nvSpPr>
          <p:spPr bwMode="auto">
            <a:xfrm>
              <a:off x="2730" y="2713"/>
              <a:ext cx="3671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46"/>
            <p:cNvSpPr>
              <a:spLocks noChangeShapeType="1"/>
            </p:cNvSpPr>
            <p:nvPr/>
          </p:nvSpPr>
          <p:spPr bwMode="auto">
            <a:xfrm>
              <a:off x="2730" y="2574"/>
              <a:ext cx="3671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47"/>
            <p:cNvSpPr>
              <a:spLocks noChangeShapeType="1"/>
            </p:cNvSpPr>
            <p:nvPr/>
          </p:nvSpPr>
          <p:spPr bwMode="auto">
            <a:xfrm>
              <a:off x="2730" y="2435"/>
              <a:ext cx="36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48"/>
            <p:cNvSpPr>
              <a:spLocks noChangeShapeType="1"/>
            </p:cNvSpPr>
            <p:nvPr/>
          </p:nvSpPr>
          <p:spPr bwMode="auto">
            <a:xfrm>
              <a:off x="2730" y="2295"/>
              <a:ext cx="3671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49"/>
            <p:cNvSpPr>
              <a:spLocks noChangeShapeType="1"/>
            </p:cNvSpPr>
            <p:nvPr/>
          </p:nvSpPr>
          <p:spPr bwMode="auto">
            <a:xfrm>
              <a:off x="2730" y="2156"/>
              <a:ext cx="36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50"/>
            <p:cNvSpPr>
              <a:spLocks noChangeShapeType="1"/>
            </p:cNvSpPr>
            <p:nvPr/>
          </p:nvSpPr>
          <p:spPr bwMode="auto">
            <a:xfrm>
              <a:off x="5554" y="2016"/>
              <a:ext cx="1" cy="362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51"/>
            <p:cNvSpPr>
              <a:spLocks noChangeShapeType="1"/>
            </p:cNvSpPr>
            <p:nvPr/>
          </p:nvSpPr>
          <p:spPr bwMode="auto">
            <a:xfrm>
              <a:off x="5413" y="2016"/>
              <a:ext cx="1" cy="3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52"/>
            <p:cNvSpPr>
              <a:spLocks noChangeShapeType="1"/>
            </p:cNvSpPr>
            <p:nvPr/>
          </p:nvSpPr>
          <p:spPr bwMode="auto">
            <a:xfrm>
              <a:off x="2730" y="3968"/>
              <a:ext cx="3671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53"/>
            <p:cNvSpPr>
              <a:spLocks noChangeShapeType="1"/>
            </p:cNvSpPr>
            <p:nvPr/>
          </p:nvSpPr>
          <p:spPr bwMode="auto">
            <a:xfrm>
              <a:off x="2730" y="4107"/>
              <a:ext cx="36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54"/>
            <p:cNvSpPr>
              <a:spLocks noChangeShapeType="1"/>
            </p:cNvSpPr>
            <p:nvPr/>
          </p:nvSpPr>
          <p:spPr bwMode="auto">
            <a:xfrm>
              <a:off x="2730" y="4246"/>
              <a:ext cx="3671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55"/>
            <p:cNvSpPr>
              <a:spLocks noChangeShapeType="1"/>
            </p:cNvSpPr>
            <p:nvPr/>
          </p:nvSpPr>
          <p:spPr bwMode="auto">
            <a:xfrm>
              <a:off x="2730" y="4386"/>
              <a:ext cx="36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56"/>
            <p:cNvSpPr>
              <a:spLocks noChangeShapeType="1"/>
            </p:cNvSpPr>
            <p:nvPr/>
          </p:nvSpPr>
          <p:spPr bwMode="auto">
            <a:xfrm>
              <a:off x="2730" y="4525"/>
              <a:ext cx="3671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57"/>
            <p:cNvSpPr>
              <a:spLocks noChangeShapeType="1"/>
            </p:cNvSpPr>
            <p:nvPr/>
          </p:nvSpPr>
          <p:spPr bwMode="auto">
            <a:xfrm>
              <a:off x="2718" y="4651"/>
              <a:ext cx="367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Line 58"/>
            <p:cNvSpPr>
              <a:spLocks noChangeShapeType="1"/>
            </p:cNvSpPr>
            <p:nvPr/>
          </p:nvSpPr>
          <p:spPr bwMode="auto">
            <a:xfrm>
              <a:off x="2730" y="4804"/>
              <a:ext cx="3671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Line 59"/>
            <p:cNvSpPr>
              <a:spLocks noChangeShapeType="1"/>
            </p:cNvSpPr>
            <p:nvPr/>
          </p:nvSpPr>
          <p:spPr bwMode="auto">
            <a:xfrm>
              <a:off x="2730" y="4943"/>
              <a:ext cx="36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60"/>
            <p:cNvSpPr>
              <a:spLocks noChangeShapeType="1"/>
            </p:cNvSpPr>
            <p:nvPr/>
          </p:nvSpPr>
          <p:spPr bwMode="auto">
            <a:xfrm>
              <a:off x="2730" y="5083"/>
              <a:ext cx="3671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Line 61"/>
            <p:cNvSpPr>
              <a:spLocks noChangeShapeType="1"/>
            </p:cNvSpPr>
            <p:nvPr/>
          </p:nvSpPr>
          <p:spPr bwMode="auto">
            <a:xfrm>
              <a:off x="2730" y="5222"/>
              <a:ext cx="36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Line 62"/>
            <p:cNvSpPr>
              <a:spLocks noChangeShapeType="1"/>
            </p:cNvSpPr>
            <p:nvPr/>
          </p:nvSpPr>
          <p:spPr bwMode="auto">
            <a:xfrm>
              <a:off x="2730" y="5361"/>
              <a:ext cx="3671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Line 63"/>
            <p:cNvSpPr>
              <a:spLocks noChangeShapeType="1"/>
            </p:cNvSpPr>
            <p:nvPr/>
          </p:nvSpPr>
          <p:spPr bwMode="auto">
            <a:xfrm>
              <a:off x="2730" y="5501"/>
              <a:ext cx="36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Line 64"/>
            <p:cNvSpPr>
              <a:spLocks noChangeShapeType="1"/>
            </p:cNvSpPr>
            <p:nvPr/>
          </p:nvSpPr>
          <p:spPr bwMode="auto">
            <a:xfrm>
              <a:off x="2730" y="5640"/>
              <a:ext cx="3671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65"/>
            <p:cNvSpPr>
              <a:spLocks noChangeShapeType="1"/>
            </p:cNvSpPr>
            <p:nvPr/>
          </p:nvSpPr>
          <p:spPr bwMode="auto">
            <a:xfrm>
              <a:off x="2730" y="2017"/>
              <a:ext cx="3671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Line 66"/>
            <p:cNvSpPr>
              <a:spLocks noChangeShapeType="1"/>
            </p:cNvSpPr>
            <p:nvPr/>
          </p:nvSpPr>
          <p:spPr bwMode="auto">
            <a:xfrm>
              <a:off x="5271" y="2016"/>
              <a:ext cx="0" cy="362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Line 67"/>
            <p:cNvSpPr>
              <a:spLocks noChangeShapeType="1"/>
            </p:cNvSpPr>
            <p:nvPr/>
          </p:nvSpPr>
          <p:spPr bwMode="auto">
            <a:xfrm>
              <a:off x="2730" y="2016"/>
              <a:ext cx="0" cy="362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Line 68"/>
            <p:cNvSpPr>
              <a:spLocks noChangeShapeType="1"/>
            </p:cNvSpPr>
            <p:nvPr/>
          </p:nvSpPr>
          <p:spPr bwMode="auto">
            <a:xfrm>
              <a:off x="4412" y="2003"/>
              <a:ext cx="0" cy="362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" name="Freeform 112"/>
          <p:cNvSpPr>
            <a:spLocks/>
          </p:cNvSpPr>
          <p:nvPr/>
        </p:nvSpPr>
        <p:spPr bwMode="auto">
          <a:xfrm>
            <a:off x="6400800" y="3284538"/>
            <a:ext cx="2058988" cy="735012"/>
          </a:xfrm>
          <a:custGeom>
            <a:avLst/>
            <a:gdLst/>
            <a:ahLst/>
            <a:cxnLst>
              <a:cxn ang="0">
                <a:pos x="0" y="463"/>
              </a:cxn>
              <a:cxn ang="0">
                <a:pos x="209" y="272"/>
              </a:cxn>
              <a:cxn ang="0">
                <a:pos x="794" y="76"/>
              </a:cxn>
              <a:cxn ang="0">
                <a:pos x="1297" y="0"/>
              </a:cxn>
            </a:cxnLst>
            <a:rect l="0" t="0" r="r" b="b"/>
            <a:pathLst>
              <a:path w="1297" h="463">
                <a:moveTo>
                  <a:pt x="0" y="463"/>
                </a:moveTo>
                <a:cubicBezTo>
                  <a:pt x="32" y="433"/>
                  <a:pt x="77" y="337"/>
                  <a:pt x="209" y="272"/>
                </a:cubicBezTo>
                <a:cubicBezTo>
                  <a:pt x="341" y="207"/>
                  <a:pt x="613" y="121"/>
                  <a:pt x="794" y="76"/>
                </a:cubicBezTo>
                <a:cubicBezTo>
                  <a:pt x="975" y="31"/>
                  <a:pt x="1192" y="16"/>
                  <a:pt x="1297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" name="Text Box 83"/>
          <p:cNvSpPr txBox="1">
            <a:spLocks noChangeArrowheads="1"/>
          </p:cNvSpPr>
          <p:nvPr/>
        </p:nvSpPr>
        <p:spPr bwMode="auto">
          <a:xfrm>
            <a:off x="7215206" y="4000504"/>
            <a:ext cx="36036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ru-RU" b="1" dirty="0"/>
              <a:t>3</a:t>
            </a:r>
          </a:p>
        </p:txBody>
      </p:sp>
      <p:sp>
        <p:nvSpPr>
          <p:cNvPr id="64" name="Text Box 83"/>
          <p:cNvSpPr txBox="1">
            <a:spLocks noChangeArrowheads="1"/>
          </p:cNvSpPr>
          <p:nvPr/>
        </p:nvSpPr>
        <p:spPr bwMode="auto">
          <a:xfrm>
            <a:off x="8143900" y="4000504"/>
            <a:ext cx="3603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65" name="Text Box 83"/>
          <p:cNvSpPr txBox="1">
            <a:spLocks noChangeArrowheads="1"/>
          </p:cNvSpPr>
          <p:nvPr/>
        </p:nvSpPr>
        <p:spPr bwMode="auto">
          <a:xfrm>
            <a:off x="6858016" y="4000504"/>
            <a:ext cx="3603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66" name="Text Box 83"/>
          <p:cNvSpPr txBox="1">
            <a:spLocks noChangeArrowheads="1"/>
          </p:cNvSpPr>
          <p:nvPr/>
        </p:nvSpPr>
        <p:spPr bwMode="auto">
          <a:xfrm>
            <a:off x="6572264" y="4000504"/>
            <a:ext cx="3603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67" name="Text Box 83"/>
          <p:cNvSpPr txBox="1">
            <a:spLocks noChangeArrowheads="1"/>
          </p:cNvSpPr>
          <p:nvPr/>
        </p:nvSpPr>
        <p:spPr bwMode="auto">
          <a:xfrm>
            <a:off x="7500958" y="4000504"/>
            <a:ext cx="3603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68" name="Text Box 83"/>
          <p:cNvSpPr txBox="1">
            <a:spLocks noChangeArrowheads="1"/>
          </p:cNvSpPr>
          <p:nvPr/>
        </p:nvSpPr>
        <p:spPr bwMode="auto">
          <a:xfrm>
            <a:off x="7786710" y="4000504"/>
            <a:ext cx="3603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69" name="Text Box 83"/>
          <p:cNvSpPr txBox="1">
            <a:spLocks noChangeArrowheads="1"/>
          </p:cNvSpPr>
          <p:nvPr/>
        </p:nvSpPr>
        <p:spPr bwMode="auto">
          <a:xfrm>
            <a:off x="6072198" y="3571876"/>
            <a:ext cx="3603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70" name="Text Box 83"/>
          <p:cNvSpPr txBox="1">
            <a:spLocks noChangeArrowheads="1"/>
          </p:cNvSpPr>
          <p:nvPr/>
        </p:nvSpPr>
        <p:spPr bwMode="auto">
          <a:xfrm>
            <a:off x="6072198" y="3214686"/>
            <a:ext cx="3603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71" name="Text Box 83"/>
          <p:cNvSpPr txBox="1">
            <a:spLocks noChangeArrowheads="1"/>
          </p:cNvSpPr>
          <p:nvPr/>
        </p:nvSpPr>
        <p:spPr bwMode="auto">
          <a:xfrm>
            <a:off x="6072198" y="2928934"/>
            <a:ext cx="36036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ru-RU" b="1" dirty="0"/>
              <a:t>3</a:t>
            </a:r>
          </a:p>
        </p:txBody>
      </p:sp>
      <p:sp>
        <p:nvSpPr>
          <p:cNvPr id="72" name="Text Box 83"/>
          <p:cNvSpPr txBox="1">
            <a:spLocks noChangeArrowheads="1"/>
          </p:cNvSpPr>
          <p:nvPr/>
        </p:nvSpPr>
        <p:spPr bwMode="auto">
          <a:xfrm>
            <a:off x="7500958" y="3143248"/>
            <a:ext cx="3603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None/>
            </a:pPr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00034" y="428604"/>
            <a:ext cx="81941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Имя соответствует координате точки А.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7" name="Таблица 76"/>
          <p:cNvGraphicFramePr>
            <a:graphicFrameLocks noGrp="1"/>
          </p:cNvGraphicFramePr>
          <p:nvPr/>
        </p:nvGraphicFramePr>
        <p:xfrm>
          <a:off x="642910" y="1000108"/>
          <a:ext cx="7715304" cy="975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28826"/>
                <a:gridCol w="1928826"/>
                <a:gridCol w="1928826"/>
                <a:gridCol w="1928826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Фамилия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Сторер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Булевич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Малевич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</a:rPr>
                        <a:t>координата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hlinkClick r:id="rId3" action="ppaction://hlinksldjump"/>
                        </a:rPr>
                        <a:t>(4;2) 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hlinkClick r:id="rId4" action="ppaction://hlinksldjump"/>
                        </a:rPr>
                        <a:t>(2;4) 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hlinkClick r:id="rId4" action="ppaction://hlinksldjump"/>
                        </a:rPr>
                        <a:t>(3;4)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endParaRPr lang="ru-RU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8" name="Рисунок 77" descr="C:\Users\Директор\Desktop\картинки на школьныю тему\Рисунок16.pn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28" y="3357562"/>
            <a:ext cx="2462239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Belogubets\Рабочий стол\My_new_fons_next 100\3-в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7937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642919"/>
            <a:ext cx="80724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6000" b="1" dirty="0" smtClean="0">
                <a:solidFill>
                  <a:srgbClr val="FF0066"/>
                </a:solidFill>
                <a:latin typeface="Mangal" pitchFamily="2"/>
              </a:rPr>
              <a:t>Это была единственная женщина которую Ньютон любил, и звали ее </a:t>
            </a:r>
            <a:r>
              <a:rPr lang="ru-RU" sz="6000" b="1" dirty="0" smtClean="0">
                <a:solidFill>
                  <a:srgbClr val="FF00FF"/>
                </a:solidFill>
                <a:latin typeface="Mangal" pitchFamily="2"/>
              </a:rPr>
              <a:t>мисс </a:t>
            </a:r>
            <a:r>
              <a:rPr lang="ru-RU" sz="6000" b="1" dirty="0" err="1" smtClean="0">
                <a:solidFill>
                  <a:srgbClr val="FF00FF"/>
                </a:solidFill>
                <a:latin typeface="Mangal" pitchFamily="2"/>
              </a:rPr>
              <a:t>Сторер</a:t>
            </a:r>
            <a:r>
              <a:rPr lang="ru-RU" sz="6000" b="1" dirty="0" smtClean="0">
                <a:solidFill>
                  <a:srgbClr val="FF00FF"/>
                </a:solidFill>
                <a:latin typeface="Mangal" pitchFamily="2"/>
              </a:rPr>
              <a:t>.</a:t>
            </a:r>
            <a:endParaRPr lang="ru-RU" sz="6000" b="1" dirty="0">
              <a:solidFill>
                <a:srgbClr val="FF00FF"/>
              </a:solidFill>
              <a:latin typeface="Mangal" pitchFamily="2"/>
            </a:endParaRPr>
          </a:p>
        </p:txBody>
      </p:sp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Belogubets\Рабочий стол\My_new_fons_next 100\3-в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7937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214290"/>
            <a:ext cx="87154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Gabriola" pitchFamily="82" charset="0"/>
              </a:rPr>
              <a:t>Постоянное огромное нервное и умственное напряжение, а так же гнетущее ощущение материальной необеспеченности, привело к тому, что в 1692 Ньютон заболел умственным расстройством. Непосредственным толчком к этому явился пожар, в котором погибли все подготавливавшиеся им рукописи. 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Gabriola" pitchFamily="82" charset="0"/>
            </a:endParaRPr>
          </a:p>
        </p:txBody>
      </p:sp>
      <p:pic>
        <p:nvPicPr>
          <p:cNvPr id="4099" name="Picture 3" descr="C:\Users\User\Desktop\texti.bm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700245">
            <a:off x="5246805" y="4772504"/>
            <a:ext cx="1857387" cy="1917455"/>
          </a:xfrm>
          <a:prstGeom prst="rect">
            <a:avLst/>
          </a:prstGeom>
          <a:noFill/>
        </p:spPr>
      </p:pic>
      <p:pic>
        <p:nvPicPr>
          <p:cNvPr id="4098" name="Picture 2" descr="C:\Users\User\Desktop\thumbnail[1]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352611">
            <a:off x="1885924" y="4773926"/>
            <a:ext cx="1702597" cy="2150649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Belogubets\Рабочий стол\My_new_fons_next 100\3-в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7937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571480"/>
            <a:ext cx="89297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Он писал: «Не знаю, чем я могу казаться миру, но сам себе я кажусь только мальчиком, играющим на морском берегу, развлекающимся тем, что до поры до времени отыскиваю камешек более цветистый, чем обыкновенно, или красивую раковину, в то время как великий океан истины расстилается передо мной неисследованным».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Belogubets\Рабочий стол\My_new_fons_next 100\3-в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642919"/>
            <a:ext cx="8501122" cy="499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  <a:p>
            <a:pPr algn="ctr">
              <a:lnSpc>
                <a:spcPct val="90000"/>
              </a:lnSpc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Сэр Исаак Ньютон умер в глубокой старости в Лондоне 31 марта 1727 г. Его прах покоится в Вестминстерском аббатстве.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>
              <a:lnSpc>
                <a:spcPct val="90000"/>
              </a:lnSpc>
            </a:pPr>
            <a:endParaRPr lang="ru-RU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Надпись на его могиле заканчивается словам: «Пусть смертные радуются, что в их среде жило такое украшение человеческого рода».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Belogubets\Рабочий стол\My_new_fons_next 100\3-в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7937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85720" y="1000108"/>
            <a:ext cx="80724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</a:rPr>
              <a:t>Повторите правило вычисления арифметического квадратного корня. </a:t>
            </a:r>
            <a:endParaRPr lang="ru-RU" sz="5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4500570"/>
            <a:ext cx="24036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hlinkClick r:id="rId4" action="ppaction://hlinksldjump"/>
              </a:rPr>
              <a:t>Подумайте</a:t>
            </a:r>
            <a:r>
              <a:rPr lang="ru-RU" dirty="0" smtClean="0">
                <a:hlinkClick r:id="rId5" action="ppaction://hlinksldjump"/>
              </a:rPr>
              <a:t> 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Belogubets\Рабочий стол\My_new_fons_next 100\3-в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5875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7158" y="785794"/>
            <a:ext cx="81439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</a:rPr>
              <a:t>Не верно: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</a:rPr>
              <a:t>Повторите алгоритм решения уравнения </a:t>
            </a: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а</a:t>
            </a:r>
            <a:r>
              <a:rPr lang="ru-RU" sz="4000" b="1" i="1" baseline="30000" dirty="0" smtClean="0">
                <a:solidFill>
                  <a:srgbClr val="C00000"/>
                </a:solidFill>
              </a:rPr>
              <a:t>2</a:t>
            </a:r>
            <a:r>
              <a:rPr lang="ru-RU" sz="4000" b="1" i="1" dirty="0" smtClean="0">
                <a:solidFill>
                  <a:srgbClr val="C00000"/>
                </a:solidFill>
              </a:rPr>
              <a:t>=х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Формула" r:id="rId5" imgW="114120" imgH="215640" progId="Equation.3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857620" y="5000636"/>
            <a:ext cx="4572000" cy="8901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3200" b="1" i="1" dirty="0" smtClean="0">
                <a:solidFill>
                  <a:schemeClr val="hlink"/>
                </a:solidFill>
                <a:hlinkClick r:id="rId6" action="ppaction://hlinksldjump"/>
              </a:rPr>
              <a:t>Попробуйте  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3200" b="1" i="1" dirty="0" smtClean="0">
                <a:solidFill>
                  <a:schemeClr val="hlink"/>
                </a:solidFill>
                <a:hlinkClick r:id="rId6" action="ppaction://hlinksldjump"/>
              </a:rPr>
              <a:t> еще раз</a:t>
            </a:r>
            <a:endParaRPr lang="ru-RU" sz="3200" b="1" i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Belogubets\Рабочий стол\My_new_fons_next 100\3-в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7937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85720" y="1000108"/>
            <a:ext cx="80724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</a:rPr>
              <a:t>Повторите правило вычисления арифметического квадратного корня. </a:t>
            </a:r>
            <a:endParaRPr lang="ru-RU" sz="5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4500570"/>
            <a:ext cx="24036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hlinkClick r:id="rId4" action="ppaction://hlinksldjump"/>
              </a:rPr>
              <a:t>Подумайте</a:t>
            </a:r>
            <a:r>
              <a:rPr lang="ru-RU" dirty="0" smtClean="0">
                <a:hlinkClick r:id="rId5" action="ppaction://hlinksldjump"/>
              </a:rPr>
              <a:t> 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Belogubets\Рабочий стол\My_new_fons_next 100\3-в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5875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85720" y="1000108"/>
            <a:ext cx="80724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</a:rPr>
              <a:t>Вам необходимо повторить тему: Функция             и ее график               </a:t>
            </a:r>
            <a:endParaRPr lang="ru-RU" sz="5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4214818"/>
            <a:ext cx="18319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hlinkClick r:id="rId4" action="ppaction://hlinksldjump"/>
              </a:rPr>
              <a:t>Еще раз</a:t>
            </a:r>
            <a:r>
              <a:rPr lang="ru-RU" b="1" dirty="0" smtClean="0">
                <a:solidFill>
                  <a:srgbClr val="0070C0"/>
                </a:solidFill>
                <a:hlinkClick r:id="rId4" action="ppaction://hlinksldjump"/>
              </a:rPr>
              <a:t> 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14942" y="2000240"/>
            <a:ext cx="1500198" cy="73265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786446" y="5500702"/>
            <a:ext cx="27160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hlinkClick r:id="rId6" action="ppaction://hlinksldjump"/>
              </a:rPr>
              <a:t>Еще одна попытка</a:t>
            </a:r>
            <a:r>
              <a:rPr lang="ru-RU" b="1" dirty="0" smtClean="0">
                <a:solidFill>
                  <a:srgbClr val="0070C0"/>
                </a:solidFill>
                <a:hlinkClick r:id="rId4" action="ppaction://hlinksldjump"/>
              </a:rPr>
              <a:t> 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Belogubets\Рабочий стол\My_new_fons_next 100\3-в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User\Desktop\ньютон.bm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285728"/>
            <a:ext cx="3932391" cy="571504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57158" y="142853"/>
            <a:ext cx="471490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latin typeface="Gabriola" pitchFamily="82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Gabriola" pitchFamily="82" charset="0"/>
              </a:rPr>
              <a:t>НЬ</a:t>
            </a:r>
            <a:r>
              <a:rPr lang="ru-RU" sz="2800" b="1" dirty="0">
                <a:solidFill>
                  <a:srgbClr val="FF0000"/>
                </a:solidFill>
                <a:latin typeface="Gabriola" pitchFamily="82" charset="0"/>
              </a:rPr>
              <a:t>ЮТОН  </a:t>
            </a:r>
            <a:r>
              <a:rPr lang="ru-RU" sz="2800" b="1" dirty="0" smtClean="0">
                <a:solidFill>
                  <a:srgbClr val="FF0000"/>
                </a:solidFill>
                <a:latin typeface="Gabriola" pitchFamily="82" charset="0"/>
              </a:rPr>
              <a:t>Исаак </a:t>
            </a:r>
          </a:p>
          <a:p>
            <a:pPr>
              <a:buFontTx/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Исаак  Ньютон родился на небольшой сельской ферме  недалеко от г. </a:t>
            </a:r>
            <a:r>
              <a:rPr lang="ru-RU" sz="2800" b="1" dirty="0" err="1" smtClean="0">
                <a:solidFill>
                  <a:srgbClr val="7030A0"/>
                </a:solidFill>
                <a:latin typeface="Monotype Corsiva" pitchFamily="66" charset="0"/>
              </a:rPr>
              <a:t>Грэнтэм</a:t>
            </a:r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. Об отце Ньютона известно немного. Мать Ньютона, Анна </a:t>
            </a:r>
            <a:r>
              <a:rPr lang="ru-RU" sz="2800" b="1" dirty="0" err="1" smtClean="0">
                <a:solidFill>
                  <a:srgbClr val="7030A0"/>
                </a:solidFill>
                <a:latin typeface="Monotype Corsiva" pitchFamily="66" charset="0"/>
              </a:rPr>
              <a:t>Эйскоу</a:t>
            </a:r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, происходила из рода </a:t>
            </a:r>
            <a:r>
              <a:rPr lang="ru-RU" sz="2800" b="1" dirty="0" err="1" smtClean="0">
                <a:solidFill>
                  <a:srgbClr val="7030A0"/>
                </a:solidFill>
                <a:latin typeface="Monotype Corsiva" pitchFamily="66" charset="0"/>
              </a:rPr>
              <a:t>Блитов</a:t>
            </a:r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 из </a:t>
            </a:r>
            <a:r>
              <a:rPr lang="ru-RU" sz="2800" b="1" dirty="0" err="1" smtClean="0">
                <a:solidFill>
                  <a:srgbClr val="7030A0"/>
                </a:solidFill>
                <a:latin typeface="Monotype Corsiva" pitchFamily="66" charset="0"/>
              </a:rPr>
              <a:t>Трансона</a:t>
            </a:r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 в </a:t>
            </a:r>
            <a:r>
              <a:rPr lang="ru-RU" sz="2800" b="1" dirty="0" err="1" smtClean="0">
                <a:solidFill>
                  <a:srgbClr val="7030A0"/>
                </a:solidFill>
                <a:latin typeface="Monotype Corsiva" pitchFamily="66" charset="0"/>
              </a:rPr>
              <a:t>Линкольншире</a:t>
            </a:r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, сейчас угасшего, а тогда весьма богатого и уважаемого. Она была женщиной необычной и понимающей, живой и доброй. </a:t>
            </a:r>
            <a:endParaRPr lang="ru-RU" sz="28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Belogubets\Рабочий стол\My_new_fons_next 100\3-в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5875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214414" y="571480"/>
            <a:ext cx="678657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Год рождения И.Ньютона соответствует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значению выражения при указанном значении переменных: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Если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=17 </a:t>
            </a:r>
            <a:r>
              <a:rPr lang="ru-RU" sz="32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=50,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3143248"/>
            <a:ext cx="2928960" cy="571504"/>
          </a:xfrm>
          <a:prstGeom prst="rect">
            <a:avLst/>
          </a:prstGeom>
          <a:noFill/>
        </p:spPr>
      </p:pic>
      <p:pic>
        <p:nvPicPr>
          <p:cNvPr id="13" name="Рисунок 12" descr="C:\Users\Директор\Desktop\картинки на школьныю тему\Рисунок16.pn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643314"/>
            <a:ext cx="2643174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Содержимое 17"/>
          <p:cNvGraphicFramePr>
            <a:graphicFrameLocks noGrp="1"/>
          </p:cNvGraphicFramePr>
          <p:nvPr>
            <p:ph idx="1"/>
          </p:nvPr>
        </p:nvGraphicFramePr>
        <p:xfrm>
          <a:off x="2500298" y="4357694"/>
          <a:ext cx="6143668" cy="158429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35917"/>
                <a:gridCol w="1535917"/>
                <a:gridCol w="1535917"/>
                <a:gridCol w="1535917"/>
              </a:tblGrid>
              <a:tr h="928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Год</a:t>
                      </a:r>
                      <a:endParaRPr kumimoji="0" lang="ru-RU" sz="3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1859</a:t>
                      </a:r>
                      <a:endParaRPr kumimoji="0" lang="ru-RU" sz="3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1643</a:t>
                      </a:r>
                      <a:endParaRPr kumimoji="0" lang="ru-RU" sz="3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1600</a:t>
                      </a:r>
                      <a:endParaRPr kumimoji="0" lang="ru-RU" sz="3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655597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7030A0"/>
                          </a:solidFill>
                        </a:rPr>
                        <a:t>Ответ</a:t>
                      </a:r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7030A0"/>
                          </a:solidFill>
                          <a:hlinkClick r:id="rId5" action="ppaction://hlinksldjump"/>
                        </a:rPr>
                        <a:t>49</a:t>
                      </a:r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7030A0"/>
                          </a:solidFill>
                          <a:hlinkClick r:id="rId6" action="ppaction://hlinksldjump"/>
                        </a:rPr>
                        <a:t>7</a:t>
                      </a:r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7030A0"/>
                          </a:solidFill>
                          <a:hlinkClick r:id="rId5" action="ppaction://hlinksldjump"/>
                        </a:rPr>
                        <a:t>-7</a:t>
                      </a:r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Belogubets\Рабочий стол\My_new_fons_next 100\3-в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5875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214414" y="571480"/>
            <a:ext cx="678657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Год рождения И.Ньютона соответствует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значению выражения при указанном значении переменных: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Если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=17 </a:t>
            </a:r>
            <a:r>
              <a:rPr lang="ru-RU" sz="32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=50,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643042" y="4572008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А)  5      </a:t>
            </a:r>
            <a:r>
              <a:rPr lang="ru-RU" sz="2800" dirty="0" smtClean="0"/>
              <a:t>   Б</a:t>
            </a:r>
            <a:r>
              <a:rPr lang="ru-RU" sz="2800" dirty="0"/>
              <a:t>) 7          В)  49          Г) -7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3143248"/>
            <a:ext cx="2928960" cy="571504"/>
          </a:xfrm>
          <a:prstGeom prst="rect">
            <a:avLst/>
          </a:prstGeom>
          <a:noFill/>
        </p:spPr>
      </p:pic>
      <p:pic>
        <p:nvPicPr>
          <p:cNvPr id="13" name="Рисунок 12" descr="C:\Users\Директор\Desktop\картинки на школьныю тему\Рисунок16.pn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3643314"/>
            <a:ext cx="2643174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Documents and Settings\Belogubets\Рабочий стол\My_new_fons_next 100\3-в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168275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357159" y="928670"/>
            <a:ext cx="850112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8800" b="1" i="1" dirty="0" smtClean="0">
                <a:solidFill>
                  <a:srgbClr val="FF0066"/>
                </a:solidFill>
                <a:latin typeface="Bauhaus 93" pitchFamily="82" charset="0"/>
              </a:rPr>
              <a:t>Исаак Ньютон родился</a:t>
            </a:r>
            <a:r>
              <a:rPr lang="ru-RU" sz="8800" b="1" dirty="0" smtClean="0">
                <a:solidFill>
                  <a:srgbClr val="FF0066"/>
                </a:solidFill>
                <a:latin typeface="Tempus Sans ITC" pitchFamily="82" charset="0"/>
              </a:rPr>
              <a:t>  </a:t>
            </a:r>
          </a:p>
          <a:p>
            <a:pPr algn="ctr">
              <a:buFontTx/>
              <a:buNone/>
            </a:pPr>
            <a:r>
              <a:rPr lang="ru-RU" sz="8800" b="1" dirty="0" smtClean="0">
                <a:solidFill>
                  <a:srgbClr val="FF00FF"/>
                </a:solidFill>
                <a:latin typeface="Tempus Sans ITC" pitchFamily="82" charset="0"/>
              </a:rPr>
              <a:t>4 </a:t>
            </a:r>
            <a:r>
              <a:rPr lang="ru-RU" sz="8800" b="1" i="1" dirty="0" smtClean="0">
                <a:solidFill>
                  <a:srgbClr val="FF00FF"/>
                </a:solidFill>
                <a:latin typeface="Tempus Sans ITC" pitchFamily="82" charset="0"/>
              </a:rPr>
              <a:t>января</a:t>
            </a:r>
            <a:r>
              <a:rPr lang="ru-RU" sz="8800" b="1" dirty="0" smtClean="0">
                <a:solidFill>
                  <a:srgbClr val="FF00FF"/>
                </a:solidFill>
                <a:latin typeface="Tempus Sans ITC" pitchFamily="82" charset="0"/>
              </a:rPr>
              <a:t> 1643</a:t>
            </a:r>
            <a:r>
              <a:rPr lang="ru-RU" sz="8800" b="1" dirty="0" smtClean="0">
                <a:solidFill>
                  <a:srgbClr val="FF0066"/>
                </a:solidFill>
                <a:latin typeface="Tempus Sans ITC" pitchFamily="82" charset="0"/>
              </a:rPr>
              <a:t> </a:t>
            </a:r>
            <a:r>
              <a:rPr lang="ru-RU" sz="8800" b="1" i="1" dirty="0" smtClean="0">
                <a:solidFill>
                  <a:srgbClr val="FF0066"/>
                </a:solidFill>
                <a:latin typeface="Tempus Sans ITC" pitchFamily="82" charset="0"/>
              </a:rPr>
              <a:t>года.</a:t>
            </a:r>
            <a:endParaRPr lang="ru-RU" sz="8800" b="1" i="1" dirty="0">
              <a:solidFill>
                <a:srgbClr val="FF0066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Belogubets\Рабочий стол\My_new_fons_next 100\3-в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5875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714612" y="500042"/>
            <a:ext cx="378621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Gabriola" pitchFamily="82" charset="0"/>
                <a:ea typeface="Calibri" pitchFamily="34" charset="0"/>
                <a:cs typeface=" "/>
              </a:rPr>
              <a:t>Детские годы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Gabriola" pitchFamily="82" charset="0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928662" y="1357299"/>
            <a:ext cx="7929618" cy="3811625"/>
            <a:chOff x="928662" y="1357298"/>
            <a:chExt cx="7929618" cy="284820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928662" y="1357298"/>
              <a:ext cx="7929618" cy="7129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ru-RU" sz="2800" b="1" dirty="0">
                  <a:solidFill>
                    <a:schemeClr val="accent6">
                      <a:lumMod val="50000"/>
                    </a:schemeClr>
                  </a:solidFill>
                  <a:latin typeface="Gabriola" pitchFamily="82" charset="0"/>
                </a:rPr>
                <a:t>Исаак Ньютон появился на свет в небольшой деревушке в семье мелкого фермера, умершего за три месяца до рождения сына.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928662" y="2000240"/>
              <a:ext cx="7929618" cy="10349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ru-RU" sz="2800" b="1" dirty="0" smtClean="0">
                  <a:solidFill>
                    <a:schemeClr val="accent6">
                      <a:lumMod val="50000"/>
                    </a:schemeClr>
                  </a:solidFill>
                  <a:latin typeface="Gabriola" pitchFamily="82" charset="0"/>
                </a:rPr>
                <a:t>Его </a:t>
              </a:r>
              <a:r>
                <a:rPr lang="ru-RU" sz="2800" b="1" dirty="0">
                  <a:solidFill>
                    <a:schemeClr val="accent6">
                      <a:lumMod val="50000"/>
                    </a:schemeClr>
                  </a:solidFill>
                  <a:latin typeface="Gabriola" pitchFamily="82" charset="0"/>
                </a:rPr>
                <a:t>привлекала поэзия и живопись, он, вдали от сверстников, </a:t>
              </a:r>
              <a:r>
                <a:rPr lang="ru-RU" sz="2800" b="1" dirty="0" smtClean="0">
                  <a:solidFill>
                    <a:schemeClr val="accent6">
                      <a:lumMod val="50000"/>
                    </a:schemeClr>
                  </a:solidFill>
                  <a:latin typeface="Gabriola" pitchFamily="82" charset="0"/>
                </a:rPr>
                <a:t>мастерил бумажных </a:t>
              </a:r>
              <a:r>
                <a:rPr lang="ru-RU" sz="2800" b="1" dirty="0">
                  <a:solidFill>
                    <a:schemeClr val="accent6">
                      <a:lumMod val="50000"/>
                    </a:schemeClr>
                  </a:solidFill>
                  <a:latin typeface="Gabriola" pitchFamily="82" charset="0"/>
                </a:rPr>
                <a:t>змеев, изобретал ветряную мельницу, водяные часы, педальную повозку</a:t>
              </a:r>
              <a:r>
                <a:rPr lang="ru-RU" sz="2800" dirty="0">
                  <a:solidFill>
                    <a:schemeClr val="accent6">
                      <a:lumMod val="50000"/>
                    </a:schemeClr>
                  </a:solidFill>
                  <a:latin typeface="Gabriola" pitchFamily="82" charset="0"/>
                </a:rPr>
                <a:t>.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928662" y="2857496"/>
              <a:ext cx="7858180" cy="7129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ru-RU" sz="2800" b="1" dirty="0" smtClean="0">
                  <a:solidFill>
                    <a:schemeClr val="accent6">
                      <a:lumMod val="50000"/>
                    </a:schemeClr>
                  </a:solidFill>
                  <a:latin typeface="Gabriola" pitchFamily="82" charset="0"/>
                </a:rPr>
                <a:t>Трудным было для Ньютона начало школьной жизни. Учился он плохо, был слабым мальчиком.</a:t>
              </a:r>
              <a:endParaRPr lang="ru-RU" sz="2800" b="1" dirty="0">
                <a:solidFill>
                  <a:schemeClr val="accent6">
                    <a:lumMod val="50000"/>
                  </a:schemeClr>
                </a:solidFill>
                <a:latin typeface="Gabriola" pitchFamily="82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928662" y="3492557"/>
              <a:ext cx="7929618" cy="7129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ru-RU" sz="2800" b="1" dirty="0">
                  <a:solidFill>
                    <a:schemeClr val="accent6">
                      <a:lumMod val="50000"/>
                    </a:schemeClr>
                  </a:solidFill>
                  <a:latin typeface="Gabriola" pitchFamily="82" charset="0"/>
                </a:rPr>
                <a:t>Интерес к технике заставил Ньютона задуматься над явлениями природы; он углубленно занимался и математикой</a:t>
              </a:r>
              <a:r>
                <a:rPr lang="ru-RU" sz="2800" b="1" dirty="0">
                  <a:solidFill>
                    <a:schemeClr val="accent6">
                      <a:lumMod val="50000"/>
                    </a:schemeClr>
                  </a:solidFill>
                </a:rPr>
                <a:t>. 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Belogubets\Рабочий стол\My_new_fons_next 100\3-в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42910" y="571480"/>
            <a:ext cx="792961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Название первой школы, в которой учился Ньютон соответствует сумме корней уравнения: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(х+3)</a:t>
            </a:r>
            <a:r>
              <a:rPr kumimoji="0" lang="ru-RU" sz="4000" b="1" i="1" u="none" strike="noStrike" cap="none" normalizeH="0" baseline="3000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=49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i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i="1" dirty="0" smtClean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6" name="Рисунок 5" descr="C:\Users\Директор\Desktop\картинки на школьныю тему\Рисунок16.pn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0" y="3786190"/>
            <a:ext cx="2462239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Belogubets\Рабочий стол\My_new_fons_next 100\3-в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7937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4" y="1928802"/>
          <a:ext cx="8429684" cy="278720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07421"/>
                <a:gridCol w="2107421"/>
                <a:gridCol w="2107421"/>
                <a:gridCol w="2107421"/>
              </a:tblGrid>
              <a:tr h="1598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Название имения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Кембридж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Королевс</a:t>
                      </a: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-  </a:t>
                      </a:r>
                      <a:r>
                        <a:rPr kumimoji="0" lang="ru-RU" sz="2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кая</a:t>
                      </a: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школа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Карелино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473215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7030A0"/>
                          </a:solidFill>
                        </a:rPr>
                        <a:t>Сумма корней</a:t>
                      </a:r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7030A0"/>
                          </a:solidFill>
                          <a:hlinkClick r:id="rId3" action="ppaction://hlinksldjump"/>
                        </a:rPr>
                        <a:t>6</a:t>
                      </a:r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7030A0"/>
                          </a:solidFill>
                          <a:hlinkClick r:id="rId4" action="ppaction://hlinksldjump"/>
                        </a:rPr>
                        <a:t>-6</a:t>
                      </a:r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7030A0"/>
                          </a:solidFill>
                          <a:hlinkClick r:id="rId3" action="ppaction://hlinksldjump"/>
                        </a:rPr>
                        <a:t>14</a:t>
                      </a:r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Belogubets\Рабочий стол\My_new_fons_next 100\3-в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7937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571480"/>
            <a:ext cx="828680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5400" b="1" dirty="0" smtClean="0">
                <a:solidFill>
                  <a:srgbClr val="FF0066"/>
                </a:solidFill>
                <a:latin typeface="Mangal" pitchFamily="2"/>
              </a:rPr>
              <a:t>Первая школа, в которой учился Ньютон, и которую в дальнейшем пришлось ему бросить называлась </a:t>
            </a:r>
            <a:r>
              <a:rPr lang="ru-RU" sz="5400" b="1" dirty="0" smtClean="0">
                <a:solidFill>
                  <a:srgbClr val="FF00FF"/>
                </a:solidFill>
                <a:latin typeface="Mangal" pitchFamily="2"/>
              </a:rPr>
              <a:t>Королевской школой</a:t>
            </a:r>
            <a:r>
              <a:rPr lang="ru-RU" sz="5400" b="1" dirty="0" smtClean="0">
                <a:solidFill>
                  <a:srgbClr val="FF0066"/>
                </a:solidFill>
                <a:latin typeface="Mangal" pitchFamily="2"/>
              </a:rPr>
              <a:t> в </a:t>
            </a:r>
            <a:r>
              <a:rPr lang="ru-RU" sz="5400" b="1" dirty="0" err="1" smtClean="0">
                <a:solidFill>
                  <a:srgbClr val="FF0066"/>
                </a:solidFill>
                <a:latin typeface="Mangal" pitchFamily="2"/>
              </a:rPr>
              <a:t>Грэнтэме</a:t>
            </a:r>
            <a:r>
              <a:rPr lang="ru-RU" sz="5400" b="1" dirty="0" smtClean="0">
                <a:solidFill>
                  <a:srgbClr val="FF0066"/>
                </a:solidFill>
                <a:latin typeface="Mangal" pitchFamily="2"/>
              </a:rPr>
              <a:t>.</a:t>
            </a:r>
            <a:endParaRPr lang="ru-RU" sz="5400" b="1" dirty="0">
              <a:solidFill>
                <a:srgbClr val="FF0066"/>
              </a:solidFill>
              <a:latin typeface="Mangal" pitchFamily="2"/>
            </a:endParaRPr>
          </a:p>
        </p:txBody>
      </p:sp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Belogubets\Рабочий стол\My_new_fons_next 100\3-в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11"/>
          <p:cNvGrpSpPr/>
          <p:nvPr/>
        </p:nvGrpSpPr>
        <p:grpSpPr>
          <a:xfrm>
            <a:off x="857224" y="2643182"/>
            <a:ext cx="2500330" cy="2071702"/>
            <a:chOff x="928662" y="2428868"/>
            <a:chExt cx="2622968" cy="2428892"/>
          </a:xfrm>
        </p:grpSpPr>
        <p:grpSp>
          <p:nvGrpSpPr>
            <p:cNvPr id="6" name="Group 2"/>
            <p:cNvGrpSpPr>
              <a:grpSpLocks/>
            </p:cNvGrpSpPr>
            <p:nvPr/>
          </p:nvGrpSpPr>
          <p:grpSpPr bwMode="auto">
            <a:xfrm>
              <a:off x="928662" y="2500306"/>
              <a:ext cx="2428892" cy="2357454"/>
              <a:chOff x="2792" y="3547"/>
              <a:chExt cx="4759" cy="5374"/>
            </a:xfrm>
          </p:grpSpPr>
          <p:grpSp>
            <p:nvGrpSpPr>
              <p:cNvPr id="7" name="Group 3"/>
              <p:cNvGrpSpPr>
                <a:grpSpLocks/>
              </p:cNvGrpSpPr>
              <p:nvPr/>
            </p:nvGrpSpPr>
            <p:grpSpPr bwMode="auto">
              <a:xfrm>
                <a:off x="2792" y="3547"/>
                <a:ext cx="4619" cy="5374"/>
                <a:chOff x="2792" y="3547"/>
                <a:chExt cx="4619" cy="5374"/>
              </a:xfrm>
            </p:grpSpPr>
            <p:cxnSp>
              <p:nvCxnSpPr>
                <p:cNvPr id="1028" name="AutoShape 4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987" y="3547"/>
                  <a:ext cx="18" cy="537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29" name="AutoShape 5"/>
                <p:cNvCxnSpPr>
                  <a:cxnSpLocks noChangeShapeType="1"/>
                </p:cNvCxnSpPr>
                <p:nvPr/>
              </p:nvCxnSpPr>
              <p:spPr bwMode="auto">
                <a:xfrm>
                  <a:off x="2792" y="6480"/>
                  <a:ext cx="4619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sp>
            <p:nvSpPr>
              <p:cNvPr id="1030" name="Arc 6"/>
              <p:cNvSpPr>
                <a:spLocks/>
              </p:cNvSpPr>
              <p:nvPr/>
            </p:nvSpPr>
            <p:spPr bwMode="auto">
              <a:xfrm flipH="1">
                <a:off x="4987" y="5602"/>
                <a:ext cx="2564" cy="87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0" name="Прямоугольник 9"/>
            <p:cNvSpPr/>
            <p:nvPr/>
          </p:nvSpPr>
          <p:spPr>
            <a:xfrm>
              <a:off x="3214678" y="3786190"/>
              <a:ext cx="3369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 </a:t>
              </a:r>
              <a:r>
                <a:rPr lang="ru-RU" dirty="0" err="1" smtClean="0"/>
                <a:t>х</a:t>
              </a:r>
              <a:endParaRPr lang="ru-RU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714480" y="2428868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571868" y="2714620"/>
            <a:ext cx="1785950" cy="2071702"/>
            <a:chOff x="2792" y="3547"/>
            <a:chExt cx="4619" cy="5374"/>
          </a:xfrm>
        </p:grpSpPr>
        <p:cxnSp>
          <p:nvCxnSpPr>
            <p:cNvPr id="1032" name="AutoShape 8"/>
            <p:cNvCxnSpPr>
              <a:cxnSpLocks noChangeShapeType="1"/>
            </p:cNvCxnSpPr>
            <p:nvPr/>
          </p:nvCxnSpPr>
          <p:spPr bwMode="auto">
            <a:xfrm>
              <a:off x="2792" y="6480"/>
              <a:ext cx="461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4987" y="3547"/>
              <a:ext cx="738" cy="5374"/>
              <a:chOff x="4987" y="3547"/>
              <a:chExt cx="738" cy="5374"/>
            </a:xfrm>
          </p:grpSpPr>
          <p:cxnSp>
            <p:nvCxnSpPr>
              <p:cNvPr id="1034" name="AutoShape 10"/>
              <p:cNvCxnSpPr>
                <a:cxnSpLocks noChangeShapeType="1"/>
              </p:cNvCxnSpPr>
              <p:nvPr/>
            </p:nvCxnSpPr>
            <p:spPr bwMode="auto">
              <a:xfrm flipH="1" flipV="1">
                <a:off x="4987" y="3547"/>
                <a:ext cx="18" cy="537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35" name="Arc 11"/>
              <p:cNvSpPr>
                <a:spLocks/>
              </p:cNvSpPr>
              <p:nvPr/>
            </p:nvSpPr>
            <p:spPr bwMode="auto">
              <a:xfrm flipV="1">
                <a:off x="4987" y="3705"/>
                <a:ext cx="738" cy="277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6429388" y="2714620"/>
            <a:ext cx="1785950" cy="2071702"/>
            <a:chOff x="3178" y="3354"/>
            <a:chExt cx="4619" cy="5374"/>
          </a:xfrm>
        </p:grpSpPr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>
              <a:off x="3178" y="6287"/>
              <a:ext cx="461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 flipH="1" flipV="1">
              <a:off x="5373" y="3354"/>
              <a:ext cx="18" cy="53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9" name="Arc 15"/>
            <p:cNvSpPr>
              <a:spLocks/>
            </p:cNvSpPr>
            <p:nvPr/>
          </p:nvSpPr>
          <p:spPr bwMode="auto">
            <a:xfrm>
              <a:off x="3178" y="5374"/>
              <a:ext cx="2195" cy="91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8215338" y="3714752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357818" y="3714752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214810" y="2571744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000892" y="2571744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40"/>
          <p:cNvGrpSpPr/>
          <p:nvPr/>
        </p:nvGrpSpPr>
        <p:grpSpPr>
          <a:xfrm>
            <a:off x="714348" y="1357298"/>
            <a:ext cx="7929618" cy="1059941"/>
            <a:chOff x="714348" y="1357298"/>
            <a:chExt cx="7929618" cy="1059941"/>
          </a:xfrm>
        </p:grpSpPr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714348" y="1357298"/>
              <a:ext cx="792961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i="1" dirty="0" smtClean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Оно соответствует графику функции   </a:t>
              </a:r>
              <a:endPara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Группа 39"/>
            <p:cNvGrpSpPr/>
            <p:nvPr/>
          </p:nvGrpSpPr>
          <p:grpSpPr>
            <a:xfrm>
              <a:off x="3286116" y="1857364"/>
              <a:ext cx="1351510" cy="559875"/>
              <a:chOff x="3286116" y="1857364"/>
              <a:chExt cx="1351510" cy="559875"/>
            </a:xfrm>
          </p:grpSpPr>
          <p:pic>
            <p:nvPicPr>
              <p:cNvPr id="1040" name="Picture 16"/>
              <p:cNvPicPr>
                <a:picLocks noChangeAspect="1" noChangeArrowheads="1"/>
              </p:cNvPicPr>
              <p:nvPr/>
            </p:nvPicPr>
            <p:blipFill>
              <a:blip r:embed="rId3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286116" y="1928802"/>
                <a:ext cx="1000132" cy="488437"/>
              </a:xfrm>
              <a:prstGeom prst="rect">
                <a:avLst/>
              </a:prstGeom>
              <a:noFill/>
            </p:spPr>
          </p:pic>
          <p:sp>
            <p:nvSpPr>
              <p:cNvPr id="37" name="Прямоугольник 36"/>
              <p:cNvSpPr/>
              <p:nvPr/>
            </p:nvSpPr>
            <p:spPr>
              <a:xfrm>
                <a:off x="4286248" y="1857364"/>
                <a:ext cx="35137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dirty="0" smtClean="0"/>
                  <a:t>?</a:t>
                </a:r>
                <a:endParaRPr lang="ru-RU" sz="2800" dirty="0"/>
              </a:p>
            </p:txBody>
          </p:sp>
        </p:grpSp>
      </p:grp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1643042" y="4857760"/>
            <a:ext cx="64294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                                   Б                                      В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1500166" y="571480"/>
            <a:ext cx="62536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Назовите название института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1214413" y="5286388"/>
          <a:ext cx="7215240" cy="7143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405080"/>
                <a:gridCol w="2595581"/>
                <a:gridCol w="2214579"/>
              </a:tblGrid>
              <a:tr h="71438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7030A0"/>
                          </a:solidFill>
                          <a:hlinkClick r:id="rId4" action="ppaction://hlinksldjump"/>
                        </a:rPr>
                        <a:t>Кембриджский</a:t>
                      </a:r>
                      <a:endParaRPr lang="ru-RU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</a:t>
                      </a:r>
                      <a:r>
                        <a:rPr lang="ru-RU" sz="240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7030A0"/>
                          </a:solidFill>
                          <a:hlinkClick r:id="rId5" action="ppaction://hlinksldjump"/>
                        </a:rPr>
                        <a:t>Вулторпский</a:t>
                      </a:r>
                      <a:endParaRPr lang="ru-RU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240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7030A0"/>
                          </a:solidFill>
                          <a:hlinkClick r:id="rId5" action="ppaction://hlinksldjump"/>
                        </a:rPr>
                        <a:t>Грантемский</a:t>
                      </a:r>
                      <a:r>
                        <a:rPr lang="ru-RU" sz="240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endParaRPr lang="ru-RU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546</TotalTime>
  <Words>541</Words>
  <Application>Microsoft Office PowerPoint</Application>
  <PresentationFormat>Экран (4:3)</PresentationFormat>
  <Paragraphs>102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Тема Office</vt:lpstr>
      <vt:lpstr>Бумажная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Roman</cp:lastModifiedBy>
  <cp:revision>51</cp:revision>
  <dcterms:created xsi:type="dcterms:W3CDTF">2011-11-26T02:46:55Z</dcterms:created>
  <dcterms:modified xsi:type="dcterms:W3CDTF">2012-03-22T10:35:18Z</dcterms:modified>
</cp:coreProperties>
</file>