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32F00B-BD26-42FF-A2FC-A6267295FB96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1EAAF2-5286-4B64-A52D-A53F43B095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ОГОУНПО ПУ-50</a:t>
            </a:r>
            <a:b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специальных дисциплин</a:t>
            </a:r>
            <a:b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Анисимова Лариса</a:t>
            </a:r>
            <a:b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Викторовна</a:t>
            </a:r>
            <a:br>
              <a:rPr lang="ru-RU" sz="2800" i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Пользователь\Desktop\Лариса\Новая папка\SDC12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214842" cy="408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Правила подачи десерта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Сладкие блюда, которые принято называть десертом, обычно подают в конце трапезы. Для этих блюд подается более мелкая и изящная посуда и приборы, чем для основных закусок.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43116"/>
            <a:ext cx="4038600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Правила подачи десерта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Торты </a:t>
            </a:r>
          </a:p>
          <a:p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Куски торта выкладывают на тарелку специальной кондитерской лопаточкой. Если торт сделан из мягкого бисквита, тогда его следует есть десертной ложкой или вилкой, продвигаясь от заостренного конца к широкой части.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638576" cy="2686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714884"/>
            <a:ext cx="3409976" cy="1939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Правила подачи десерта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Мороженое </a:t>
            </a:r>
          </a:p>
          <a:p>
            <a:endParaRPr lang="ru-RU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вид десерта сначала необходимо отломить ложечкой от порционного шарика и немного размять его, чтобы оно подтаяло. Затем , взяв на кончик прибора, положить в рот. Брать необходимо ровно столько, сколько вы сможете съесть за один раз. Ни в коем случае нельзя брать большой кусок и долго облизывать и обсасывать десерт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43116"/>
            <a:ext cx="4038600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Правила подачи десерта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Фрукты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Вымытые и обсушенные фрукты подаются в вазах. </a:t>
            </a:r>
          </a:p>
          <a:p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Оформляются</a:t>
            </a:r>
            <a:r>
              <a:rPr lang="ru-RU" i="1" dirty="0" smtClean="0">
                <a:solidFill>
                  <a:srgbClr val="00B0F0"/>
                </a:solidFill>
              </a:rPr>
              <a:t> в виде горки и могут подаваться разными видами в одной вазе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28628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95800"/>
            <a:ext cx="4114800" cy="214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Правила поведения за столом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Когда ешь, не откусывай сразу больших кусков – это некрасиво.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Не разговаривай с полным ртом. Если тебе задали вопрос, сначала проглоти пищу, а  потом ответь.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Не ешь ложкой то, что можно есть вилкой.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Во время еды не прихлёбывай громко, не дуй на слишком горячее блюдо, не стучи ложкой по тарелке. Старайся есть беззвучно.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Не ешь с ножа – это некрасиво, да и легко можно порезать рот.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Когда пользуешься ножом держи его в правой руке, а вилку в левой. Не перекладывай их из руки в руку, пока не съешь все блюдо.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Первичная проверка усвоенных знаний: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Выберите один правильный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ответ…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19401"/>
            <a:ext cx="5334000" cy="371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pPr>
              <a:buNone/>
              <a:defRPr/>
            </a:pP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Ты садишься за сервированный разнообразными столовыми приборами стол, перед тобой на тарелке лежит накрахмаленная салфетка. Что ты будешь с ней делать?</a:t>
            </a:r>
          </a:p>
          <a:p>
            <a:pPr>
              <a:buNone/>
              <a:defRPr/>
            </a:pPr>
            <a:endParaRPr lang="ru-RU" sz="24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А. Разверну и положу на колени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Б. Разверну и положу на грудь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4143404" cy="276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/>
          <a:lstStyle/>
          <a:p>
            <a:pPr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У твоей тарелки лежит несколько ножей и вилок. Какими приборами ты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воспользуешься сначала?</a:t>
            </a:r>
          </a:p>
          <a:p>
            <a:pPr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А. Теми, что лежат дальше от 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тарелки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Б. Теми, что лежат ближе к тарелке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2857496"/>
            <a:ext cx="3312915" cy="3500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Можно ли в гостях взять второй раз понравившееся блюдо?</a:t>
            </a: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 Можно</a:t>
            </a: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Б. Это неприлично</a:t>
            </a:r>
          </a:p>
          <a:p>
            <a:pPr>
              <a:buNone/>
              <a:defRPr/>
            </a:pPr>
            <a:endParaRPr lang="ru-RU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Если ты хочешь попробовать блюдо, которое стоит далеко от тебя, как ты поступишь?</a:t>
            </a: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 Не буду никого утруждать и дотянусь до него сама</a:t>
            </a: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Б. Попрошу соседей передать его мне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9124" y="1571612"/>
            <a:ext cx="4495800" cy="24384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 Принято ли в гостях съедать все, что лежит в твоей тарелке?</a:t>
            </a:r>
          </a:p>
          <a:p>
            <a:pPr>
              <a:buNone/>
              <a:defRPr/>
            </a:pPr>
            <a:endParaRPr lang="ru-RU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 Съедать надо все</a:t>
            </a:r>
          </a:p>
          <a:p>
            <a:pPr>
              <a:buNone/>
              <a:defRPr/>
            </a:pP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Б. Часть кушанья надо оставить на тарелке</a:t>
            </a:r>
          </a:p>
          <a:p>
            <a:pPr>
              <a:buNone/>
              <a:defRPr/>
            </a:pPr>
            <a:endParaRPr lang="en-US" sz="28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469106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Сервировка стола . Десерты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Культура поведения за столом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786346" cy="38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4291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 Как надо брать хлеб?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 Рукой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Б. Вилкой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1714488"/>
            <a:ext cx="44053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>Ответы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spcBef>
                <a:spcPct val="50000"/>
              </a:spcBef>
              <a:buFont typeface="Wingdings 2" pitchFamily="18" charset="2"/>
              <a:buNone/>
            </a:pPr>
            <a:r>
              <a:rPr lang="ru-RU" i="1" dirty="0" smtClean="0">
                <a:latin typeface="Verdana" pitchFamily="34" charset="0"/>
              </a:rPr>
              <a:t>      </a:t>
            </a:r>
            <a:r>
              <a:rPr lang="ru-RU" sz="3600" i="1" dirty="0" smtClean="0">
                <a:solidFill>
                  <a:schemeClr val="accent2"/>
                </a:solidFill>
                <a:latin typeface="Verdana" pitchFamily="34" charset="0"/>
              </a:rPr>
              <a:t>1   2   3   4   5   6     </a:t>
            </a:r>
          </a:p>
          <a:p>
            <a:r>
              <a:rPr lang="ru-RU" sz="3600" i="1" dirty="0" smtClean="0">
                <a:solidFill>
                  <a:schemeClr val="accent2"/>
                </a:solidFill>
                <a:latin typeface="Verdana" pitchFamily="34" charset="0"/>
              </a:rPr>
              <a:t>А  5   5   5   0   5   5  </a:t>
            </a:r>
          </a:p>
          <a:p>
            <a:r>
              <a:rPr lang="ru-RU" sz="3600" i="1" dirty="0" smtClean="0">
                <a:solidFill>
                  <a:schemeClr val="accent2"/>
                </a:solidFill>
                <a:latin typeface="Verdana" pitchFamily="34" charset="0"/>
              </a:rPr>
              <a:t>Б  0   0   0   5   0   0  </a:t>
            </a:r>
          </a:p>
          <a:p>
            <a:endParaRPr lang="ru-RU" sz="3600" i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marL="342900" indent="-342900">
              <a:buClr>
                <a:schemeClr val="tx2"/>
              </a:buClr>
              <a:buSzPct val="115000"/>
              <a:buNone/>
            </a:pPr>
            <a:r>
              <a:rPr lang="ru-RU" sz="3600" i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sz="2800" i="1" dirty="0" smtClean="0">
                <a:solidFill>
                  <a:schemeClr val="accent2"/>
                </a:solidFill>
                <a:latin typeface="Verdana" pitchFamily="34" charset="0"/>
              </a:rPr>
              <a:t>25 - 30 баллов – отлично</a:t>
            </a:r>
          </a:p>
          <a:p>
            <a:pPr marL="342900" indent="-342900">
              <a:buClr>
                <a:schemeClr val="tx2"/>
              </a:buClr>
              <a:buSzPct val="115000"/>
              <a:buNone/>
            </a:pPr>
            <a:r>
              <a:rPr lang="ru-RU" sz="2800" i="1" dirty="0" smtClean="0">
                <a:solidFill>
                  <a:schemeClr val="accent2"/>
                </a:solidFill>
                <a:latin typeface="Verdana" pitchFamily="34" charset="0"/>
              </a:rPr>
              <a:t>20 - 15 баллов – хорошо</a:t>
            </a:r>
          </a:p>
          <a:p>
            <a:pPr marL="342900" indent="-342900">
              <a:buClr>
                <a:schemeClr val="tx2"/>
              </a:buClr>
              <a:buSzPct val="115000"/>
              <a:buNone/>
            </a:pPr>
            <a:r>
              <a:rPr lang="ru-RU" sz="2800" i="1" dirty="0" smtClean="0">
                <a:solidFill>
                  <a:schemeClr val="accent2"/>
                </a:solidFill>
                <a:latin typeface="Verdana" pitchFamily="34" charset="0"/>
              </a:rPr>
              <a:t>10 - 5 баллов – удовлетворительно</a:t>
            </a:r>
          </a:p>
          <a:p>
            <a:pPr marL="342900" indent="-342900">
              <a:buClr>
                <a:schemeClr val="tx2"/>
              </a:buClr>
              <a:buSzPct val="115000"/>
              <a:buNone/>
            </a:pPr>
            <a:r>
              <a:rPr lang="ru-RU" sz="2800" i="1" dirty="0" smtClean="0">
                <a:solidFill>
                  <a:schemeClr val="accent2"/>
                </a:solidFill>
                <a:latin typeface="Verdana" pitchFamily="34" charset="0"/>
              </a:rPr>
              <a:t>  0 баллов - плохо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04088"/>
            <a:ext cx="8501122" cy="3153540"/>
          </a:xfrm>
        </p:spPr>
        <p:txBody>
          <a:bodyPr>
            <a:prstTxWarp prst="textCanUp">
              <a:avLst>
                <a:gd name="adj" fmla="val 79022"/>
              </a:avLst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работу!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6553200" cy="4071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3857620" cy="52864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Сервировка</a:t>
            </a:r>
          </a:p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это </a:t>
            </a:r>
          </a:p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стола к приему</a:t>
            </a:r>
          </a:p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пищи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Пользователь\Desktop\71770359_218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008" r="6008"/>
          <a:stretch>
            <a:fillRect/>
          </a:stretch>
        </p:blipFill>
        <p:spPr bwMode="auto">
          <a:xfrm rot="471182">
            <a:off x="3047746" y="977238"/>
            <a:ext cx="5507657" cy="479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Столовые приборы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Пользователь\Desktop\servirov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935163"/>
            <a:ext cx="7143800" cy="456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Столовая посуда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10" y="2024562"/>
            <a:ext cx="7615780" cy="433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Последовательность сервировки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тола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Накрой стол скатертью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2071678"/>
            <a:ext cx="4038600" cy="4434840"/>
          </a:xfrm>
        </p:spPr>
        <p:txBody>
          <a:bodyPr/>
          <a:lstStyle/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Разложи салфетки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Лариса\Новая папка\SDC1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1434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ользователь\Desktop\Лариса\Новая папка\SDC1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3338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Как сложить салфетки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305583serv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1831" y="1920875"/>
            <a:ext cx="3589338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Пользователь\Desktop\Лариса\Новая папка\SDC12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392909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ьзователь\Desktop\Лариса\Новая папка\SDC12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Последовательность сервировки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тола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Расставь тарелки, разложи приборы и бокалы </a:t>
            </a:r>
          </a:p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93791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Аранжировка стола</a:t>
            </a:r>
          </a:p>
          <a:p>
            <a:endParaRPr lang="ru-RU" dirty="0"/>
          </a:p>
        </p:txBody>
      </p:sp>
      <p:pic>
        <p:nvPicPr>
          <p:cNvPr id="6" name="Picture 3" descr="C:\Users\Пользователь\Desktop\Лариса\Новая папка\SDC1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38149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Desktop\Лена\Новая папка\Фото3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786196" cy="41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Десертный стол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35811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546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Тема урока: Сервировка стола . Десерты Культура поведения за столом</vt:lpstr>
      <vt:lpstr>Слайд 3</vt:lpstr>
      <vt:lpstr>Столовые приборы</vt:lpstr>
      <vt:lpstr>Столовая посуда</vt:lpstr>
      <vt:lpstr>Последовательность сервировки cтола</vt:lpstr>
      <vt:lpstr>Как сложить салфетки</vt:lpstr>
      <vt:lpstr>Последовательность сервировки cтола</vt:lpstr>
      <vt:lpstr>Десертный стол</vt:lpstr>
      <vt:lpstr>Правила подачи десерта</vt:lpstr>
      <vt:lpstr>Правила подачи десерта</vt:lpstr>
      <vt:lpstr>Правила подачи десерта</vt:lpstr>
      <vt:lpstr>Правила подачи десерта</vt:lpstr>
      <vt:lpstr>Правила поведения за столом</vt:lpstr>
      <vt:lpstr>Первичная проверка усвоенных знаний:</vt:lpstr>
      <vt:lpstr>Слайд 16</vt:lpstr>
      <vt:lpstr>Слайд 17</vt:lpstr>
      <vt:lpstr>Слайд 18</vt:lpstr>
      <vt:lpstr>Слайд 19</vt:lpstr>
      <vt:lpstr>Слайд 20</vt:lpstr>
      <vt:lpstr>Ответы теста</vt:lpstr>
      <vt:lpstr>Спасибо за работу!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WIN7XP</cp:lastModifiedBy>
  <cp:revision>14</cp:revision>
  <dcterms:created xsi:type="dcterms:W3CDTF">2011-12-26T09:16:21Z</dcterms:created>
  <dcterms:modified xsi:type="dcterms:W3CDTF">2011-12-28T00:52:04Z</dcterms:modified>
</cp:coreProperties>
</file>