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92" r:id="rId2"/>
    <p:sldId id="280" r:id="rId3"/>
    <p:sldId id="281" r:id="rId4"/>
    <p:sldId id="282" r:id="rId5"/>
    <p:sldId id="265" r:id="rId6"/>
    <p:sldId id="256" r:id="rId7"/>
    <p:sldId id="257" r:id="rId8"/>
    <p:sldId id="259" r:id="rId9"/>
    <p:sldId id="284" r:id="rId10"/>
    <p:sldId id="260" r:id="rId11"/>
    <p:sldId id="267" r:id="rId12"/>
    <p:sldId id="268" r:id="rId13"/>
    <p:sldId id="283" r:id="rId14"/>
    <p:sldId id="270" r:id="rId15"/>
    <p:sldId id="271" r:id="rId16"/>
    <p:sldId id="272" r:id="rId17"/>
    <p:sldId id="274" r:id="rId18"/>
    <p:sldId id="273" r:id="rId19"/>
    <p:sldId id="262" r:id="rId20"/>
    <p:sldId id="277" r:id="rId21"/>
    <p:sldId id="258" r:id="rId22"/>
    <p:sldId id="278" r:id="rId23"/>
    <p:sldId id="291" r:id="rId24"/>
    <p:sldId id="285" r:id="rId25"/>
    <p:sldId id="286" r:id="rId26"/>
    <p:sldId id="287" r:id="rId27"/>
    <p:sldId id="288" r:id="rId28"/>
    <p:sldId id="289" r:id="rId29"/>
    <p:sldId id="290" r:id="rId30"/>
    <p:sldId id="276" r:id="rId31"/>
    <p:sldId id="275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CC"/>
    <a:srgbClr val="990000"/>
    <a:srgbClr val="993300"/>
    <a:srgbClr val="008000"/>
    <a:srgbClr val="000066"/>
    <a:srgbClr val="0066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1" autoAdjust="0"/>
    <p:restoredTop sz="95051" autoAdjust="0"/>
  </p:normalViewPr>
  <p:slideViewPr>
    <p:cSldViewPr>
      <p:cViewPr>
        <p:scale>
          <a:sx n="100" d="100"/>
          <a:sy n="100" d="100"/>
        </p:scale>
        <p:origin x="-2028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09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1709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09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09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09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09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09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09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09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09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10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10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10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10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10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10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10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10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10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710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711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1711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711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711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786442-CD6F-41FB-9846-916399007D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3D078-0359-44C0-8908-D9F2922510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3CD9F-8BDE-4D16-BBE9-B5E9F7B880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595A9-5496-410A-9259-8C56C37402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1B8B9-B6E8-4949-AF26-21E758306A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1E357-F038-45F1-A5CE-BCD23874B4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92-7363-4C31-81FF-C62F684F3B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31E25-284A-471D-B6AC-AF7F600471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9A701-97CC-467A-AC6D-54AE63DA59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DDD22-277A-47F0-9959-031450A0A3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E375E-4B6C-47BA-B864-2A076C072C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duotone>
              <a:prstClr val="black"/>
              <a:schemeClr val="accent1">
                <a:tint val="45000"/>
                <a:satMod val="40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06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1606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6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6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7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8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8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8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8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8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608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60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608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1608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1608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17039D7-8317-4251-BC1C-36582D6F011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819400"/>
            <a:ext cx="7467600" cy="1143000"/>
          </a:xfrm>
        </p:spPr>
        <p:txBody>
          <a:bodyPr/>
          <a:lstStyle/>
          <a:p>
            <a:pPr algn="l"/>
            <a:r>
              <a:rPr lang="ru-RU" sz="4800" dirty="0">
                <a:solidFill>
                  <a:schemeClr val="hlink"/>
                </a:solidFill>
                <a:effectLst/>
              </a:rPr>
              <a:t>Сегодня на занятии:</a:t>
            </a:r>
            <a:br>
              <a:rPr lang="ru-RU" sz="4800" dirty="0">
                <a:solidFill>
                  <a:schemeClr val="hlink"/>
                </a:solidFill>
                <a:effectLst/>
              </a:rPr>
            </a:br>
            <a:r>
              <a:rPr lang="ru-RU" sz="2400" dirty="0">
                <a:solidFill>
                  <a:srgbClr val="0000CC"/>
                </a:solidFill>
                <a:effectLst/>
              </a:rPr>
              <a:t>-проведение тестового контроля по теме: «Жидкие среды организма человека. </a:t>
            </a:r>
            <a:r>
              <a:rPr lang="ru-RU" sz="2400" dirty="0" err="1">
                <a:solidFill>
                  <a:srgbClr val="0000CC"/>
                </a:solidFill>
                <a:effectLst/>
              </a:rPr>
              <a:t>Крово-ток</a:t>
            </a:r>
            <a:r>
              <a:rPr lang="ru-RU" sz="2400" dirty="0">
                <a:solidFill>
                  <a:srgbClr val="0000CC"/>
                </a:solidFill>
                <a:effectLst/>
              </a:rPr>
              <a:t>  и </a:t>
            </a:r>
            <a:r>
              <a:rPr lang="ru-RU" sz="2400" dirty="0" err="1">
                <a:solidFill>
                  <a:srgbClr val="0000CC"/>
                </a:solidFill>
                <a:effectLst/>
              </a:rPr>
              <a:t>лимфоток</a:t>
            </a:r>
            <a:r>
              <a:rPr lang="ru-RU" sz="2400" dirty="0">
                <a:solidFill>
                  <a:srgbClr val="0000CC"/>
                </a:solidFill>
                <a:effectLst/>
              </a:rPr>
              <a:t> кожи</a:t>
            </a:r>
            <a:r>
              <a:rPr lang="ru-RU" sz="2400" dirty="0" smtClean="0">
                <a:solidFill>
                  <a:srgbClr val="0000CC"/>
                </a:solidFill>
                <a:effectLst/>
              </a:rPr>
              <a:t>.»;</a:t>
            </a:r>
            <a:br>
              <a:rPr lang="ru-RU" sz="2400" dirty="0" smtClean="0">
                <a:solidFill>
                  <a:srgbClr val="0000CC"/>
                </a:solidFill>
                <a:effectLst/>
              </a:rPr>
            </a:br>
            <a:r>
              <a:rPr lang="ru-RU" sz="2400" dirty="0" smtClean="0">
                <a:solidFill>
                  <a:srgbClr val="0000CC"/>
                </a:solidFill>
                <a:effectLst/>
              </a:rPr>
              <a:t>-</a:t>
            </a:r>
            <a:r>
              <a:rPr lang="ru-RU" sz="2400" dirty="0">
                <a:solidFill>
                  <a:srgbClr val="0000CC"/>
                </a:solidFill>
                <a:effectLst/>
              </a:rPr>
              <a:t>знакомство с новой темой «Общее понятие о белках и их значение.»;</a:t>
            </a:r>
            <a:br>
              <a:rPr lang="ru-RU" sz="2400" dirty="0">
                <a:solidFill>
                  <a:srgbClr val="0000CC"/>
                </a:solidFill>
                <a:effectLst/>
              </a:rPr>
            </a:br>
            <a:r>
              <a:rPr lang="ru-RU" sz="2400" dirty="0">
                <a:solidFill>
                  <a:srgbClr val="0000CC"/>
                </a:solidFill>
                <a:effectLst/>
              </a:rPr>
              <a:t>-проверка уровня усвоения полученных знаний на занятии при помощи карточки-теста;</a:t>
            </a:r>
            <a:br>
              <a:rPr lang="ru-RU" sz="2400" dirty="0">
                <a:solidFill>
                  <a:srgbClr val="0000CC"/>
                </a:solidFill>
                <a:effectLst/>
              </a:rPr>
            </a:br>
            <a:r>
              <a:rPr lang="ru-RU" sz="2400" dirty="0">
                <a:solidFill>
                  <a:srgbClr val="0000CC"/>
                </a:solidFill>
                <a:effectLst/>
              </a:rPr>
              <a:t>-развитие творческого мышления при работе с новыми понятиями (презентация);</a:t>
            </a:r>
            <a:br>
              <a:rPr lang="ru-RU" sz="2400" dirty="0">
                <a:solidFill>
                  <a:srgbClr val="0000CC"/>
                </a:solidFill>
                <a:effectLst/>
              </a:rPr>
            </a:br>
            <a:r>
              <a:rPr lang="ru-RU" sz="2400" dirty="0">
                <a:solidFill>
                  <a:srgbClr val="0000CC"/>
                </a:solidFill>
                <a:effectLst/>
              </a:rPr>
              <a:t>-итоги занятия, выставление </a:t>
            </a:r>
            <a:r>
              <a:rPr lang="ru-RU" sz="2400" dirty="0" smtClean="0">
                <a:solidFill>
                  <a:srgbClr val="0000CC"/>
                </a:solidFill>
                <a:effectLst/>
              </a:rPr>
              <a:t>ориентировочных </a:t>
            </a:r>
            <a:r>
              <a:rPr lang="ru-RU" sz="2400" dirty="0">
                <a:solidFill>
                  <a:srgbClr val="0000CC"/>
                </a:solidFill>
                <a:effectLst/>
              </a:rPr>
              <a:t>оценок;</a:t>
            </a:r>
            <a:br>
              <a:rPr lang="ru-RU" sz="2400" dirty="0">
                <a:solidFill>
                  <a:srgbClr val="0000CC"/>
                </a:solidFill>
                <a:effectLst/>
              </a:rPr>
            </a:br>
            <a:r>
              <a:rPr lang="ru-RU" sz="2400" dirty="0">
                <a:solidFill>
                  <a:srgbClr val="0000CC"/>
                </a:solidFill>
                <a:effectLst/>
              </a:rPr>
              <a:t>-</a:t>
            </a:r>
            <a:r>
              <a:rPr lang="ru-RU" sz="2400" dirty="0" smtClean="0">
                <a:solidFill>
                  <a:srgbClr val="0000CC"/>
                </a:solidFill>
                <a:effectLst/>
              </a:rPr>
              <a:t> мини-сочинение «В  наш  организм  перестали  поступать  продукты,  богатые  белками…».</a:t>
            </a:r>
            <a:endParaRPr lang="ru-RU" sz="2400" dirty="0">
              <a:solidFill>
                <a:srgbClr val="0000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400"/>
              <a:t>  </a:t>
            </a:r>
            <a:r>
              <a:rPr lang="ru-RU" sz="4400">
                <a:solidFill>
                  <a:srgbClr val="0000FF"/>
                </a:solidFill>
              </a:rPr>
              <a:t>МАТЬ МАТЬ МАТЬ МАТЬ</a:t>
            </a:r>
            <a:r>
              <a:rPr lang="ru-RU" sz="4400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4400"/>
              <a:t>  </a:t>
            </a:r>
            <a:r>
              <a:rPr lang="ru-RU" sz="4400">
                <a:solidFill>
                  <a:srgbClr val="0000FF"/>
                </a:solidFill>
              </a:rPr>
              <a:t>ТЬМА ТЬМА ТЬМА ТЬМА</a:t>
            </a:r>
            <a:r>
              <a:rPr lang="ru-RU" sz="3600"/>
              <a:t> </a:t>
            </a:r>
          </a:p>
          <a:p>
            <a:pPr>
              <a:buFont typeface="Wingdings" pitchFamily="2" charset="2"/>
              <a:buNone/>
            </a:pPr>
            <a:endParaRPr lang="ru-RU" sz="3600"/>
          </a:p>
          <a:p>
            <a:pPr>
              <a:buFont typeface="Wingdings" pitchFamily="2" charset="2"/>
              <a:buNone/>
            </a:pPr>
            <a:endParaRPr lang="ru-RU" sz="3600"/>
          </a:p>
          <a:p>
            <a:pPr>
              <a:buFont typeface="Wingdings" pitchFamily="2" charset="2"/>
              <a:buNone/>
            </a:pPr>
            <a:r>
              <a:rPr lang="ru-RU" sz="3600"/>
              <a:t>   </a:t>
            </a:r>
            <a:r>
              <a:rPr lang="ru-RU" sz="4800">
                <a:effectLst/>
              </a:rPr>
              <a:t>гли ала цис арг цит мет тре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       </a:t>
            </a:r>
            <a:br>
              <a:rPr lang="ru-RU" sz="4000"/>
            </a:br>
            <a:endParaRPr lang="ru-RU" sz="400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/>
              <a:t>              </a:t>
            </a:r>
            <a:r>
              <a:rPr lang="ru-RU" sz="8000" i="1" dirty="0">
                <a:solidFill>
                  <a:srgbClr val="C00000"/>
                </a:solidFill>
                <a:effectLst/>
              </a:rPr>
              <a:t>Структуры</a:t>
            </a:r>
          </a:p>
          <a:p>
            <a:pPr>
              <a:buFont typeface="Wingdings" pitchFamily="2" charset="2"/>
              <a:buNone/>
            </a:pPr>
            <a:r>
              <a:rPr lang="ru-RU" sz="8000" i="1" dirty="0">
                <a:solidFill>
                  <a:srgbClr val="C00000"/>
                </a:solidFill>
                <a:effectLst/>
              </a:rPr>
              <a:t>           белка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C0000"/>
                </a:solidFill>
              </a:rPr>
              <a:t>Первичная структура белка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/>
            <a:r>
              <a:rPr lang="ru-RU" sz="4400" i="1" dirty="0">
                <a:solidFill>
                  <a:srgbClr val="CC0099"/>
                </a:solidFill>
                <a:effectLst/>
              </a:rPr>
              <a:t> </a:t>
            </a:r>
            <a:r>
              <a:rPr lang="ru-RU" sz="4400" i="1" dirty="0">
                <a:solidFill>
                  <a:srgbClr val="C00000"/>
                </a:solidFill>
                <a:effectLst/>
              </a:rPr>
              <a:t>Связи</a:t>
            </a:r>
            <a:r>
              <a:rPr lang="ru-RU" sz="4400" i="1" dirty="0">
                <a:solidFill>
                  <a:srgbClr val="C00000"/>
                </a:solidFill>
              </a:rPr>
              <a:t>:</a:t>
            </a: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>
                <a:effectLst/>
              </a:rPr>
              <a:t>пептидные, очень прочные</a:t>
            </a:r>
          </a:p>
        </p:txBody>
      </p:sp>
      <p:pic>
        <p:nvPicPr>
          <p:cNvPr id="154628" name="Picture 4" descr="сканирование00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3124200"/>
            <a:ext cx="7753350" cy="30273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990000"/>
                </a:solidFill>
              </a:rPr>
              <a:t>Вторичная структура белка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800" i="1" dirty="0">
                <a:solidFill>
                  <a:schemeClr val="hlink"/>
                </a:solidFill>
                <a:effectLst/>
              </a:rPr>
              <a:t>  </a:t>
            </a:r>
            <a:r>
              <a:rPr lang="ru-RU" sz="4800" i="1" dirty="0">
                <a:solidFill>
                  <a:srgbClr val="C00000"/>
                </a:solidFill>
                <a:effectLst/>
              </a:rPr>
              <a:t>Связи:</a:t>
            </a:r>
            <a:r>
              <a:rPr lang="ru-RU" sz="4800" dirty="0">
                <a:solidFill>
                  <a:srgbClr val="C00000"/>
                </a:solidFill>
                <a:effectLst/>
              </a:rPr>
              <a:t> </a:t>
            </a:r>
            <a:r>
              <a:rPr lang="ru-RU" sz="4800" dirty="0">
                <a:effectLst/>
              </a:rPr>
              <a:t>водородные, очень слабые</a:t>
            </a:r>
          </a:p>
        </p:txBody>
      </p:sp>
      <p:pic>
        <p:nvPicPr>
          <p:cNvPr id="210948" name="Picture 4" descr="13-1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24200" y="2667000"/>
            <a:ext cx="5181600" cy="39608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990000"/>
                </a:solidFill>
              </a:rPr>
              <a:t>Третичная структура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i="1" dirty="0">
                <a:solidFill>
                  <a:srgbClr val="CC0099"/>
                </a:solidFill>
                <a:effectLst/>
              </a:rPr>
              <a:t> </a:t>
            </a:r>
            <a:r>
              <a:rPr lang="ru-RU" sz="3600" i="1" dirty="0">
                <a:solidFill>
                  <a:srgbClr val="C00000"/>
                </a:solidFill>
                <a:effectLst/>
              </a:rPr>
              <a:t>Связи:</a:t>
            </a:r>
            <a:endParaRPr lang="ru-RU" sz="3600" dirty="0">
              <a:solidFill>
                <a:srgbClr val="C00000"/>
              </a:solidFill>
              <a:effectLst/>
            </a:endParaRPr>
          </a:p>
          <a:p>
            <a:pPr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dirty="0" smtClean="0"/>
              <a:t>-</a:t>
            </a:r>
            <a:r>
              <a:rPr lang="ru-RU" dirty="0"/>
              <a:t>ковалентные между атомами серы различных аминокислот (</a:t>
            </a:r>
            <a:r>
              <a:rPr lang="ru-RU" dirty="0" err="1"/>
              <a:t>дисульфидные</a:t>
            </a:r>
            <a:r>
              <a:rPr lang="ru-RU" dirty="0"/>
              <a:t> мостики);</a:t>
            </a:r>
          </a:p>
          <a:p>
            <a:r>
              <a:rPr lang="ru-RU" dirty="0"/>
              <a:t>-</a:t>
            </a:r>
            <a:r>
              <a:rPr lang="ru-RU" dirty="0" err="1"/>
              <a:t>гидрофильно-гидрофобные</a:t>
            </a:r>
            <a:r>
              <a:rPr lang="ru-RU" dirty="0"/>
              <a:t> связи (</a:t>
            </a:r>
            <a:r>
              <a:rPr lang="ru-RU" dirty="0" err="1"/>
              <a:t>гидро-вода,филос-любовь,фобос-ненависть</a:t>
            </a:r>
            <a:r>
              <a:rPr lang="ru-RU" dirty="0"/>
              <a:t>);</a:t>
            </a:r>
          </a:p>
          <a:p>
            <a:r>
              <a:rPr lang="ru-RU" dirty="0"/>
              <a:t>-водородные.</a:t>
            </a:r>
          </a:p>
        </p:txBody>
      </p:sp>
      <p:pic>
        <p:nvPicPr>
          <p:cNvPr id="156676" name="Picture 4" descr="сканирование00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4446588"/>
            <a:ext cx="4343400" cy="22590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990000"/>
                </a:solidFill>
              </a:rPr>
              <a:t>Четвертичная структура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i="1" dirty="0"/>
              <a:t>    </a:t>
            </a:r>
            <a:r>
              <a:rPr lang="ru-RU" sz="4000" i="1" dirty="0">
                <a:solidFill>
                  <a:srgbClr val="C00000"/>
                </a:solidFill>
                <a:effectLst/>
              </a:rPr>
              <a:t>Связи:</a:t>
            </a:r>
          </a:p>
          <a:p>
            <a:r>
              <a:rPr lang="ru-RU" dirty="0"/>
              <a:t>-водородные</a:t>
            </a:r>
          </a:p>
          <a:p>
            <a:r>
              <a:rPr lang="ru-RU" dirty="0"/>
              <a:t>-ковалентные</a:t>
            </a:r>
          </a:p>
          <a:p>
            <a:r>
              <a:rPr lang="ru-RU" dirty="0"/>
              <a:t>-</a:t>
            </a:r>
            <a:r>
              <a:rPr lang="ru-RU" dirty="0" err="1"/>
              <a:t>гидрофильно-гидрофобные</a:t>
            </a:r>
            <a:r>
              <a:rPr lang="ru-RU" dirty="0"/>
              <a:t> связи</a:t>
            </a:r>
          </a:p>
          <a:p>
            <a:r>
              <a:rPr lang="ru-RU" dirty="0"/>
              <a:t>-силы электростатического притяжения</a:t>
            </a:r>
          </a:p>
        </p:txBody>
      </p:sp>
      <p:pic>
        <p:nvPicPr>
          <p:cNvPr id="157700" name="Picture 4" descr="сканирование00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38600" y="1371600"/>
            <a:ext cx="3538538" cy="3287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990000"/>
                </a:solidFill>
              </a:rPr>
              <a:t>Свойства белков: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dirty="0"/>
              <a:t>-</a:t>
            </a:r>
            <a:r>
              <a:rPr lang="ru-RU" dirty="0">
                <a:solidFill>
                  <a:srgbClr val="C00000"/>
                </a:solidFill>
              </a:rPr>
              <a:t>растворимые</a:t>
            </a:r>
            <a:r>
              <a:rPr lang="ru-RU" dirty="0"/>
              <a:t>   (глобулярные,  в  организме выполняют   ряд   биологических  функций, требующих  их  подвижности)</a:t>
            </a:r>
          </a:p>
          <a:p>
            <a:pPr>
              <a:lnSpc>
                <a:spcPct val="80000"/>
              </a:lnSpc>
            </a:pPr>
            <a:r>
              <a:rPr lang="ru-RU" dirty="0"/>
              <a:t>-</a:t>
            </a:r>
            <a:r>
              <a:rPr lang="ru-RU" dirty="0">
                <a:solidFill>
                  <a:srgbClr val="CC0000"/>
                </a:solidFill>
              </a:rPr>
              <a:t>нерастворимые</a:t>
            </a:r>
            <a:r>
              <a:rPr lang="ru-RU" dirty="0"/>
              <a:t>  (волосы,  сухожилия, покровные  ткани). Человеческий  волос прочнее  меди ,  пучок  волос  площадью 1 см2 выдерживает вес в 5 тонн, а на женской косе  в  200 тыс.  волосинок  можно поднять груженный  </a:t>
            </a:r>
            <a:r>
              <a:rPr lang="ru-RU" dirty="0" smtClean="0"/>
              <a:t>КАМАЗ,  </a:t>
            </a:r>
            <a:r>
              <a:rPr lang="ru-RU" dirty="0"/>
              <a:t>весом  20 тонн.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5400">
                <a:solidFill>
                  <a:srgbClr val="CC0000"/>
                </a:solidFill>
                <a:effectLst/>
              </a:rPr>
              <a:t>                Белки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latin typeface="Tahoma" charset="0"/>
              </a:rPr>
              <a:t>  </a:t>
            </a:r>
            <a:r>
              <a:rPr lang="ru-RU" sz="4400" i="1" u="sng">
                <a:solidFill>
                  <a:srgbClr val="6600FF"/>
                </a:solidFill>
                <a:latin typeface="Tahoma" charset="0"/>
              </a:rPr>
              <a:t>простые </a:t>
            </a:r>
            <a:r>
              <a:rPr lang="ru-RU" sz="4400">
                <a:solidFill>
                  <a:srgbClr val="6600FF"/>
                </a:solidFill>
                <a:latin typeface="Tahoma" charset="0"/>
              </a:rPr>
              <a:t> </a:t>
            </a:r>
            <a:r>
              <a:rPr lang="ru-RU" sz="3600">
                <a:solidFill>
                  <a:srgbClr val="6600FF"/>
                </a:solidFill>
                <a:latin typeface="Tahoma" charset="0"/>
              </a:rPr>
              <a:t>          </a:t>
            </a:r>
            <a:r>
              <a:rPr lang="ru-RU" sz="4400">
                <a:solidFill>
                  <a:srgbClr val="6600FF"/>
                </a:solidFill>
                <a:latin typeface="Tahoma" charset="0"/>
              </a:rPr>
              <a:t> </a:t>
            </a:r>
            <a:r>
              <a:rPr lang="ru-RU" sz="4400" i="1" u="sng">
                <a:solidFill>
                  <a:srgbClr val="6600FF"/>
                </a:solidFill>
                <a:latin typeface="Tahoma" charset="0"/>
              </a:rPr>
              <a:t>сложные</a:t>
            </a:r>
            <a:r>
              <a:rPr lang="ru-RU" sz="3600" i="1">
                <a:latin typeface="Tahoma" charset="0"/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>
                <a:latin typeface="Tahoma" charset="0"/>
              </a:rPr>
              <a:t>(</a:t>
            </a:r>
            <a:r>
              <a:rPr lang="ru-RU" sz="3600" i="1">
                <a:latin typeface="Tahoma" charset="0"/>
              </a:rPr>
              <a:t>при растворе-     ( при растворе-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i="1">
                <a:latin typeface="Tahoma" charset="0"/>
              </a:rPr>
              <a:t>нии распадают-     нии образуют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i="1">
                <a:latin typeface="Tahoma" charset="0"/>
              </a:rPr>
              <a:t>ся на аминокис-    аминокисло-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i="1">
                <a:latin typeface="Tahoma" charset="0"/>
              </a:rPr>
              <a:t>лоты)</a:t>
            </a:r>
            <a:r>
              <a:rPr lang="ru-RU" sz="3600">
                <a:latin typeface="Tahoma" charset="0"/>
              </a:rPr>
              <a:t>                   </a:t>
            </a:r>
            <a:r>
              <a:rPr lang="ru-RU" sz="3600" i="1">
                <a:latin typeface="Tahoma" charset="0"/>
              </a:rPr>
              <a:t>ты</a:t>
            </a:r>
            <a:r>
              <a:rPr lang="ru-RU" sz="3600">
                <a:latin typeface="Tahoma" charset="0"/>
              </a:rPr>
              <a:t> </a:t>
            </a:r>
            <a:r>
              <a:rPr lang="ru-RU" sz="3600" i="1">
                <a:latin typeface="Tahoma" charset="0"/>
              </a:rPr>
              <a:t> и вещест-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i="1">
                <a:latin typeface="Tahoma" charset="0"/>
              </a:rPr>
              <a:t>                            ва небелковой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>
                <a:latin typeface="Tahoma" charset="0"/>
              </a:rPr>
              <a:t>                            </a:t>
            </a:r>
            <a:r>
              <a:rPr lang="ru-RU" sz="3600" i="1">
                <a:latin typeface="Tahoma" charset="0"/>
              </a:rPr>
              <a:t>природы)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ru-RU" sz="5400" dirty="0" smtClean="0">
                <a:solidFill>
                  <a:srgbClr val="CC0000"/>
                </a:solidFill>
                <a:effectLst/>
              </a:rPr>
              <a:t/>
            </a:r>
            <a:br>
              <a:rPr lang="ru-RU" sz="5400" dirty="0" smtClean="0">
                <a:solidFill>
                  <a:srgbClr val="CC0000"/>
                </a:solidFill>
                <a:effectLst/>
              </a:rPr>
            </a:br>
            <a:r>
              <a:rPr lang="ru-RU" sz="5400" dirty="0" smtClean="0">
                <a:solidFill>
                  <a:srgbClr val="CC0000"/>
                </a:solidFill>
                <a:effectLst/>
              </a:rPr>
              <a:t>Денатурация</a:t>
            </a:r>
            <a:r>
              <a:rPr lang="ru-RU" sz="5400" dirty="0" smtClean="0">
                <a:solidFill>
                  <a:srgbClr val="000066"/>
                </a:solidFill>
                <a:effectLst/>
              </a:rPr>
              <a:t> </a:t>
            </a:r>
            <a:r>
              <a:rPr lang="ru-RU" sz="5400" dirty="0" smtClean="0">
                <a:solidFill>
                  <a:srgbClr val="C00000"/>
                </a:solidFill>
                <a:effectLst/>
              </a:rPr>
              <a:t>-</a:t>
            </a:r>
            <a:r>
              <a:rPr lang="ru-RU" sz="5400" dirty="0">
                <a:solidFill>
                  <a:srgbClr val="000066"/>
                </a:solidFill>
                <a:effectLst/>
              </a:rPr>
              <a:t/>
            </a:r>
            <a:br>
              <a:rPr lang="ru-RU" sz="5400" dirty="0">
                <a:solidFill>
                  <a:srgbClr val="000066"/>
                </a:solidFill>
                <a:effectLst/>
              </a:rPr>
            </a:br>
            <a:endParaRPr lang="ru-RU" sz="5400" b="0" i="1" dirty="0">
              <a:solidFill>
                <a:srgbClr val="0000CC"/>
              </a:solidFill>
              <a:effectLst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 smtClean="0"/>
              <a:t>   </a:t>
            </a:r>
            <a:r>
              <a:rPr lang="ru-RU" sz="4800" i="1" dirty="0">
                <a:solidFill>
                  <a:srgbClr val="0000FF"/>
                </a:solidFill>
                <a:effectLst/>
              </a:rPr>
              <a:t>изменение </a:t>
            </a:r>
            <a:r>
              <a:rPr lang="ru-RU" sz="4800" i="1" dirty="0">
                <a:solidFill>
                  <a:srgbClr val="990000"/>
                </a:solidFill>
                <a:effectLst/>
              </a:rPr>
              <a:t>вторичной, третичной, четвертичной </a:t>
            </a:r>
            <a:r>
              <a:rPr lang="ru-RU" sz="4800" i="1" dirty="0">
                <a:solidFill>
                  <a:srgbClr val="0000FF"/>
                </a:solidFill>
                <a:effectLst/>
              </a:rPr>
              <a:t>структуры белка под воздействием высокой температуры или химических веществ.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dirty="0"/>
              <a:t>  </a:t>
            </a:r>
            <a:r>
              <a:rPr lang="ru-RU" sz="4800" dirty="0">
                <a:solidFill>
                  <a:srgbClr val="006600"/>
                </a:solidFill>
                <a:effectLst/>
              </a:rPr>
              <a:t>Группы белков: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470900" cy="6019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300" dirty="0"/>
              <a:t> </a:t>
            </a:r>
            <a:r>
              <a:rPr lang="ru-RU" sz="4000" dirty="0" smtClean="0"/>
              <a:t>     </a:t>
            </a:r>
            <a:r>
              <a:rPr lang="ru-RU" sz="6000" b="1" i="1" dirty="0" smtClean="0">
                <a:solidFill>
                  <a:srgbClr val="CC0000"/>
                </a:solidFill>
                <a:effectLst/>
              </a:rPr>
              <a:t>Структурные </a:t>
            </a:r>
            <a:r>
              <a:rPr lang="ru-RU" sz="6000" b="1" i="1" dirty="0">
                <a:solidFill>
                  <a:srgbClr val="CC0000"/>
                </a:solidFill>
                <a:effectLst/>
              </a:rPr>
              <a:t>белки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000" dirty="0">
                <a:solidFill>
                  <a:srgbClr val="CC0000"/>
                </a:solidFill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4000" dirty="0">
                <a:effectLst/>
              </a:rPr>
              <a:t>(кератин, отвечает за прочность волос и  ногтевых пластинок)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400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993300"/>
                </a:solidFill>
              </a:rPr>
              <a:t>Полноценное питание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534400" cy="4606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             </a:t>
            </a:r>
            <a:r>
              <a:rPr lang="ru-RU" sz="4000" b="1" i="1" dirty="0">
                <a:solidFill>
                  <a:srgbClr val="009900"/>
                </a:solidFill>
                <a:effectLst/>
              </a:rPr>
              <a:t>питательные вещества</a:t>
            </a:r>
          </a:p>
          <a:p>
            <a:pPr>
              <a:buFont typeface="Wingdings" pitchFamily="2" charset="2"/>
              <a:buNone/>
            </a:pPr>
            <a:endParaRPr lang="ru-RU" sz="4000" i="1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z="2800" dirty="0">
                <a:solidFill>
                  <a:srgbClr val="0000CC"/>
                </a:solidFill>
              </a:rPr>
              <a:t>Органические вещества   </a:t>
            </a:r>
            <a:r>
              <a:rPr lang="ru-RU" sz="2800" dirty="0" smtClean="0">
                <a:solidFill>
                  <a:srgbClr val="0000CC"/>
                </a:solidFill>
              </a:rPr>
              <a:t>     Неорганические </a:t>
            </a:r>
            <a:r>
              <a:rPr lang="ru-RU" sz="2800" dirty="0">
                <a:solidFill>
                  <a:srgbClr val="0000CC"/>
                </a:solidFill>
              </a:rPr>
              <a:t>вещества</a:t>
            </a:r>
          </a:p>
          <a:p>
            <a:pPr>
              <a:buFont typeface="Wingdings" pitchFamily="2" charset="2"/>
              <a:buNone/>
            </a:pPr>
            <a:endParaRPr lang="ru-RU" sz="2800" dirty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800" dirty="0"/>
              <a:t>  </a:t>
            </a:r>
            <a:r>
              <a:rPr lang="ru-RU" sz="2800" dirty="0">
                <a:latin typeface="Agency FB" pitchFamily="34" charset="0"/>
              </a:rPr>
              <a:t>      </a:t>
            </a:r>
            <a:r>
              <a:rPr lang="ru-RU" sz="2800" dirty="0">
                <a:solidFill>
                  <a:schemeClr val="hlink"/>
                </a:solidFill>
                <a:latin typeface="Agency FB" pitchFamily="34" charset="0"/>
              </a:rPr>
              <a:t>  БЕЛКИ 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        </a:t>
            </a:r>
            <a:r>
              <a:rPr lang="ru-RU" sz="2800" dirty="0">
                <a:solidFill>
                  <a:srgbClr val="0000FF"/>
                </a:solidFill>
              </a:rPr>
              <a:t>ЖИРЫ                                 вода</a:t>
            </a:r>
          </a:p>
          <a:p>
            <a:pPr>
              <a:buFont typeface="Wingdings" pitchFamily="2" charset="2"/>
              <a:buNone/>
            </a:pPr>
            <a:r>
              <a:rPr lang="ru-RU" sz="2800" dirty="0">
                <a:solidFill>
                  <a:srgbClr val="0000FF"/>
                </a:solidFill>
              </a:rPr>
              <a:t>        УГЛЕВОДЫ                       </a:t>
            </a:r>
            <a:r>
              <a:rPr lang="ru-RU" sz="2800" dirty="0" smtClean="0">
                <a:solidFill>
                  <a:srgbClr val="0000FF"/>
                </a:solidFill>
              </a:rPr>
              <a:t>минеральные </a:t>
            </a:r>
            <a:r>
              <a:rPr lang="ru-RU" sz="2800" dirty="0">
                <a:solidFill>
                  <a:srgbClr val="0000FF"/>
                </a:solidFill>
              </a:rPr>
              <a:t>соли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        </a:t>
            </a:r>
          </a:p>
        </p:txBody>
      </p:sp>
      <p:sp>
        <p:nvSpPr>
          <p:cNvPr id="207876" name="Line 4"/>
          <p:cNvSpPr>
            <a:spLocks noChangeShapeType="1"/>
          </p:cNvSpPr>
          <p:nvPr/>
        </p:nvSpPr>
        <p:spPr bwMode="auto">
          <a:xfrm>
            <a:off x="4572000" y="22860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879" name="Line 7"/>
          <p:cNvSpPr>
            <a:spLocks noChangeShapeType="1"/>
          </p:cNvSpPr>
          <p:nvPr/>
        </p:nvSpPr>
        <p:spPr bwMode="auto">
          <a:xfrm>
            <a:off x="4572000" y="2286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880" name="Line 8"/>
          <p:cNvSpPr>
            <a:spLocks noChangeShapeType="1"/>
          </p:cNvSpPr>
          <p:nvPr/>
        </p:nvSpPr>
        <p:spPr bwMode="auto">
          <a:xfrm flipH="1">
            <a:off x="2743200" y="22860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881" name="Line 9"/>
          <p:cNvSpPr>
            <a:spLocks noChangeShapeType="1"/>
          </p:cNvSpPr>
          <p:nvPr/>
        </p:nvSpPr>
        <p:spPr bwMode="auto">
          <a:xfrm>
            <a:off x="19050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882" name="Line 10"/>
          <p:cNvSpPr>
            <a:spLocks noChangeShapeType="1"/>
          </p:cNvSpPr>
          <p:nvPr/>
        </p:nvSpPr>
        <p:spPr bwMode="auto">
          <a:xfrm>
            <a:off x="55626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  <p:bldP spid="2078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 </a:t>
            </a:r>
            <a:br>
              <a:rPr lang="ru-RU" sz="4000"/>
            </a:br>
            <a:r>
              <a:rPr lang="ru-RU" sz="4000"/>
              <a:t>   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533400"/>
            <a:ext cx="3924300" cy="5486400"/>
          </a:xfrm>
        </p:spPr>
        <p:txBody>
          <a:bodyPr/>
          <a:lstStyle/>
          <a:p>
            <a:endParaRPr lang="ru-RU"/>
          </a:p>
        </p:txBody>
      </p:sp>
      <p:pic>
        <p:nvPicPr>
          <p:cNvPr id="165895" name="Рисунок 4" descr="DSCF0341.JPG"/>
          <p:cNvPicPr>
            <a:picLocks noGrp="1" noChangeAspect="1"/>
          </p:cNvPicPr>
          <p:nvPr>
            <p:ph type="body"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66738" y="533400"/>
            <a:ext cx="8043862" cy="54102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001000" cy="5943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     </a:t>
            </a:r>
          </a:p>
        </p:txBody>
      </p:sp>
      <p:pic>
        <p:nvPicPr>
          <p:cNvPr id="91140" name="Содержимое 3" descr="DSCF035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" y="357188"/>
            <a:ext cx="79121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7940" name="Picture 4" descr="НОГТИ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3400" y="304800"/>
            <a:ext cx="8001000" cy="58674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800" i="1" dirty="0" smtClean="0">
                <a:effectLst/>
              </a:rPr>
              <a:t> </a:t>
            </a:r>
            <a:r>
              <a:rPr lang="ru-RU" sz="6000" b="1" i="1" dirty="0">
                <a:solidFill>
                  <a:srgbClr val="CC0000"/>
                </a:solidFill>
                <a:effectLst/>
              </a:rPr>
              <a:t>Белки- пигменты</a:t>
            </a:r>
            <a:r>
              <a:rPr lang="ru-RU" sz="4800" i="1" dirty="0">
                <a:effectLst/>
              </a:rPr>
              <a:t> </a:t>
            </a:r>
            <a:r>
              <a:rPr lang="ru-RU" sz="4800" b="1" i="1" dirty="0">
                <a:effectLst/>
              </a:rPr>
              <a:t>(меланин – придает цвет нашей коже, способствует образованию  витамина Д в нашем организме)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000" b="1" i="1">
                <a:effectLst/>
              </a:rPr>
              <a:t>     </a:t>
            </a:r>
            <a:r>
              <a:rPr lang="ru-RU" sz="6000" b="1" i="1">
                <a:solidFill>
                  <a:srgbClr val="CC0000"/>
                </a:solidFill>
                <a:effectLst/>
              </a:rPr>
              <a:t>Белки-гормоны </a:t>
            </a:r>
            <a:r>
              <a:rPr lang="ru-RU" sz="4000">
                <a:solidFill>
                  <a:srgbClr val="CC0000"/>
                </a:solidFill>
                <a:effectLst/>
              </a:rPr>
              <a:t>-</a:t>
            </a:r>
            <a:r>
              <a:rPr lang="ru-RU" sz="4000">
                <a:effectLst/>
              </a:rPr>
              <a:t> инсулин, гормон поджелудочной железы. Гормоны  управляют всеми жизненными процессами организма, его ростом и развитием.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ru-RU" sz="6000" b="1" i="1" dirty="0">
                <a:effectLst/>
              </a:rPr>
              <a:t>     </a:t>
            </a:r>
            <a:r>
              <a:rPr lang="ru-RU" sz="6000" b="1" i="1" dirty="0">
                <a:solidFill>
                  <a:srgbClr val="CC0000"/>
                </a:solidFill>
                <a:effectLst/>
              </a:rPr>
              <a:t>Белки-ферменты</a:t>
            </a:r>
          </a:p>
          <a:p>
            <a:pPr lvl="1" algn="ctr">
              <a:buFont typeface="Wingdings" pitchFamily="2" charset="2"/>
              <a:buNone/>
            </a:pPr>
            <a:r>
              <a:rPr lang="ru-RU" sz="4000" dirty="0">
                <a:effectLst/>
              </a:rPr>
              <a:t>(</a:t>
            </a:r>
            <a:r>
              <a:rPr lang="ru-RU" sz="4000" dirty="0" err="1">
                <a:effectLst/>
              </a:rPr>
              <a:t>мезим</a:t>
            </a:r>
            <a:r>
              <a:rPr lang="ru-RU" sz="4000" dirty="0">
                <a:effectLst/>
              </a:rPr>
              <a:t>, </a:t>
            </a:r>
            <a:r>
              <a:rPr lang="ru-RU" sz="4000" dirty="0" err="1">
                <a:effectLst/>
              </a:rPr>
              <a:t>фестал</a:t>
            </a:r>
            <a:r>
              <a:rPr lang="ru-RU" sz="4000" dirty="0">
                <a:effectLst/>
              </a:rPr>
              <a:t> - являются белковыми катализаторами)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000" b="1" i="1">
                <a:effectLst/>
              </a:rPr>
              <a:t>    </a:t>
            </a:r>
            <a:r>
              <a:rPr lang="ru-RU" sz="6000" b="1" i="1">
                <a:solidFill>
                  <a:srgbClr val="CC0000"/>
                </a:solidFill>
                <a:effectLst/>
              </a:rPr>
              <a:t>Защитные белки</a:t>
            </a:r>
            <a:r>
              <a:rPr lang="ru-RU" sz="5400">
                <a:effectLst/>
              </a:rPr>
              <a:t> </a:t>
            </a:r>
            <a:r>
              <a:rPr lang="ru-RU" sz="5400">
                <a:solidFill>
                  <a:srgbClr val="CC0000"/>
                </a:solidFill>
                <a:effectLst/>
              </a:rPr>
              <a:t>-</a:t>
            </a:r>
            <a:r>
              <a:rPr lang="ru-RU" sz="4400">
                <a:effectLst/>
              </a:rPr>
              <a:t>(антитела-иммуноглобулины пожирают болезнетворные бактерии)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000" b="1" i="1">
                <a:solidFill>
                  <a:srgbClr val="CC0000"/>
                </a:solidFill>
                <a:effectLst/>
              </a:rPr>
              <a:t>Двигательные белки</a:t>
            </a:r>
            <a:r>
              <a:rPr lang="ru-RU" sz="4400" i="1">
                <a:effectLst/>
              </a:rPr>
              <a:t> </a:t>
            </a:r>
            <a:r>
              <a:rPr lang="ru-RU" sz="4400">
                <a:effectLst/>
              </a:rPr>
              <a:t>(гемоглобин переносит кислород от легких к тканям)</a:t>
            </a:r>
            <a:endParaRPr lang="ru-RU" sz="54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6000" b="1" i="1" dirty="0">
                <a:effectLst/>
              </a:rPr>
              <a:t>         </a:t>
            </a:r>
            <a:r>
              <a:rPr lang="ru-RU" sz="6000" b="1" i="1" dirty="0">
                <a:solidFill>
                  <a:srgbClr val="CC0000"/>
                </a:solidFill>
                <a:effectLst/>
              </a:rPr>
              <a:t>Рецепторные</a:t>
            </a:r>
            <a:r>
              <a:rPr lang="ru-RU" sz="5400" b="1" i="1" dirty="0">
                <a:solidFill>
                  <a:srgbClr val="CC0000"/>
                </a:solidFill>
                <a:effectLst/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ru-RU" sz="4400" b="1" dirty="0">
                <a:effectLst/>
              </a:rPr>
              <a:t>(</a:t>
            </a:r>
            <a:r>
              <a:rPr lang="ru-RU" sz="4400" b="1" dirty="0" err="1">
                <a:effectLst/>
              </a:rPr>
              <a:t>родопсин-светочувствительный</a:t>
            </a:r>
            <a:r>
              <a:rPr lang="ru-RU" sz="4400" b="1" dirty="0">
                <a:effectLst/>
              </a:rPr>
              <a:t> белок)</a:t>
            </a:r>
            <a:endParaRPr lang="ru-RU" sz="54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6000" b="1" i="1" dirty="0">
                <a:effectLst/>
              </a:rPr>
              <a:t> </a:t>
            </a:r>
            <a:r>
              <a:rPr lang="ru-RU" sz="5400" b="1" i="1" dirty="0">
                <a:solidFill>
                  <a:srgbClr val="CC0000"/>
                </a:solidFill>
                <a:effectLst/>
              </a:rPr>
              <a:t>Сократительные белки</a:t>
            </a:r>
            <a:r>
              <a:rPr lang="ru-RU" sz="6000" b="1" i="1" dirty="0">
                <a:effectLst/>
              </a:rPr>
              <a:t>                                   </a:t>
            </a:r>
            <a:r>
              <a:rPr lang="ru-RU" sz="5400" i="1" dirty="0">
                <a:effectLst/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ru-RU" sz="4400" dirty="0">
                <a:effectLst/>
              </a:rPr>
              <a:t>(миозин и актин – находятся в мышцах и обеспечивают их сокращение)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381000" y="1447800"/>
            <a:ext cx="8229600" cy="5181600"/>
          </a:xfrm>
        </p:spPr>
        <p:txBody>
          <a:bodyPr/>
          <a:lstStyle/>
          <a:p>
            <a:r>
              <a:rPr lang="ru-RU"/>
              <a:t>   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4530725"/>
          </a:xfrm>
        </p:spPr>
        <p:txBody>
          <a:bodyPr/>
          <a:lstStyle/>
          <a:p>
            <a:pPr lvl="2">
              <a:buFont typeface="Wingdings" pitchFamily="2" charset="2"/>
              <a:buNone/>
            </a:pPr>
            <a:r>
              <a:rPr lang="ru-RU" sz="4000" dirty="0">
                <a:solidFill>
                  <a:srgbClr val="CC0000"/>
                </a:solidFill>
              </a:rPr>
              <a:t>                   </a:t>
            </a:r>
            <a:r>
              <a:rPr lang="ru-RU" sz="4000" b="1" dirty="0">
                <a:solidFill>
                  <a:srgbClr val="CC0000"/>
                </a:solidFill>
              </a:rPr>
              <a:t> </a:t>
            </a:r>
            <a:r>
              <a:rPr lang="ru-RU" sz="5400" b="1" dirty="0">
                <a:solidFill>
                  <a:srgbClr val="CC0000"/>
                </a:solidFill>
                <a:effectLst/>
              </a:rPr>
              <a:t>Белок -</a:t>
            </a:r>
            <a:endParaRPr lang="ru-RU" sz="5400" dirty="0">
              <a:solidFill>
                <a:srgbClr val="CC0000"/>
              </a:solidFill>
              <a:effectLst/>
            </a:endParaRPr>
          </a:p>
          <a:p>
            <a:pPr lvl="2" algn="ctr">
              <a:buFont typeface="Wingdings" pitchFamily="2" charset="2"/>
              <a:buNone/>
            </a:pPr>
            <a:r>
              <a:rPr lang="ru-RU" sz="4800" dirty="0">
                <a:solidFill>
                  <a:srgbClr val="CC0000"/>
                </a:solidFill>
                <a:effectLst/>
              </a:rPr>
              <a:t> </a:t>
            </a:r>
            <a:r>
              <a:rPr lang="ru-RU" sz="4800" i="1" dirty="0">
                <a:solidFill>
                  <a:srgbClr val="0000CC"/>
                </a:solidFill>
                <a:effectLst/>
              </a:rPr>
              <a:t>основной строительный материал клетки и источник энергии в нашем организме</a:t>
            </a:r>
            <a:r>
              <a:rPr lang="ru-RU" sz="4800" dirty="0">
                <a:solidFill>
                  <a:srgbClr val="0000CC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Творческая работа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i="1" dirty="0">
                <a:effectLst/>
              </a:rPr>
              <a:t>      </a:t>
            </a:r>
            <a:r>
              <a:rPr lang="ru-RU" sz="5400" b="1" i="1" dirty="0">
                <a:effectLst/>
              </a:rPr>
              <a:t>Кератин, меланин, миозин, родопсин, фибриноген, гемоглобин, ферменты, гормоны, антитела, актин.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229600" cy="5410200"/>
          </a:xfrm>
        </p:spPr>
        <p:txBody>
          <a:bodyPr/>
          <a:lstStyle/>
          <a:p>
            <a:r>
              <a:rPr lang="ru-RU" sz="4800" dirty="0">
                <a:solidFill>
                  <a:srgbClr val="0000CC"/>
                </a:solidFill>
                <a:effectLst/>
              </a:rPr>
              <a:t>Мини-сочинение на тему:</a:t>
            </a:r>
            <a:br>
              <a:rPr lang="ru-RU" sz="4800" dirty="0">
                <a:solidFill>
                  <a:srgbClr val="0000CC"/>
                </a:solidFill>
                <a:effectLst/>
              </a:rPr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6000" dirty="0">
                <a:solidFill>
                  <a:srgbClr val="C00000"/>
                </a:solidFill>
                <a:effectLst/>
              </a:rPr>
              <a:t>В наш организм перестали поступать продукты, богатые белками…</a:t>
            </a:r>
            <a:r>
              <a:rPr lang="ru-RU" sz="6000" dirty="0">
                <a:solidFill>
                  <a:schemeClr val="hlink"/>
                </a:solidFill>
                <a:effectLst/>
              </a:rPr>
              <a:t/>
            </a:r>
            <a:br>
              <a:rPr lang="ru-RU" sz="6000" dirty="0">
                <a:solidFill>
                  <a:schemeClr val="hlink"/>
                </a:solidFill>
                <a:effectLst/>
              </a:rPr>
            </a:br>
            <a:r>
              <a:rPr lang="ru-RU" sz="4000" dirty="0">
                <a:solidFill>
                  <a:schemeClr val="hlink"/>
                </a:solidFill>
              </a:rPr>
              <a:t/>
            </a:r>
            <a:br>
              <a:rPr lang="ru-RU" sz="4000" dirty="0">
                <a:solidFill>
                  <a:schemeClr val="hlink"/>
                </a:solidFill>
              </a:rPr>
            </a:br>
            <a:endParaRPr lang="ru-RU" sz="40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CC"/>
                </a:solidFill>
                <a:effectLst/>
              </a:rPr>
              <a:t>Задачи урока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                         </a:t>
            </a:r>
            <a:r>
              <a:rPr lang="ru-RU" i="1" dirty="0"/>
              <a:t> </a:t>
            </a:r>
            <a:r>
              <a:rPr lang="ru-RU" sz="6000" b="1" i="1" dirty="0">
                <a:solidFill>
                  <a:srgbClr val="CC0000"/>
                </a:solidFill>
                <a:effectLst/>
              </a:rPr>
              <a:t>Белки</a:t>
            </a:r>
          </a:p>
          <a:p>
            <a:endParaRPr lang="ru-RU" sz="6000" dirty="0">
              <a:solidFill>
                <a:schemeClr val="hlink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z="4400" dirty="0"/>
              <a:t>  </a:t>
            </a:r>
            <a:r>
              <a:rPr lang="ru-RU" sz="4400" dirty="0">
                <a:solidFill>
                  <a:srgbClr val="6600FF"/>
                </a:solidFill>
                <a:effectLst/>
              </a:rPr>
              <a:t>строение  свойства   группы и</a:t>
            </a:r>
          </a:p>
          <a:p>
            <a:pPr>
              <a:buFont typeface="Wingdings" pitchFamily="2" charset="2"/>
              <a:buNone/>
            </a:pPr>
            <a:r>
              <a:rPr lang="ru-RU" sz="4400" dirty="0">
                <a:solidFill>
                  <a:srgbClr val="6600FF"/>
                </a:solidFill>
                <a:effectLst/>
              </a:rPr>
              <a:t>                                     их функции</a:t>
            </a:r>
          </a:p>
        </p:txBody>
      </p:sp>
      <p:sp>
        <p:nvSpPr>
          <p:cNvPr id="209924" name="Line 4"/>
          <p:cNvSpPr>
            <a:spLocks noChangeShapeType="1"/>
          </p:cNvSpPr>
          <p:nvPr/>
        </p:nvSpPr>
        <p:spPr bwMode="auto">
          <a:xfrm flipH="1">
            <a:off x="1676400" y="2438400"/>
            <a:ext cx="1600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4191000" y="2590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926" name="Line 6"/>
          <p:cNvSpPr>
            <a:spLocks noChangeShapeType="1"/>
          </p:cNvSpPr>
          <p:nvPr/>
        </p:nvSpPr>
        <p:spPr bwMode="auto">
          <a:xfrm>
            <a:off x="5181600" y="2438400"/>
            <a:ext cx="1752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000066"/>
                </a:solidFill>
                <a:effectLst/>
              </a:rPr>
              <a:t>Тема </a:t>
            </a:r>
            <a:r>
              <a:rPr lang="ru-RU" dirty="0" smtClean="0">
                <a:solidFill>
                  <a:srgbClr val="000066"/>
                </a:solidFill>
                <a:effectLst/>
              </a:rPr>
              <a:t>занятия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5400" i="1" dirty="0">
              <a:solidFill>
                <a:srgbClr val="0000CC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6600" i="1" dirty="0">
                <a:solidFill>
                  <a:srgbClr val="0000CC"/>
                </a:solidFill>
              </a:rPr>
              <a:t>  </a:t>
            </a:r>
            <a:r>
              <a:rPr lang="ru-RU" sz="6600" i="1" dirty="0">
                <a:solidFill>
                  <a:srgbClr val="CC0099"/>
                </a:solidFill>
                <a:effectLst/>
              </a:rPr>
              <a:t>Общее понятие о   белках и их значение</a:t>
            </a:r>
            <a:r>
              <a:rPr lang="ru-RU" sz="5400" i="1" dirty="0">
                <a:solidFill>
                  <a:srgbClr val="0000CC"/>
                </a:solidFill>
              </a:rPr>
              <a:t>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5400" i="1" dirty="0">
                <a:solidFill>
                  <a:srgbClr val="0000CC"/>
                </a:solidFill>
              </a:rPr>
              <a:t>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5400" i="1" dirty="0">
                <a:solidFill>
                  <a:srgbClr val="0000CC"/>
                </a:solidFill>
              </a:rPr>
              <a:t>    </a:t>
            </a:r>
            <a:r>
              <a:rPr lang="ru-RU" sz="2800" i="1" dirty="0">
                <a:solidFill>
                  <a:srgbClr val="0000CC"/>
                </a:solidFill>
              </a:rPr>
              <a:t>Жизнь есть способ существования белковых тел…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dirty="0">
                <a:solidFill>
                  <a:srgbClr val="0000CC"/>
                </a:solidFill>
              </a:rPr>
              <a:t>                                                                  (Ф.Энгельс)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609600"/>
            <a:ext cx="7772400" cy="1470025"/>
          </a:xfrm>
        </p:spPr>
        <p:txBody>
          <a:bodyPr/>
          <a:lstStyle/>
          <a:p>
            <a:r>
              <a:rPr lang="ru-RU" sz="6000" i="1" dirty="0">
                <a:solidFill>
                  <a:srgbClr val="FF3399"/>
                </a:solidFill>
              </a:rPr>
              <a:t/>
            </a:r>
            <a:br>
              <a:rPr lang="ru-RU" sz="6000" i="1" dirty="0">
                <a:solidFill>
                  <a:srgbClr val="FF3399"/>
                </a:solidFill>
              </a:rPr>
            </a:br>
            <a:r>
              <a:rPr lang="ru-RU" sz="6000" i="1" dirty="0">
                <a:solidFill>
                  <a:srgbClr val="FF3399"/>
                </a:solidFill>
              </a:rPr>
              <a:t/>
            </a:r>
            <a:br>
              <a:rPr lang="ru-RU" sz="6000" i="1" dirty="0">
                <a:solidFill>
                  <a:srgbClr val="FF3399"/>
                </a:solidFill>
              </a:rPr>
            </a:br>
            <a:r>
              <a:rPr lang="ru-RU" sz="6000" i="1" dirty="0">
                <a:solidFill>
                  <a:srgbClr val="FF3399"/>
                </a:solidFill>
              </a:rPr>
              <a:t/>
            </a:r>
            <a:br>
              <a:rPr lang="ru-RU" sz="6000" i="1" dirty="0">
                <a:solidFill>
                  <a:srgbClr val="FF3399"/>
                </a:solidFill>
              </a:rPr>
            </a:br>
            <a:r>
              <a:rPr lang="ru-RU" sz="6000" i="1" dirty="0">
                <a:solidFill>
                  <a:srgbClr val="FF3399"/>
                </a:solidFill>
              </a:rPr>
              <a:t/>
            </a:r>
            <a:br>
              <a:rPr lang="ru-RU" sz="6000" i="1" dirty="0">
                <a:solidFill>
                  <a:srgbClr val="FF3399"/>
                </a:solidFill>
              </a:rPr>
            </a:br>
            <a:r>
              <a:rPr lang="ru-RU" sz="6000" i="1" dirty="0">
                <a:solidFill>
                  <a:srgbClr val="C00000"/>
                </a:solidFill>
                <a:effectLst/>
              </a:rPr>
              <a:t>Основоположником исследований </a:t>
            </a:r>
            <a:r>
              <a:rPr lang="ru-RU" sz="6000" i="1" dirty="0">
                <a:solidFill>
                  <a:srgbClr val="0000CC"/>
                </a:solidFill>
                <a:effectLst/>
              </a:rPr>
              <a:t>строения белка </a:t>
            </a:r>
            <a:r>
              <a:rPr lang="ru-RU" sz="6000" i="1" dirty="0">
                <a:solidFill>
                  <a:srgbClr val="C00000"/>
                </a:solidFill>
                <a:effectLst/>
              </a:rPr>
              <a:t>является немецкий химик</a:t>
            </a:r>
            <a:r>
              <a:rPr lang="ru-RU" sz="6000" i="1" dirty="0">
                <a:solidFill>
                  <a:srgbClr val="FF3399"/>
                </a:solidFill>
                <a:effectLst/>
              </a:rPr>
              <a:t> </a:t>
            </a:r>
            <a:r>
              <a:rPr lang="ru-RU" sz="6000" i="1" dirty="0">
                <a:solidFill>
                  <a:srgbClr val="0000FF"/>
                </a:solidFill>
                <a:effectLst/>
              </a:rPr>
              <a:t>Эмиль </a:t>
            </a:r>
            <a:r>
              <a:rPr lang="ru-RU" sz="6000" i="1" dirty="0" smtClean="0">
                <a:solidFill>
                  <a:srgbClr val="0000FF"/>
                </a:solidFill>
                <a:effectLst/>
              </a:rPr>
              <a:t>Фишер</a:t>
            </a:r>
            <a:endParaRPr lang="ru-RU" sz="6000" i="1" dirty="0">
              <a:solidFill>
                <a:srgbClr val="FF3399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229600" cy="445611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endParaRPr lang="ru-RU" sz="4000" b="1" i="1" dirty="0" smtClean="0">
              <a:solidFill>
                <a:srgbClr val="C00000"/>
              </a:solidFill>
              <a:effectLst/>
            </a:endParaRPr>
          </a:p>
          <a:p>
            <a:pPr algn="ctr">
              <a:lnSpc>
                <a:spcPct val="90000"/>
              </a:lnSpc>
            </a:pPr>
            <a:r>
              <a:rPr lang="ru-RU" sz="4000" b="1" i="1" dirty="0" smtClean="0">
                <a:solidFill>
                  <a:srgbClr val="C00000"/>
                </a:solidFill>
                <a:effectLst/>
              </a:rPr>
              <a:t>Этимология слова</a:t>
            </a:r>
          </a:p>
          <a:p>
            <a:pPr algn="ctr">
              <a:lnSpc>
                <a:spcPct val="90000"/>
              </a:lnSpc>
              <a:buNone/>
            </a:pPr>
            <a:endParaRPr lang="ru-RU" sz="4000" i="1" dirty="0">
              <a:solidFill>
                <a:srgbClr val="0000FF"/>
              </a:solidFill>
              <a:effectLst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i="1" dirty="0">
                <a:solidFill>
                  <a:srgbClr val="0000FF"/>
                </a:solidFill>
                <a:effectLst/>
              </a:rPr>
              <a:t>Белки называют </a:t>
            </a:r>
            <a:r>
              <a:rPr lang="ru-RU" sz="4000" b="1" i="1" dirty="0">
                <a:solidFill>
                  <a:schemeClr val="tx1">
                    <a:lumMod val="50000"/>
                  </a:schemeClr>
                </a:solidFill>
                <a:effectLst/>
              </a:rPr>
              <a:t>протеинами</a:t>
            </a:r>
            <a:r>
              <a:rPr lang="ru-RU" sz="4000" b="1" i="1" dirty="0">
                <a:solidFill>
                  <a:srgbClr val="0000FF"/>
                </a:solidFill>
                <a:effectLst/>
              </a:rPr>
              <a:t> от греческого «</a:t>
            </a:r>
            <a:r>
              <a:rPr lang="en-US" sz="4000" b="1" i="1" dirty="0" err="1">
                <a:solidFill>
                  <a:schemeClr val="hlink"/>
                </a:solidFill>
                <a:effectLst/>
              </a:rPr>
              <a:t>protos</a:t>
            </a:r>
            <a:r>
              <a:rPr lang="ru-RU" sz="4000" b="1" i="1" dirty="0">
                <a:solidFill>
                  <a:srgbClr val="0000FF"/>
                </a:solidFill>
                <a:effectLst/>
              </a:rPr>
              <a:t>» - </a:t>
            </a:r>
            <a:r>
              <a:rPr lang="ru-RU" sz="4000" b="1" i="1" dirty="0">
                <a:solidFill>
                  <a:schemeClr val="hlink"/>
                </a:solidFill>
                <a:effectLst/>
              </a:rPr>
              <a:t>первый</a:t>
            </a:r>
            <a:r>
              <a:rPr lang="ru-RU" sz="4000" b="1" i="1" dirty="0">
                <a:solidFill>
                  <a:srgbClr val="0000FF"/>
                </a:solidFill>
                <a:effectLst/>
              </a:rPr>
              <a:t>, </a:t>
            </a:r>
            <a:r>
              <a:rPr lang="ru-RU" sz="4000" b="1" i="1" dirty="0">
                <a:solidFill>
                  <a:schemeClr val="hlink"/>
                </a:solidFill>
                <a:effectLst/>
              </a:rPr>
              <a:t>главный</a:t>
            </a:r>
            <a:r>
              <a:rPr lang="ru-RU" sz="4000" b="1" i="1" dirty="0">
                <a:solidFill>
                  <a:srgbClr val="0000FF"/>
                </a:solidFill>
                <a:effectLst/>
              </a:rPr>
              <a:t>. Этим названием подчеркивается первостепенное значение белков для живых организмов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6000" dirty="0"/>
              <a:t>       </a:t>
            </a:r>
            <a:r>
              <a:rPr lang="ru-RU" sz="6000" dirty="0">
                <a:effectLst/>
              </a:rPr>
              <a:t>Состав белка:</a:t>
            </a:r>
            <a:r>
              <a:rPr lang="ru-RU" dirty="0"/>
              <a:t> </a:t>
            </a:r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FF3399"/>
                </a:solidFill>
              </a:rPr>
              <a:t>  </a:t>
            </a:r>
            <a:r>
              <a:rPr lang="ru-RU" dirty="0">
                <a:solidFill>
                  <a:srgbClr val="C00000"/>
                </a:solidFill>
              </a:rPr>
              <a:t>Углерод  (С)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C00000"/>
                </a:solidFill>
              </a:rPr>
              <a:t>  Водород  (Н)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C00000"/>
                </a:solidFill>
              </a:rPr>
              <a:t>  Кислород  (О)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C00000"/>
                </a:solidFill>
              </a:rPr>
              <a:t>  Азот  (</a:t>
            </a:r>
            <a:r>
              <a:rPr lang="en-US" dirty="0">
                <a:solidFill>
                  <a:srgbClr val="C00000"/>
                </a:solidFill>
              </a:rPr>
              <a:t>N</a:t>
            </a:r>
            <a:r>
              <a:rPr lang="ru-RU" dirty="0">
                <a:solidFill>
                  <a:srgbClr val="C00000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C00000"/>
                </a:solidFill>
              </a:rPr>
              <a:t>  Сера  (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ru-RU" dirty="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993300"/>
                </a:solidFill>
                <a:effectLst/>
              </a:rPr>
              <a:t>Продукты, богатые белком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400">
                <a:effectLst/>
              </a:rPr>
              <a:t>  Рыба</a:t>
            </a:r>
          </a:p>
          <a:p>
            <a:r>
              <a:rPr lang="ru-RU" sz="4400">
                <a:effectLst/>
              </a:rPr>
              <a:t>  Мясо</a:t>
            </a:r>
          </a:p>
          <a:p>
            <a:r>
              <a:rPr lang="ru-RU" sz="4400">
                <a:effectLst/>
              </a:rPr>
              <a:t>  Молоко</a:t>
            </a:r>
          </a:p>
          <a:p>
            <a:r>
              <a:rPr lang="ru-RU" sz="4400">
                <a:effectLst/>
              </a:rPr>
              <a:t>  Яйца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">
      <a:dk1>
        <a:srgbClr val="000066"/>
      </a:dk1>
      <a:lt1>
        <a:srgbClr val="FFCC66"/>
      </a:lt1>
      <a:dk2>
        <a:srgbClr val="FFFDD1"/>
      </a:dk2>
      <a:lt2>
        <a:srgbClr val="FDDFAD"/>
      </a:lt2>
      <a:accent1>
        <a:srgbClr val="FFA347"/>
      </a:accent1>
      <a:accent2>
        <a:srgbClr val="FFE67D"/>
      </a:accent2>
      <a:accent3>
        <a:srgbClr val="FFE2B8"/>
      </a:accent3>
      <a:accent4>
        <a:srgbClr val="000056"/>
      </a:accent4>
      <a:accent5>
        <a:srgbClr val="FFCEB1"/>
      </a:accent5>
      <a:accent6>
        <a:srgbClr val="E7D071"/>
      </a:accent6>
      <a:hlink>
        <a:srgbClr val="FF1945"/>
      </a:hlink>
      <a:folHlink>
        <a:srgbClr val="666633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10">
        <a:dk1>
          <a:srgbClr val="80ACC4"/>
        </a:dk1>
        <a:lt1>
          <a:srgbClr val="FFFFFF"/>
        </a:lt1>
        <a:dk2>
          <a:srgbClr val="FFCC66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FFE2B8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11">
        <a:dk1>
          <a:srgbClr val="EA9306"/>
        </a:dk1>
        <a:lt1>
          <a:srgbClr val="FFFFFF"/>
        </a:lt1>
        <a:dk2>
          <a:srgbClr val="FFCC66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FE2B8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12">
        <a:dk1>
          <a:srgbClr val="000066"/>
        </a:dk1>
        <a:lt1>
          <a:srgbClr val="FFCC66"/>
        </a:lt1>
        <a:dk2>
          <a:srgbClr val="FFFDD1"/>
        </a:dk2>
        <a:lt2>
          <a:srgbClr val="EA9306"/>
        </a:lt2>
        <a:accent1>
          <a:srgbClr val="CC6600"/>
        </a:accent1>
        <a:accent2>
          <a:srgbClr val="FF9933"/>
        </a:accent2>
        <a:accent3>
          <a:srgbClr val="FFE2B8"/>
        </a:accent3>
        <a:accent4>
          <a:srgbClr val="000056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13">
        <a:dk1>
          <a:srgbClr val="000066"/>
        </a:dk1>
        <a:lt1>
          <a:srgbClr val="FFCC66"/>
        </a:lt1>
        <a:dk2>
          <a:srgbClr val="FFFDD1"/>
        </a:dk2>
        <a:lt2>
          <a:srgbClr val="EA9306"/>
        </a:lt2>
        <a:accent1>
          <a:srgbClr val="CC6600"/>
        </a:accent1>
        <a:accent2>
          <a:srgbClr val="FF9933"/>
        </a:accent2>
        <a:accent3>
          <a:srgbClr val="FFE2B8"/>
        </a:accent3>
        <a:accent4>
          <a:srgbClr val="000056"/>
        </a:accent4>
        <a:accent5>
          <a:srgbClr val="E2B8AA"/>
        </a:accent5>
        <a:accent6>
          <a:srgbClr val="E78A2D"/>
        </a:accent6>
        <a:hlink>
          <a:srgbClr val="FF1945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14">
        <a:dk1>
          <a:srgbClr val="000066"/>
        </a:dk1>
        <a:lt1>
          <a:srgbClr val="FFCC66"/>
        </a:lt1>
        <a:dk2>
          <a:srgbClr val="FFFDD1"/>
        </a:dk2>
        <a:lt2>
          <a:srgbClr val="EA9306"/>
        </a:lt2>
        <a:accent1>
          <a:srgbClr val="FFA347"/>
        </a:accent1>
        <a:accent2>
          <a:srgbClr val="FF9933"/>
        </a:accent2>
        <a:accent3>
          <a:srgbClr val="FFE2B8"/>
        </a:accent3>
        <a:accent4>
          <a:srgbClr val="000056"/>
        </a:accent4>
        <a:accent5>
          <a:srgbClr val="FFCEB1"/>
        </a:accent5>
        <a:accent6>
          <a:srgbClr val="E78A2D"/>
        </a:accent6>
        <a:hlink>
          <a:srgbClr val="FF1945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15">
        <a:dk1>
          <a:srgbClr val="000066"/>
        </a:dk1>
        <a:lt1>
          <a:srgbClr val="FFCC66"/>
        </a:lt1>
        <a:dk2>
          <a:srgbClr val="FFFDD1"/>
        </a:dk2>
        <a:lt2>
          <a:srgbClr val="FDDFAD"/>
        </a:lt2>
        <a:accent1>
          <a:srgbClr val="FFA347"/>
        </a:accent1>
        <a:accent2>
          <a:srgbClr val="FF9933"/>
        </a:accent2>
        <a:accent3>
          <a:srgbClr val="FFE2B8"/>
        </a:accent3>
        <a:accent4>
          <a:srgbClr val="000056"/>
        </a:accent4>
        <a:accent5>
          <a:srgbClr val="FFCEB1"/>
        </a:accent5>
        <a:accent6>
          <a:srgbClr val="E78A2D"/>
        </a:accent6>
        <a:hlink>
          <a:srgbClr val="FF1945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16">
        <a:dk1>
          <a:srgbClr val="000066"/>
        </a:dk1>
        <a:lt1>
          <a:srgbClr val="FFCC66"/>
        </a:lt1>
        <a:dk2>
          <a:srgbClr val="FFFDD1"/>
        </a:dk2>
        <a:lt2>
          <a:srgbClr val="FDDFAD"/>
        </a:lt2>
        <a:accent1>
          <a:srgbClr val="FFA347"/>
        </a:accent1>
        <a:accent2>
          <a:srgbClr val="FFFFFF"/>
        </a:accent2>
        <a:accent3>
          <a:srgbClr val="FFE2B8"/>
        </a:accent3>
        <a:accent4>
          <a:srgbClr val="000056"/>
        </a:accent4>
        <a:accent5>
          <a:srgbClr val="FFCEB1"/>
        </a:accent5>
        <a:accent6>
          <a:srgbClr val="E7E7E7"/>
        </a:accent6>
        <a:hlink>
          <a:srgbClr val="FF1945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860</TotalTime>
  <Words>476</Words>
  <Application>Microsoft Office PowerPoint</Application>
  <PresentationFormat>Экран (4:3)</PresentationFormat>
  <Paragraphs>103</Paragraphs>
  <Slides>31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Клен</vt:lpstr>
      <vt:lpstr>Сегодня на занятии: -проведение тестового контроля по теме: «Жидкие среды организма человека. Крово-ток  и лимфоток кожи.»; -знакомство с новой темой «Общее понятие о белках и их значение.»; -проверка уровня усвоения полученных знаний на занятии при помощи карточки-теста; -развитие творческого мышления при работе с новыми понятиями (презентация); -итоги занятия, выставление ориентировочных оценок; - мини-сочинение «В  наш  организм  перестали  поступать  продукты,  богатые  белками…».</vt:lpstr>
      <vt:lpstr>Полноценное питание</vt:lpstr>
      <vt:lpstr>   </vt:lpstr>
      <vt:lpstr>Задачи урока</vt:lpstr>
      <vt:lpstr>Тема занятия </vt:lpstr>
      <vt:lpstr>    Основоположником исследований строения белка является немецкий химик Эмиль Фишер</vt:lpstr>
      <vt:lpstr>Слайд 7</vt:lpstr>
      <vt:lpstr>Слайд 8</vt:lpstr>
      <vt:lpstr>Продукты, богатые белком</vt:lpstr>
      <vt:lpstr>Слайд 10</vt:lpstr>
      <vt:lpstr>        </vt:lpstr>
      <vt:lpstr>Первичная структура белка</vt:lpstr>
      <vt:lpstr>Вторичная структура белка</vt:lpstr>
      <vt:lpstr>Третичная структура</vt:lpstr>
      <vt:lpstr>Четвертичная структура</vt:lpstr>
      <vt:lpstr>Свойства белков:</vt:lpstr>
      <vt:lpstr>                Белки</vt:lpstr>
      <vt:lpstr> Денатурация - </vt:lpstr>
      <vt:lpstr>  Группы белков:</vt:lpstr>
      <vt:lpstr>     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Творческая работа</vt:lpstr>
      <vt:lpstr>Мини-сочинение на тему:  В наш организм перестали поступать продукты, богатые белками…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$$$</dc:creator>
  <cp:lastModifiedBy>Roman</cp:lastModifiedBy>
  <cp:revision>108</cp:revision>
  <cp:lastPrinted>1601-01-01T00:00:00Z</cp:lastPrinted>
  <dcterms:created xsi:type="dcterms:W3CDTF">1601-01-01T00:00:00Z</dcterms:created>
  <dcterms:modified xsi:type="dcterms:W3CDTF">2012-03-23T09:50:46Z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