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B905F"/>
    <a:srgbClr val="080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3" autoAdjust="0"/>
  </p:normalViewPr>
  <p:slideViewPr>
    <p:cSldViewPr>
      <p:cViewPr varScale="1">
        <p:scale>
          <a:sx n="87" d="100"/>
          <a:sy n="87" d="100"/>
        </p:scale>
        <p:origin x="-3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F345E-8330-4EE3-8291-2F4AB7836009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EC02A-372C-4A88-BC92-435D3AC23D9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EC02A-372C-4A88-BC92-435D3AC23D9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14445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КОУ «Специальная (коррекционная) общеобразовательная школа №12 </a:t>
            </a:r>
            <a:r>
              <a:rPr lang="en-US" sz="1600" dirty="0" smtClean="0"/>
              <a:t>VIII</a:t>
            </a:r>
            <a:r>
              <a:rPr lang="ru-RU" sz="1600" dirty="0" smtClean="0"/>
              <a:t> вида»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214422"/>
            <a:ext cx="7786742" cy="5143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Тема: Числа 1,2,3.Число и цифра 4.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Составила:</a:t>
            </a:r>
          </a:p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учитель начальных классов </a:t>
            </a:r>
          </a:p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КОУ  «Специальная (коррекционная)</a:t>
            </a:r>
          </a:p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общеоразовательная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школа №12 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вида»</a:t>
            </a:r>
          </a:p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Атеева Н.В.                               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1500174"/>
            <a:ext cx="685804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 математики в 1 классе</a:t>
            </a:r>
            <a:endParaRPr lang="ru-RU" sz="2000" b="1" cap="none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J:\Новая папка\neznaika0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572008"/>
            <a:ext cx="785818" cy="12144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Подведение итогов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Услышим скоро мы звонок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Пора заканчивать урок.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Чему учились сегодня на уроке?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Что нового узнали?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Ребята, вы сегодня молодцы. Вам Незнайка и его друзья говорят спасибо!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Мои документы\наташа1\My Pictures\img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071942"/>
            <a:ext cx="2214578" cy="2119314"/>
          </a:xfrm>
          <a:prstGeom prst="rect">
            <a:avLst/>
          </a:prstGeom>
          <a:noFill/>
        </p:spPr>
      </p:pic>
      <p:sp>
        <p:nvSpPr>
          <p:cNvPr id="4" name="5-конечная звезда 3"/>
          <p:cNvSpPr/>
          <p:nvPr/>
        </p:nvSpPr>
        <p:spPr>
          <a:xfrm>
            <a:off x="500034" y="4500570"/>
            <a:ext cx="1071570" cy="100013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5786446" y="4000504"/>
            <a:ext cx="1071570" cy="100013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358082" y="5214950"/>
            <a:ext cx="1071570" cy="100013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5000628" y="5500702"/>
            <a:ext cx="1071570" cy="100013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1714480" y="5500702"/>
            <a:ext cx="1071570" cy="100013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2143108" y="4000504"/>
            <a:ext cx="1071570" cy="100013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86874" cy="11430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Числа 1,2,3. Цифра 4.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643602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познакомить учащихся с образованием числа 4 и его графической записью.</a:t>
            </a:r>
          </a:p>
          <a:p>
            <a:pPr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1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Обучающая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учить писать цифру 4;</a:t>
            </a:r>
          </a:p>
          <a:p>
            <a:pPr marL="72000" indent="-51435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упражнять в названии последующего числа для каждого    из чисел в пределах 4;</a:t>
            </a:r>
          </a:p>
          <a:p>
            <a:pPr marL="514350" indent="-51435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формировать умение детей соотносить числа с соответствующей цифрой.</a:t>
            </a:r>
          </a:p>
          <a:p>
            <a:pPr marL="514350" indent="-51435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– развивающие:</a:t>
            </a:r>
          </a:p>
          <a:p>
            <a:pPr marL="514350" indent="-51435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развивать слуховое  восприятие посредством решения задач – загадок;</a:t>
            </a:r>
          </a:p>
          <a:p>
            <a:pPr marL="180000" indent="-51435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корригировать умение ориентироваться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микроплоскости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с опорой на зрительное восприятие</a:t>
            </a:r>
          </a:p>
          <a:p>
            <a:pPr marL="180000" indent="-514350"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корригировать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навыки моторной координации посредством выполнения заданий</a:t>
            </a:r>
          </a:p>
          <a:p>
            <a:pPr marL="514350" indent="-51435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Воспитательная:</a:t>
            </a:r>
          </a:p>
          <a:p>
            <a:pPr marL="514350" indent="-51435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воспитывать интерес к предмету;</a:t>
            </a:r>
          </a:p>
          <a:p>
            <a:pPr marL="514350" indent="-51435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развивать умение выполнять задание по словесной инструкции.</a:t>
            </a:r>
          </a:p>
          <a:p>
            <a:pPr marL="180000" indent="-51435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Оборудование: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набор цифр и знаков для каждого ребенка, картинки  ( лиса, ёж, бабочки, яблоки, груши, морковка), схема  заданий.</a:t>
            </a:r>
          </a:p>
          <a:p>
            <a:pPr marL="180000" indent="-514350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14350" indent="-51435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Организационный момент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Проверка готовности к уроку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marL="457200" indent="-457200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        Долгожданный дан звонок</a:t>
            </a:r>
          </a:p>
          <a:p>
            <a:pPr marL="457200" indent="-457200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        Начинается урок</a:t>
            </a:r>
          </a:p>
          <a:p>
            <a:pPr marL="457200" indent="-457200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        Сядем прямо не согнемся  </a:t>
            </a:r>
          </a:p>
          <a:p>
            <a:pPr marL="457200" indent="-457200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        За работу мы возьмемся.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- Какой урок?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- Который урок по счету?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- Ребята, к нам на урок пришел сказочный герой. Отгадайте кто он?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(загадка) 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Он принёс нам интересные задания, вместе со своими друзьями.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Новая папка\neznaika05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571480"/>
            <a:ext cx="2500330" cy="2643206"/>
          </a:xfrm>
          <a:prstGeom prst="rect">
            <a:avLst/>
          </a:prstGeom>
          <a:noFill/>
        </p:spPr>
      </p:pic>
      <p:pic>
        <p:nvPicPr>
          <p:cNvPr id="5" name="Picture 3" descr="D:\Мои документы\наташа1\Downloads\zayac-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071538" y="3000372"/>
            <a:ext cx="1285884" cy="17145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6" name="Содержимое 11" descr="6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4429132"/>
            <a:ext cx="1928826" cy="15001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7" name="Picture 4" descr="D:\Мои документы\наташа1\Downloads\belka-1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6750859" y="1464455"/>
            <a:ext cx="1357322" cy="1857388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8" name="Picture 2" descr="D:\Мои документы\наташа1\Downloads\ezh-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6357950" y="3214686"/>
            <a:ext cx="1428760" cy="27146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Повторение изученного материала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Какого числа не хватает?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 …, 3       1, …, …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3, …, 1       …, 2, …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Математические загадки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 него 4 лапки, лапки –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цапцарапки,пара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чутких ушей, он – гроза для мышей.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Всегда шагаем мы вдвоём, похожие, как братья, мы за обедом – под столом, а ночью – под кроватью.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Три мальчика, Петя, Костя и Вова, отправились в киоск. По дороге у киоска они нашли 3 копейки. Сколько бы денег нашел один Костя, если бы он отправился в киоск?</a:t>
            </a:r>
          </a:p>
          <a:p>
            <a:pPr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o1.jpg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285720" y="714356"/>
            <a:ext cx="2500313" cy="2428875"/>
          </a:xfrm>
        </p:spPr>
      </p:pic>
      <p:sp>
        <p:nvSpPr>
          <p:cNvPr id="12" name="Заголовок 11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3857625" cy="857250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2.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r6_2_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859099" y="427126"/>
            <a:ext cx="1160704" cy="1592289"/>
          </a:xfrm>
          <a:prstGeom prst="rect">
            <a:avLst/>
          </a:prstGeom>
        </p:spPr>
      </p:pic>
      <p:sp>
        <p:nvSpPr>
          <p:cNvPr id="16" name="6-конечная звезда 15"/>
          <p:cNvSpPr/>
          <p:nvPr/>
        </p:nvSpPr>
        <p:spPr>
          <a:xfrm>
            <a:off x="571472" y="3857628"/>
            <a:ext cx="642942" cy="714380"/>
          </a:xfrm>
          <a:prstGeom prst="star6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428728" y="4214818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6-конечная звезда 18"/>
          <p:cNvSpPr/>
          <p:nvPr/>
        </p:nvSpPr>
        <p:spPr>
          <a:xfrm>
            <a:off x="2143108" y="3929066"/>
            <a:ext cx="642942" cy="642942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1500166" y="4071942"/>
            <a:ext cx="14367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500166" y="4071942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1714480" y="4000504"/>
            <a:ext cx="71438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715274" y="4071148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6-конечная звезда 31"/>
          <p:cNvSpPr/>
          <p:nvPr/>
        </p:nvSpPr>
        <p:spPr>
          <a:xfrm>
            <a:off x="571472" y="4857760"/>
            <a:ext cx="642942" cy="642942"/>
          </a:xfrm>
          <a:prstGeom prst="star6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1428728" y="5214950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6-конечная звезда 36"/>
          <p:cNvSpPr/>
          <p:nvPr/>
        </p:nvSpPr>
        <p:spPr>
          <a:xfrm>
            <a:off x="2143108" y="4857760"/>
            <a:ext cx="642942" cy="71438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1500166" y="5072074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1714480" y="5000636"/>
            <a:ext cx="71438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715274" y="5071280"/>
            <a:ext cx="1428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Управляющая кнопка: настраиваемая 46">
            <a:hlinkClick r:id="" action="ppaction://noaction" highlightClick="1"/>
          </p:cNvPr>
          <p:cNvSpPr/>
          <p:nvPr/>
        </p:nvSpPr>
        <p:spPr>
          <a:xfrm>
            <a:off x="4643438" y="4143380"/>
            <a:ext cx="571504" cy="571504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Управляющая кнопка: настраиваемая 47">
            <a:hlinkClick r:id="" action="ppaction://noaction" highlightClick="1"/>
          </p:cNvPr>
          <p:cNvSpPr/>
          <p:nvPr/>
        </p:nvSpPr>
        <p:spPr>
          <a:xfrm>
            <a:off x="5572132" y="4143380"/>
            <a:ext cx="571504" cy="571504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Управляющая кнопка: настраиваемая 48">
            <a:hlinkClick r:id="" action="ppaction://noaction" highlightClick="1"/>
          </p:cNvPr>
          <p:cNvSpPr/>
          <p:nvPr/>
        </p:nvSpPr>
        <p:spPr>
          <a:xfrm>
            <a:off x="6858016" y="4143380"/>
            <a:ext cx="571504" cy="571504"/>
          </a:xfrm>
          <a:prstGeom prst="actionButtonBlank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извлечение 49"/>
          <p:cNvSpPr/>
          <p:nvPr/>
        </p:nvSpPr>
        <p:spPr>
          <a:xfrm>
            <a:off x="4643438" y="5143512"/>
            <a:ext cx="571504" cy="571504"/>
          </a:xfrm>
          <a:prstGeom prst="flowChartExtra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извлечение 51"/>
          <p:cNvSpPr/>
          <p:nvPr/>
        </p:nvSpPr>
        <p:spPr>
          <a:xfrm>
            <a:off x="6143636" y="5143512"/>
            <a:ext cx="571504" cy="571504"/>
          </a:xfrm>
          <a:prstGeom prst="flowChartExtra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rot="5400000">
            <a:off x="5572132" y="5429264"/>
            <a:ext cx="285752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5572132" y="5429264"/>
            <a:ext cx="28575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Блок-схема: извлечение 58"/>
          <p:cNvSpPr/>
          <p:nvPr/>
        </p:nvSpPr>
        <p:spPr>
          <a:xfrm>
            <a:off x="6929454" y="5143512"/>
            <a:ext cx="571504" cy="571504"/>
          </a:xfrm>
          <a:prstGeom prst="flowChartExtra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rot="5400000">
            <a:off x="6287306" y="4428338"/>
            <a:ext cx="28575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286512" y="4429132"/>
            <a:ext cx="28575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Изучение нового материала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0063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1.-Ребята, посмотрите в гости к нам спешат ещё зверюшки.</a:t>
            </a:r>
          </a:p>
          <a:p>
            <a:pPr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-Каким по счету идет  лисичка?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ёжик? заяц? белка?</a:t>
            </a:r>
          </a:p>
          <a:p>
            <a:pPr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-Что у ёжика в корзинке?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(груши и яблоки)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-Сколько у ёжика яблок? (2)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-Сколько у ёжика груш? (2)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-А сколько всего фруктов у ёжика?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Молодцы!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Содержимое 11" descr="6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2928934"/>
            <a:ext cx="1643074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1026" name="Picture 2" descr="D:\Мои документы\наташа1\Downloads\ezh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213813" y="2358823"/>
            <a:ext cx="1227648" cy="22249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1027" name="Picture 3" descr="D:\Мои документы\наташа1\Downloads\zayac-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301342" y="1413774"/>
            <a:ext cx="970208" cy="12858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1028" name="Picture 4" descr="D:\Мои документы\наташа1\Downloads\belka-1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7250925" y="1321579"/>
            <a:ext cx="857257" cy="1357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24" name="Прямоугольник 23"/>
          <p:cNvSpPr/>
          <p:nvPr/>
        </p:nvSpPr>
        <p:spPr>
          <a:xfrm>
            <a:off x="4857752" y="278605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857752" y="142873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643702" y="142873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715140" y="285749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4" name="Picture 2" descr="D:\Мои документы\наташа1\Downloads\Новая папка\5_s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80" y="4286256"/>
            <a:ext cx="1857388" cy="1285884"/>
          </a:xfrm>
          <a:prstGeom prst="rect">
            <a:avLst/>
          </a:prstGeom>
          <a:noFill/>
        </p:spPr>
      </p:pic>
      <p:pic>
        <p:nvPicPr>
          <p:cNvPr id="5" name="Picture 3" descr="D:\Мои документы\наташа1\Downloads\Новая папка\apples-0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2132" y="4857760"/>
            <a:ext cx="571504" cy="357190"/>
          </a:xfrm>
          <a:prstGeom prst="rect">
            <a:avLst/>
          </a:prstGeom>
          <a:noFill/>
        </p:spPr>
      </p:pic>
      <p:pic>
        <p:nvPicPr>
          <p:cNvPr id="6" name="Picture 4" descr="D:\Мои документы\наташа1\Downloads\Новая папка\xn-c1akxmz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29388" y="4857760"/>
            <a:ext cx="500066" cy="357190"/>
          </a:xfrm>
          <a:prstGeom prst="rect">
            <a:avLst/>
          </a:prstGeom>
          <a:noFill/>
        </p:spPr>
      </p:pic>
      <p:pic>
        <p:nvPicPr>
          <p:cNvPr id="15" name="Picture 2" descr="D:\Мои документы\наташа1\Downloads\ezh-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5400000">
            <a:off x="5715008" y="5072074"/>
            <a:ext cx="1071570" cy="19288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indent="-342900" algn="l">
              <a:spcBef>
                <a:spcPct val="2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Динамическая пауза.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71504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Раз, два, три</a:t>
            </a:r>
          </a:p>
          <a:p>
            <a:pPr marL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Пыль везде сотри</a:t>
            </a:r>
          </a:p>
          <a:p>
            <a:pPr marL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Форточку открывай</a:t>
            </a:r>
          </a:p>
          <a:p>
            <a:pPr marL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Воздух  освежай.</a:t>
            </a:r>
          </a:p>
          <a:p>
            <a:pPr marL="0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у доски</a:t>
            </a:r>
          </a:p>
          <a:p>
            <a:pPr marL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Покажи квадраты. Покажи треугольник.</a:t>
            </a:r>
          </a:p>
          <a:p>
            <a:pPr marL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 нарисован: треугольник? квадрат?</a:t>
            </a:r>
          </a:p>
          <a:p>
            <a:pPr marL="0"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Работа по учебнику. с.111</a:t>
            </a:r>
          </a:p>
          <a:p>
            <a:pPr marL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Считай. Записывай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3+1=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4-1=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</a:p>
          <a:p>
            <a:pPr marL="0"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643314"/>
            <a:ext cx="928694" cy="8572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1071538" y="3929066"/>
            <a:ext cx="428628" cy="356620"/>
          </a:xfrm>
          <a:prstGeom prst="triangle">
            <a:avLst>
              <a:gd name="adj" fmla="val 53048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071670" y="3643314"/>
            <a:ext cx="1214446" cy="857256"/>
          </a:xfrm>
          <a:prstGeom prst="triangle">
            <a:avLst/>
          </a:prstGeom>
          <a:solidFill>
            <a:srgbClr val="3B905F"/>
          </a:solidFill>
          <a:ln>
            <a:solidFill>
              <a:srgbClr val="3B90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00298" y="4071942"/>
            <a:ext cx="357190" cy="35719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42910" y="5214950"/>
            <a:ext cx="285752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142976" y="5214950"/>
            <a:ext cx="285752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571604" y="5214950"/>
            <a:ext cx="285752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2071670" y="5214950"/>
            <a:ext cx="285752" cy="35719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429124" y="5214950"/>
            <a:ext cx="214314" cy="3571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5214950"/>
            <a:ext cx="214314" cy="3571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429124" y="5715016"/>
            <a:ext cx="214314" cy="3571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143504" y="5214950"/>
            <a:ext cx="214314" cy="3571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786314" y="5715016"/>
            <a:ext cx="214314" cy="3571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572132" y="5214950"/>
            <a:ext cx="214314" cy="35719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143504" y="5715016"/>
            <a:ext cx="214314" cy="35719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indent="-342900" algn="ctr">
              <a:spcBef>
                <a:spcPct val="20000"/>
              </a:spcBef>
            </a:pPr>
            <a:endParaRPr lang="ru-RU" dirty="0" smtClean="0"/>
          </a:p>
        </p:txBody>
      </p:sp>
      <p:sp>
        <p:nvSpPr>
          <p:cNvPr id="22" name="Прямоугольник 21"/>
          <p:cNvSpPr/>
          <p:nvPr/>
        </p:nvSpPr>
        <p:spPr>
          <a:xfrm>
            <a:off x="5572132" y="5715016"/>
            <a:ext cx="214314" cy="35719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indent="-342900" algn="ctr">
              <a:spcBef>
                <a:spcPct val="20000"/>
              </a:spcBef>
            </a:pPr>
            <a:endParaRPr lang="ru-RU" dirty="0" smtClean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5429256" y="5214950"/>
            <a:ext cx="500066" cy="357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5429256" y="5715016"/>
            <a:ext cx="500066" cy="357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5000628" y="5715016"/>
            <a:ext cx="500066" cy="357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Равнобедренный треугольник 30"/>
          <p:cNvSpPr/>
          <p:nvPr/>
        </p:nvSpPr>
        <p:spPr>
          <a:xfrm>
            <a:off x="642910" y="5643578"/>
            <a:ext cx="285752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1142976" y="5643578"/>
            <a:ext cx="285752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2071670" y="5643578"/>
            <a:ext cx="285752" cy="35719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1571604" y="5643578"/>
            <a:ext cx="285752" cy="35719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VI</a:t>
            </a:r>
            <a:r>
              <a:rPr lang="ru-RU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Закрепление изученного материала</a:t>
            </a:r>
            <a:endParaRPr lang="ru-RU" sz="2400" b="1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Решение примеров по группам.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 – группа  (самостоятельно)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Карточки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3+1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1+3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1+2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1+1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 – группа (индивидуально)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2+2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 – 4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 – 2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 – 3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561</Words>
  <PresentationFormat>Экран (4:3)</PresentationFormat>
  <Paragraphs>112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КОУ «Специальная (коррекционная) общеобразовательная школа №12 VIII вида»</vt:lpstr>
      <vt:lpstr>Тема: Числа 1,2,3. Цифра 4.</vt:lpstr>
      <vt:lpstr>                 I. Организационный момент      </vt:lpstr>
      <vt:lpstr>Слайд 4</vt:lpstr>
      <vt:lpstr>II. Повторение изученного материала</vt:lpstr>
      <vt:lpstr>      2.Задача      </vt:lpstr>
      <vt:lpstr>III. Изучение нового материала</vt:lpstr>
      <vt:lpstr>IV. Динамическая пауза. </vt:lpstr>
      <vt:lpstr>VI. Закрепление изученного материала</vt:lpstr>
      <vt:lpstr>VI. Подведение итогов     Услышим скоро мы звонок       Пора заканчивать урок. - Чему учились сегодня на уроке? - Что нового узнали? Ребята, вы сегодня молодцы. Вам Незнайка и его друзья говорят спасибо!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Ateewa</cp:lastModifiedBy>
  <cp:revision>44</cp:revision>
  <dcterms:modified xsi:type="dcterms:W3CDTF">2011-12-05T13:18:14Z</dcterms:modified>
</cp:coreProperties>
</file>