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59" r:id="rId6"/>
    <p:sldId id="261" r:id="rId7"/>
    <p:sldId id="262" r:id="rId8"/>
    <p:sldId id="263" r:id="rId9"/>
    <p:sldId id="279" r:id="rId10"/>
    <p:sldId id="265" r:id="rId11"/>
    <p:sldId id="266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82" r:id="rId21"/>
    <p:sldId id="274" r:id="rId22"/>
    <p:sldId id="275" r:id="rId23"/>
    <p:sldId id="276" r:id="rId24"/>
    <p:sldId id="277" r:id="rId25"/>
    <p:sldId id="281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874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464F24-AF5B-473D-810B-8F13C4ADCF6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6-4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5-1.wa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6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7.wav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8.wav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0.wav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9.wa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0.wav" TargetMode="Externa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1.wa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2.wa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3-2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7-1.wav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2.wav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4-0.wav" TargetMode="Externa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5-1.wav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6.wav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7.wav" TargetMode="Externa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1-0.wav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3.wav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4-0.wav" TargetMode="Externa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5-0.wav" TargetMode="Externa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6-0.wav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8.wav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7-0.wa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8-2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9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1.wav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2.wa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3-0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9-0.wa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71480"/>
            <a:ext cx="5572164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Теоретические основы сенсорного воспитания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157192"/>
            <a:ext cx="3353596" cy="13681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Подготовили: </a:t>
            </a:r>
          </a:p>
          <a:p>
            <a:r>
              <a:rPr lang="ru-RU" smtClean="0"/>
              <a:t>         </a:t>
            </a:r>
            <a:r>
              <a:rPr lang="ru-RU" dirty="0" smtClean="0"/>
              <a:t>воспитатели второй                        квалификационной категории</a:t>
            </a:r>
            <a:endParaRPr lang="ru-RU" dirty="0" smtClean="0"/>
          </a:p>
          <a:p>
            <a:r>
              <a:rPr lang="ru-RU" dirty="0" smtClean="0"/>
              <a:t>                           </a:t>
            </a:r>
            <a:r>
              <a:rPr lang="ru-RU" dirty="0" smtClean="0"/>
              <a:t>  Береговая Т.В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</a:t>
            </a:r>
            <a:r>
              <a:rPr lang="ru-RU" dirty="0" smtClean="0"/>
              <a:t> </a:t>
            </a:r>
            <a:r>
              <a:rPr lang="ru-RU" dirty="0" err="1" smtClean="0"/>
              <a:t>Ковязина</a:t>
            </a:r>
            <a:r>
              <a:rPr lang="ru-RU" dirty="0" smtClean="0"/>
              <a:t> </a:t>
            </a:r>
            <a:r>
              <a:rPr lang="ru-RU" dirty="0" smtClean="0"/>
              <a:t> О.А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http://t3.gstatic.com/images?q=tbn:ANd9GcQnCprFbNo2AL4v9AsDU4Ia08jTZ-e2G0j-TCNe6Lowz8shXX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85926"/>
            <a:ext cx="4214842" cy="3214710"/>
          </a:xfrm>
          <a:prstGeom prst="rect">
            <a:avLst/>
          </a:prstGeom>
          <a:noFill/>
        </p:spPr>
      </p:pic>
      <p:pic>
        <p:nvPicPr>
          <p:cNvPr id="10" name="Теоретические основы сен256-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5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В дошкольном возрасте дети усваивают пространственные ориентировки: вперёд – назад, вверху – внизу, далеко – близко, слева – справа и др., которыми руководствуются в жизненных ситуациях. Они различают форму предметов, их величину, сравнивают предметы между собой.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050" name="Picture 2" descr="C:\Users\Андрей\Desktop\DSC01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3301989" cy="185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Андрей\Desktop\DSC01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435" y="2000240"/>
            <a:ext cx="3325837" cy="187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Андрей\Desktop\DSC01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86256"/>
            <a:ext cx="4214810" cy="237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Теоретические основы сен265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8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7901014" cy="428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Постепенно дети учатся ориентироваться во времени и овладевают временными понятиями, осознают последовательность и продолжительность времени. Вначале ребёнку трудно осмыслить относительность понятий «вчера», «сегодня», «завтра» (как «завтра» вдруг становится «сегодня», а «сегодня» превращается во «вчера»), продолжительность времени (минута, 5 минут, час). Это достигается в результате накопленного опыта и целенаправленного обучения.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3" name="Теоретические основы сен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28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В содержание сенсорного воспитания входит развитие слуховой чувствительности, умения вслушиваться и различать звуки, развитие речевого слуха (восприятие звуковой стороны речи) и музыкального (умение различать звуки по высоте, воспринимать ритмический рисунок и др.).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" name="Picture 12" descr="http://www.funfit.us/images/mar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71744"/>
            <a:ext cx="5679284" cy="3786190"/>
          </a:xfrm>
          <a:prstGeom prst="rect">
            <a:avLst/>
          </a:prstGeom>
          <a:noFill/>
        </p:spPr>
      </p:pic>
      <p:pic>
        <p:nvPicPr>
          <p:cNvPr id="4" name="Теоретические основы сен26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3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686700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Сенсорное воспитание включает в себя также развитие тактильной чувствительности – умения различать свойства предметов (гладкий, пушистый, шершавый, мягкий, твёрдый, тяжёлый, лёгкий, холодный, тёплый и др.) и правильно называть их. Одной из сторон сенсорного воспитания является развитие обонятельных и вкусовых ощущений.</a:t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" name="Рисунок 2" descr="http://ds146.sadiki.kz/kaz/gallery/5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14620"/>
            <a:ext cx="535785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Теоретические основы сен26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8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ндрей\Desktop\wwwdet-sadcom_deti_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2420471" cy="1613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7" name="Picture 3" descr="C:\Users\Андрей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000108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8" name="Picture 4" descr="C:\Users\Андрей\Desktop\imagesCA1Y34S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857232"/>
            <a:ext cx="3071817" cy="238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9" name="Picture 5" descr="C:\Users\Андрей\Desktop\1282379544_114958750_2-----12823795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705" y="3319957"/>
            <a:ext cx="3999171" cy="2395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Теоретические основы сен28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4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615262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    Методика сенсорного воспитания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7"/>
            <a:ext cx="7572428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Развитие </a:t>
            </a:r>
            <a:r>
              <a:rPr lang="ru-RU" dirty="0">
                <a:latin typeface="Bookman Old Style" pitchFamily="18" charset="0"/>
              </a:rPr>
              <a:t>ощущений и восприятий происходит успешнее в </a:t>
            </a:r>
            <a:r>
              <a:rPr lang="ru-RU" dirty="0" smtClean="0">
                <a:latin typeface="Bookman Old Style" pitchFamily="18" charset="0"/>
              </a:rPr>
              <a:t>условиях </a:t>
            </a:r>
            <a:r>
              <a:rPr lang="ru-RU" dirty="0">
                <a:latin typeface="Bookman Old Style" pitchFamily="18" charset="0"/>
              </a:rPr>
              <a:t>целенаправленной содержательной деятельности.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92880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Продуктивная </a:t>
            </a:r>
            <a:r>
              <a:rPr lang="ru-RU" b="1" dirty="0">
                <a:latin typeface="Bookman Old Style" pitchFamily="18" charset="0"/>
              </a:rPr>
              <a:t>деятельность </a:t>
            </a:r>
          </a:p>
        </p:txBody>
      </p:sp>
      <p:sp>
        <p:nvSpPr>
          <p:cNvPr id="6" name="Лента лицом вверх 5"/>
          <p:cNvSpPr/>
          <p:nvPr/>
        </p:nvSpPr>
        <p:spPr>
          <a:xfrm>
            <a:off x="571472" y="2357430"/>
            <a:ext cx="7572428" cy="428628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рисование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42910" y="3000372"/>
            <a:ext cx="7500990" cy="428628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лепка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642910" y="3643314"/>
            <a:ext cx="7572428" cy="571504"/>
          </a:xfrm>
          <a:prstGeom prst="ribbon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аппликация</a:t>
            </a:r>
          </a:p>
        </p:txBody>
      </p:sp>
      <p:sp>
        <p:nvSpPr>
          <p:cNvPr id="9" name="Лента лицом вверх 8"/>
          <p:cNvSpPr/>
          <p:nvPr/>
        </p:nvSpPr>
        <p:spPr>
          <a:xfrm>
            <a:off x="642910" y="4429132"/>
            <a:ext cx="7572428" cy="571504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конструирование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35782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только создаёт благоприятные условия для развития ощущений и восприятий, но и вызывает потребность в овладении формой, цветом, пространственными ориентировками. </a:t>
            </a:r>
          </a:p>
        </p:txBody>
      </p:sp>
      <p:pic>
        <p:nvPicPr>
          <p:cNvPr id="11" name="Теоретические основы сен2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5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14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Основным методом сенсорного воспитания является обследование детьми предметов с целью определения их свойств</a:t>
            </a:r>
            <a:r>
              <a:rPr lang="ru-RU" b="1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                       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                          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это </a:t>
            </a:r>
            <a:r>
              <a:rPr lang="ru-RU" b="1" dirty="0">
                <a:latin typeface="Bookman Old Style" pitchFamily="18" charset="0"/>
              </a:rPr>
              <a:t>специально организованное восприятие предметов для последующего использования его результатов в той или иной содержательной деятельности. В процессе обследования дети учатся выделять и различать величину, форму, пространственные отношения, цвет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1785926"/>
            <a:ext cx="578647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Обследование</a:t>
            </a:r>
          </a:p>
        </p:txBody>
      </p:sp>
      <p:pic>
        <p:nvPicPr>
          <p:cNvPr id="9217" name="Picture 1" descr="C:\Users\Андрей\Desktop\---_1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357694"/>
            <a:ext cx="3071835" cy="207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Теоретические основы сен27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6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Одной из важных задач сенсорного воспитания является формирование у детей представлений о сенсорных эталонах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Сенсорные эталоны </a:t>
            </a:r>
            <a:r>
              <a:rPr lang="ru-RU" dirty="0"/>
              <a:t>– это образцы, которые были выработаны в процессе общественно-исторического опыта.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8143932" cy="2308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Такими эталонами являются основные цвета, геометрические фигуры (шар, куб, круг, квадрат и др.), различная высота музыкальных звуков, выраженная в нотах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Если ребёнок знаком с эталонами и их словесными обозначениями, ему легче ориентироваться в окружающем мире: он относит встречающиеся ему предметы с тем или иным эталоном и называет цвет, форму, величину предмета, пространственное расположение его деталей.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500570"/>
            <a:ext cx="807249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Воспитатель обучает детей приёмам обследования. Вначале ставит перед ними цель: чтобы нарисовать предмет, надо рассмотреть, из каких частей он состоит; чтобы соорудить постройку, надо проанализировать образец. Затем он знакомит детей с основными этапами обследования.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Теоретические основы сен27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1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При обучении рисованию, конструированию процесс обследования состоит из следующих этапов: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500174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восприятие целостного облика предмета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1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вычленение отдельных его частей и определение их свойств (форма, </a:t>
            </a:r>
            <a:r>
              <a:rPr lang="ru-RU" dirty="0" smtClean="0"/>
              <a:t>величина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967335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определение пространственных взаимоотношений частей относительно друг друга (выше, ниже, слева, справа);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86257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вычленение более мелких частей предмета и установление их расположения по отношению к основным частям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286388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повторное целостное восприятие предметов.</a:t>
            </a:r>
            <a:br>
              <a:rPr lang="ru-RU" dirty="0"/>
            </a:b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57158" y="1500174"/>
            <a:ext cx="7072362" cy="42862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восприятие целостного облика предмета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57158" y="2071678"/>
            <a:ext cx="7215238" cy="64294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 </a:t>
            </a:r>
            <a:r>
              <a:rPr lang="ru-RU" sz="1600" dirty="0">
                <a:solidFill>
                  <a:schemeClr val="tx1"/>
                </a:solidFill>
              </a:rPr>
              <a:t>вычленение отдельных его частей и определение их свойств (форма, </a:t>
            </a:r>
            <a:r>
              <a:rPr lang="ru-RU" sz="1600" dirty="0" smtClean="0">
                <a:solidFill>
                  <a:schemeClr val="tx1"/>
                </a:solidFill>
              </a:rPr>
              <a:t>величина и т.д.)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57158" y="3071810"/>
            <a:ext cx="7358114" cy="857256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определение пространственных взаимоотношений частей относительно друг друга (выше, ниже, слева, справа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57158" y="4357694"/>
            <a:ext cx="7358114" cy="85725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1600" dirty="0">
                <a:solidFill>
                  <a:schemeClr val="tx1"/>
                </a:solidFill>
              </a:rPr>
              <a:t>вычленение более мелких частей предмета и установление их расположения по отношению к основным частям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357158" y="5429264"/>
            <a:ext cx="7215238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повторное </a:t>
            </a:r>
            <a:r>
              <a:rPr lang="ru-RU" sz="1600" dirty="0">
                <a:solidFill>
                  <a:schemeClr val="tx1"/>
                </a:solidFill>
              </a:rPr>
              <a:t>целостное восприятие предметов.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5" name="Теоретические основы сен27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9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При подготовке к другим видам деятельности, например к труду, отбираются и соответствующие способы обследования.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6147" name="Picture 3" descr="http://www.magichild.ru/foto/teatr2009/IMG_2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07183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http://t3.gstatic.com/images?q=tbn:ANd9GcTxCqgo2wALuBdvSw2oMMkLHuGa2-h4MRmO1JmPOcZQiLjuAqA8SL8H8eM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07183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Марина\Desktop\сенсорика\IMG_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00504"/>
            <a:ext cx="3961581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Теоретические основы сен273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dirty="0" smtClean="0">
                <a:latin typeface="Bookman Old Style" pitchFamily="18" charset="0"/>
              </a:rPr>
              <a:t>Содержание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сенсорного воспитания.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 содержание сенсорного воспитания.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сенсорного воспитания в детском саду.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Приемы и способы обследования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в детском саду.</a:t>
            </a:r>
            <a:endParaRPr lang="ru-RU" dirty="0"/>
          </a:p>
        </p:txBody>
      </p:sp>
      <p:pic>
        <p:nvPicPr>
          <p:cNvPr id="1026" name="Picture 2" descr="C:\Users\Андрей\Desktop\imagesCAKC6OQ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143380"/>
            <a:ext cx="321471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Теоретические основы сен257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esktop\imagesCAKL8Z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59570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Теоретические основы сен28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pic>
        <p:nvPicPr>
          <p:cNvPr id="2051" name="Picture 3" descr="C:\Users\Андрей\Desktop\imagesCAI8U1B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331244"/>
            <a:ext cx="2238378" cy="312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Андрей\Desktop\imagesCAGKRKN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786190"/>
            <a:ext cx="235745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Андрей\Desktop\imagesCAND861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642918"/>
            <a:ext cx="3286132" cy="240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Андрей\Desktop\imagesCA8EQP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643182"/>
            <a:ext cx="210742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9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750099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Обучение обследованию проводиться с учётом возраста детей:</a:t>
            </a:r>
          </a:p>
          <a:p>
            <a:r>
              <a:rPr lang="ru-RU" dirty="0" smtClean="0"/>
              <a:t>младшим </a:t>
            </a:r>
            <a:r>
              <a:rPr lang="ru-RU" dirty="0"/>
              <a:t>даются предметы более простые по форме (мячик, кубик, башенка), окрашенные в основные цвета, без излишних деталей;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857628"/>
            <a:ext cx="750099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старшие могут рассматривать и анализировать все окружающие их предметы, выделять большее количество качеств (цвет, форму, вес, твёрдость или мягкость, фактуру материала и др.). </a:t>
            </a:r>
          </a:p>
        </p:txBody>
      </p:sp>
      <p:pic>
        <p:nvPicPr>
          <p:cNvPr id="5122" name="Picture 2" descr="http://t0.gstatic.com/images?q=tbn:ANd9GcRL8r4MCUJEvd_rXkMON4AeLln3B7lWJNFkH726geiMRcbb7C37BSkdK3WN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1343025" cy="1057276"/>
          </a:xfrm>
          <a:prstGeom prst="rect">
            <a:avLst/>
          </a:prstGeom>
          <a:noFill/>
        </p:spPr>
      </p:pic>
      <p:pic>
        <p:nvPicPr>
          <p:cNvPr id="5130" name="Picture 10" descr="http://t2.gstatic.com/images?q=tbn:ANd9GcQEfpyqt4eRKqSxgD3Gx9jXDYrsJT_86yrjFgjFbuNbZsXOgMSr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428736"/>
            <a:ext cx="2143125" cy="2143125"/>
          </a:xfrm>
          <a:prstGeom prst="rect">
            <a:avLst/>
          </a:prstGeom>
          <a:noFill/>
        </p:spPr>
      </p:pic>
      <p:pic>
        <p:nvPicPr>
          <p:cNvPr id="5132" name="Picture 12" descr="http://t2.gstatic.com/images?q=tbn:ANd9GcTU46t9m6nSeOiMVjOrI1-5WeBz7gmbmyVkjLjf-jTkOs6YV4m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785926"/>
            <a:ext cx="1500198" cy="1500198"/>
          </a:xfrm>
          <a:prstGeom prst="rect">
            <a:avLst/>
          </a:prstGeom>
          <a:noFill/>
        </p:spPr>
      </p:pic>
      <p:pic>
        <p:nvPicPr>
          <p:cNvPr id="5134" name="Picture 14" descr="http://t1.gstatic.com/images?q=tbn:ANd9GcRiyYX3lZQA-6mxTm26A9FeLF4HjnQ0dZB7qonUYcKR7O9s9pP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357430"/>
            <a:ext cx="1295400" cy="762000"/>
          </a:xfrm>
          <a:prstGeom prst="rect">
            <a:avLst/>
          </a:prstGeom>
          <a:noFill/>
        </p:spPr>
      </p:pic>
      <p:pic>
        <p:nvPicPr>
          <p:cNvPr id="10" name="Теоретические основы сен274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pic>
        <p:nvPicPr>
          <p:cNvPr id="11" name="Picture 1" descr="C:\Users\Андрей\Desktop\imagesCANJ6HD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857760"/>
            <a:ext cx="1643074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Большие возможности для сенсорного воспитания предоставляются в работе по ознакомлению детей с окружающим, особенно с природой. Действуя с различными предметами, ребёнок получает множество ощущений: его окружают цвета, запахи, звуки.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098" name="Picture 2" descr="http://www.admkamyshin.info/uploads/posts/1238144249_ob_1_3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5"/>
            <a:ext cx="3643338" cy="2737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Андрей\Desktop\60bfbabf30c44b3e9134dd4a428fd1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922" y="3571876"/>
            <a:ext cx="3700954" cy="2994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Теоретические основы сен275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76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22256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Воспитатель побуждает младших детей к выполнению действий с игрушками и предметами, способствующих развитию ощущений и восприятий: разбору и сбору пирамидок, матрёшек, чашечек-вкладышей, прокатыванию шаров в цветные воротца и т.д.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3073" name="Picture 1" descr="C:\Users\Андрей\Desktop\2007-08-23_34_n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4043887" cy="2978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Андрей\Desktop\0_5838b_41aad2e1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857628"/>
            <a:ext cx="4143404" cy="2848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Теоретические основы сен27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4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00990" cy="2286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Накопленный опыт дети переносят на другие предметы и явления, используют его в повседневной жизни: «Давай польём песок: он будет сырой, и мы из него будем строить тоннель». «Не поднимай это ведро: в нём песок, он очень тяжёлый».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Воспитатель, используя окружающую обстановку, последовательно развивает ощущения и восприятия детей.</a:t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" name="Picture 2" descr="G:\СЕНСОРИКА С ПЕСКОМ ФОТО\100_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3071810"/>
            <a:ext cx="4889858" cy="3071834"/>
          </a:xfrm>
          <a:prstGeom prst="rect">
            <a:avLst/>
          </a:prstGeom>
          <a:noFill/>
        </p:spPr>
      </p:pic>
      <p:pic>
        <p:nvPicPr>
          <p:cNvPr id="5" name="Теоретические основы сен27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3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  Дидактические игры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smtClean="0">
                <a:latin typeface="Bookman Old Style" pitchFamily="18" charset="0"/>
                <a:cs typeface="Times New Roman" pitchFamily="18" charset="0"/>
              </a:rPr>
              <a:t>основное средство сенсорного воспитания.</a:t>
            </a:r>
            <a:endParaRPr lang="ru-RU" sz="2200" b="1" dirty="0">
              <a:latin typeface="Bookman Old Style" pitchFamily="18" charset="0"/>
            </a:endParaRPr>
          </a:p>
        </p:txBody>
      </p:sp>
      <p:pic>
        <p:nvPicPr>
          <p:cNvPr id="3074" name="Picture 2" descr="C:\Users\Андрей\Desktop\DSC01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000505"/>
            <a:ext cx="4286280" cy="2531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Андрей\Desktop\DSC01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0"/>
            <a:ext cx="4286280" cy="2553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Теоретические основы сен281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98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Цветные счетные палочки </a:t>
            </a:r>
            <a:r>
              <a:rPr lang="ru-RU" b="1" dirty="0" err="1" smtClean="0">
                <a:latin typeface="Bookman Old Style" pitchFamily="18" charset="0"/>
              </a:rPr>
              <a:t>Кюизенера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7170" name="Picture 2" descr="C:\Users\Андрей\Desktop\DSC01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5000628" cy="2812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Андрей\Desktop\DSC01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643050"/>
            <a:ext cx="4500594" cy="2674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Теоретические основы сен28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7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Игры с прищепками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8194" name="Picture 2" descr="C:\Users\Андрей\Desktop\DSC01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46" y="2714620"/>
            <a:ext cx="4572032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Андрей\Desktop\DSC01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4000528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C:\Users\Андрей\Desktop\DSC01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929066"/>
            <a:ext cx="1531439" cy="272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Теоретические основы сен284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7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Квадраты «Сложи узор»;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«Чудесный мешочек»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9218" name="Picture 2" descr="C:\Users\Андрей\Desktop\DSC01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8632">
            <a:off x="571472" y="2357430"/>
            <a:ext cx="3770339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C:\Users\Андрей\Desktop\DSC01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3381">
            <a:off x="4714876" y="2357430"/>
            <a:ext cx="350046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Теоретические основы сен285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71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67600" cy="7032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Логические блоки </a:t>
            </a:r>
            <a:r>
              <a:rPr lang="ru-RU" b="1" dirty="0" err="1" smtClean="0">
                <a:latin typeface="Bookman Old Style" pitchFamily="18" charset="0"/>
              </a:rPr>
              <a:t>Дьенеша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42" name="Picture 2" descr="C:\Users\Андрей\Desktop\DSC01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5969010" cy="364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Андрей\Desktop\DSC01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3555993" cy="2000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Теоретические основы сен286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64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Основой умственного воспитания является сенсорное воспитание, которое обеспечивает развитие и обогащение чувственного опыта ребёнка, формирует его представления о свойствах и качествах предметов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0481" name="Picture 1" descr="C:\Users\Андрей\Desktop\1277963512_1_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6143668" cy="4154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Теоретические основы сен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63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472" y="1357298"/>
            <a:ext cx="7143800" cy="407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результате сенсорного воспитания ребенок овладевает способами чувственного познания мира, наглядно-образным мышлением; происходит дальнейшее совершенствование всех видов детской деятельности, формируется относительная самостоятельность в познавательной и практической деятельности.</a:t>
            </a:r>
            <a:endParaRPr lang="ru-RU" sz="2000" b="1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Теоретические основы сен287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5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Задачи сенсорного воспитания детей дошкольного возраста</a:t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071679"/>
            <a:ext cx="692948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формирование у детей системы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перцептивных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(обследовательских) действий;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43042" y="3286125"/>
            <a:ext cx="657229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1143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формирование у детей системы сенсорных эталонов;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357694"/>
            <a:ext cx="650085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формирование у детей умения самостоятельно применять систему </a:t>
            </a:r>
            <a:r>
              <a:rPr lang="ru-RU" b="1" dirty="0" err="1">
                <a:latin typeface="Bookman Old Style" pitchFamily="18" charset="0"/>
              </a:rPr>
              <a:t>перцептивных</a:t>
            </a:r>
            <a:r>
              <a:rPr lang="ru-RU" b="1" dirty="0">
                <a:latin typeface="Bookman Old Style" pitchFamily="18" charset="0"/>
              </a:rPr>
              <a:t> действий и систему </a:t>
            </a:r>
            <a:r>
              <a:rPr lang="ru-RU" b="1" dirty="0" smtClean="0">
                <a:latin typeface="Bookman Old Style" pitchFamily="18" charset="0"/>
              </a:rPr>
              <a:t>сенсорных эталонов: </a:t>
            </a:r>
            <a:r>
              <a:rPr lang="ru-RU" b="1" dirty="0">
                <a:latin typeface="Bookman Old Style" pitchFamily="18" charset="0"/>
              </a:rPr>
              <a:t>в практической </a:t>
            </a:r>
            <a:r>
              <a:rPr lang="ru-RU" b="1" dirty="0" smtClean="0">
                <a:latin typeface="Bookman Old Style" pitchFamily="18" charset="0"/>
              </a:rPr>
              <a:t>и </a:t>
            </a:r>
            <a:r>
              <a:rPr lang="ru-RU" b="1" dirty="0">
                <a:latin typeface="Bookman Old Style" pitchFamily="18" charset="0"/>
              </a:rPr>
              <a:t>познавательной деятельности.</a:t>
            </a:r>
          </a:p>
        </p:txBody>
      </p:sp>
      <p:pic>
        <p:nvPicPr>
          <p:cNvPr id="9" name="Теоретические основы сен278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1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Bookman Old Style" pitchFamily="18" charset="0"/>
              </a:rPr>
              <a:t>Сенсорное воспитание – это целенаправленное развитие ощущений и восприятий. Слово «сенсорный» происходит от латинского слова «</a:t>
            </a:r>
            <a:r>
              <a:rPr lang="ru-RU" sz="2000" b="1" dirty="0" err="1" smtClean="0">
                <a:latin typeface="Bookman Old Style" pitchFamily="18" charset="0"/>
              </a:rPr>
              <a:t>sensus</a:t>
            </a:r>
            <a:r>
              <a:rPr lang="ru-RU" sz="2000" b="1" dirty="0" smtClean="0">
                <a:latin typeface="Bookman Old Style" pitchFamily="18" charset="0"/>
              </a:rPr>
              <a:t>» - «чувство», «ощущение», «восприятие», «способность ощущения».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9457" name="Picture 1" descr="C:\Users\Андрей\Desktop\----_1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1"/>
            <a:ext cx="3969771" cy="271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C:\Users\Андрей\Desktop\128475487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76993"/>
            <a:ext cx="3702214" cy="2695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Теоретические основы сен25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8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500042"/>
            <a:ext cx="7858180" cy="5072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Познание окружающего мира начинается с ощущений, с восприятия. Чем богаче ощущения и восприятия, тем шире и многограннее будут полученные человеком сведения об окружающем мире. Таким образом, сенсорная культура ребёнка, уровень развития его ощущений и восприятий являются важной предпосылкой успешной познавательной деятельности.</a:t>
            </a:r>
            <a:b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Теоретические основы сен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77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4389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dirty="0" smtClean="0">
                <a:latin typeface="Bookman Old Style" pitchFamily="18" charset="0"/>
              </a:rPr>
              <a:t>Сенсорная культура имеет большое значение и для эстетического воспитания. Умение различать цвета, оттенки, формы, сочетания форм и цветов, высоту и тембр звуков даёт возможность лучше понимать произведения изобразительного и музыкального искусства, получать удовольствие от слушания музыки, рассматривания картин, скульптуры и т.д.</a:t>
            </a:r>
            <a:br>
              <a:rPr lang="ru-RU" sz="1800" b="1" dirty="0" smtClean="0">
                <a:latin typeface="Bookman Old Style" pitchFamily="18" charset="0"/>
              </a:rPr>
            </a:br>
            <a:endParaRPr lang="ru-RU" sz="1800" b="1" dirty="0">
              <a:latin typeface="Bookman Old Style" pitchFamily="18" charset="0"/>
            </a:endParaRPr>
          </a:p>
        </p:txBody>
      </p:sp>
      <p:pic>
        <p:nvPicPr>
          <p:cNvPr id="17412" name="Picture 4" descr="http://t0.gstatic.com/images?q=tbn:ANd9GcS9Xu_Ks5UJBaHCdC7Mq7QqW1af7bFElRrmSyBkmCLee0Zpew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5750">
            <a:off x="4786314" y="4500570"/>
            <a:ext cx="2162175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 descr="http://t0.gstatic.com/images?q=tbn:ANd9GcQhWE7YvktYcLs5mIlL6oGVhqWUNGR2h9p_2i2HY5O6tAKtmPcQ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3784">
            <a:off x="785786" y="2428868"/>
            <a:ext cx="2286000" cy="1609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8" name="Picture 10" descr="http://t1.gstatic.com/images?q=tbn:ANd9GcTb9SkVC2F6uC8jL_EW8tCNf-cz4o3ACJQmLUncmzmoV0SoEB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357430"/>
            <a:ext cx="2085975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26" name="Picture 18" descr="http://t3.gstatic.com/images?q=tbn:ANd9GcQihAgN-aoA5jd452ROSJH7j-TiU5YFlXoQ_lQa2F8LCwGApLPj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428868"/>
            <a:ext cx="24955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28" name="Picture 20" descr="http://t1.gstatic.com/images?q=tbn:ANd9GcRguMPvRA8egGOCaBHyHHKfD-EXxwz4YlD5YhOWkbq5EM8lu6mPdKtniBReZ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6607">
            <a:off x="928662" y="4643446"/>
            <a:ext cx="258441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Теоретические основы сен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584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7500990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Педагогика считает, что сенсорное воспитание надо осуществлять в процессе разных видов деятельности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857620" y="1714488"/>
            <a:ext cx="285752" cy="714380"/>
          </a:xfrm>
          <a:prstGeom prst="downArrow">
            <a:avLst>
              <a:gd name="adj1" fmla="val 50000"/>
              <a:gd name="adj2" fmla="val 56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8" y="2571744"/>
            <a:ext cx="2214578" cy="7858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конструктивной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571744"/>
            <a:ext cx="2214578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изобразительной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2571744"/>
            <a:ext cx="1785950" cy="7858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Игровой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4500570"/>
            <a:ext cx="3000396" cy="11287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музыкально-двигательной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2" y="4500570"/>
            <a:ext cx="3057540" cy="11287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ознакомлении 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детей с окружающим</a:t>
            </a:r>
          </a:p>
        </p:txBody>
      </p:sp>
      <p:sp>
        <p:nvSpPr>
          <p:cNvPr id="11" name="Стрелка вниз 10"/>
          <p:cNvSpPr/>
          <p:nvPr/>
        </p:nvSpPr>
        <p:spPr>
          <a:xfrm rot="2336212">
            <a:off x="1631193" y="1676403"/>
            <a:ext cx="335615" cy="679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152113">
            <a:off x="6186046" y="1653845"/>
            <a:ext cx="343808" cy="835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84374">
            <a:off x="2443444" y="3593379"/>
            <a:ext cx="340380" cy="701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806003">
            <a:off x="5227047" y="3600398"/>
            <a:ext cx="318940" cy="726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Теоретические основы сен263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Андрей\Desktop\day_care_250x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381300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Андрей\Desktop\1295707696_80847963_1---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3955409" cy="382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C:\Users\Андрей\Desktop\1299429428_174244173_3---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85728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Теоретические основы сен279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16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448</TotalTime>
  <Words>1090</Words>
  <Application>Microsoft Office PowerPoint</Application>
  <PresentationFormat>Экран (4:3)</PresentationFormat>
  <Paragraphs>72</Paragraphs>
  <Slides>30</Slides>
  <Notes>0</Notes>
  <HiddenSlides>0</HiddenSlides>
  <MMClips>30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Теоретические основы сенсорного воспитания</vt:lpstr>
      <vt:lpstr>                     Содержание</vt:lpstr>
      <vt:lpstr>Основой умственного воспитания является сенсорное воспитание, которое обеспечивает развитие и обогащение чувственного опыта ребёнка, формирует его представления о свойствах и качествах предметов</vt:lpstr>
      <vt:lpstr>Задачи сенсорного воспитания детей дошкольного возраста </vt:lpstr>
      <vt:lpstr> Сенсорное воспитание – это целенаправленное развитие ощущений и восприятий. Слово «сенсорный» происходит от латинского слова «sensus» - «чувство», «ощущение», «восприятие», «способность ощущения».</vt:lpstr>
      <vt:lpstr>Слайд 6</vt:lpstr>
      <vt:lpstr>Сенсорная культура имеет большое значение и для эстетического воспитания. Умение различать цвета, оттенки, формы, сочетания форм и цветов, высоту и тембр звуков даёт возможность лучше понимать произведения изобразительного и музыкального искусства, получать удовольствие от слушания музыки, рассматривания картин, скульптуры и т.д. </vt:lpstr>
      <vt:lpstr>Слайд 8</vt:lpstr>
      <vt:lpstr>Слайд 9</vt:lpstr>
      <vt:lpstr>В дошкольном возрасте дети усваивают пространственные ориентировки: вперёд – назад, вверху – внизу, далеко – близко, слева – справа и др., которыми руководствуются в жизненных ситуациях. Они различают форму предметов, их величину, сравнивают предметы между собой.</vt:lpstr>
      <vt:lpstr>Постепенно дети учатся ориентироваться во времени и овладевают временными понятиями, осознают последовательность и продолжительность времени. Вначале ребёнку трудно осмыслить относительность понятий «вчера», «сегодня», «завтра» (как «завтра» вдруг становится «сегодня», а «сегодня» превращается во «вчера»), продолжительность времени (минута, 5 минут, час). Это достигается в результате накопленного опыта и целенаправленного обучения.</vt:lpstr>
      <vt:lpstr>В содержание сенсорного воспитания входит развитие слуховой чувствительности, умения вслушиваться и различать звуки, развитие речевого слуха (восприятие звуковой стороны речи) и музыкального (умение различать звуки по высоте, воспринимать ритмический рисунок и др.).</vt:lpstr>
      <vt:lpstr>Сенсорное воспитание включает в себя также развитие тактильной чувствительности – умения различать свойства предметов (гладкий, пушистый, шершавый, мягкий, твёрдый, тяжёлый, лёгкий, холодный, тёплый и др.) и правильно называть их. Одной из сторон сенсорного воспитания является развитие обонятельных и вкусовых ощущений. </vt:lpstr>
      <vt:lpstr>Слайд 14</vt:lpstr>
      <vt:lpstr>    Методика сенсорного воспитания</vt:lpstr>
      <vt:lpstr>Слайд 16</vt:lpstr>
      <vt:lpstr>Слайд 17</vt:lpstr>
      <vt:lpstr>Слайд 18</vt:lpstr>
      <vt:lpstr>При подготовке к другим видам деятельности, например к труду, отбираются и соответствующие способы обследования.</vt:lpstr>
      <vt:lpstr>Слайд 20</vt:lpstr>
      <vt:lpstr>Слайд 21</vt:lpstr>
      <vt:lpstr>Большие возможности для сенсорного воспитания предоставляются в работе по ознакомлению детей с окружающим, особенно с природой. Действуя с различными предметами, ребёнок получает множество ощущений: его окружают цвета, запахи, звуки.</vt:lpstr>
      <vt:lpstr>Воспитатель побуждает младших детей к выполнению действий с игрушками и предметами, способствующих развитию ощущений и восприятий: разбору и сбору пирамидок, матрёшек, чашечек-вкладышей, прокатыванию шаров в цветные воротца и т.д.</vt:lpstr>
      <vt:lpstr>Накопленный опыт дети переносят на другие предметы и явления, используют его в повседневной жизни: «Давай польём песок: он будет сырой, и мы из него будем строить тоннель». «Не поднимай это ведро: в нём песок, он очень тяжёлый». Воспитатель, используя окружающую обстановку, последовательно развивает ощущения и восприятия детей. </vt:lpstr>
      <vt:lpstr>  Дидактические игры  – основное средство сенсорного воспитания.</vt:lpstr>
      <vt:lpstr>Цветные счетные палочки Кюизенера</vt:lpstr>
      <vt:lpstr>Игры с прищепками</vt:lpstr>
      <vt:lpstr>Квадраты «Сложи узор»; «Чудесный мешочек»</vt:lpstr>
      <vt:lpstr>Логические блоки Дьенеша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сенсорного воспитания</dc:title>
  <dc:creator>Андрей</dc:creator>
  <cp:lastModifiedBy>Андрей</cp:lastModifiedBy>
  <cp:revision>48</cp:revision>
  <dcterms:created xsi:type="dcterms:W3CDTF">2011-04-06T12:29:45Z</dcterms:created>
  <dcterms:modified xsi:type="dcterms:W3CDTF">2011-12-15T07:30:01Z</dcterms:modified>
</cp:coreProperties>
</file>