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72" r:id="rId3"/>
    <p:sldId id="273" r:id="rId4"/>
    <p:sldId id="274" r:id="rId5"/>
    <p:sldId id="256" r:id="rId6"/>
    <p:sldId id="265" r:id="rId7"/>
    <p:sldId id="259" r:id="rId8"/>
    <p:sldId id="266" r:id="rId9"/>
    <p:sldId id="258" r:id="rId10"/>
    <p:sldId id="267" r:id="rId11"/>
    <p:sldId id="278" r:id="rId12"/>
    <p:sldId id="268" r:id="rId13"/>
    <p:sldId id="269" r:id="rId14"/>
    <p:sldId id="260" r:id="rId15"/>
    <p:sldId id="261" r:id="rId16"/>
    <p:sldId id="262" r:id="rId17"/>
    <p:sldId id="263" r:id="rId18"/>
    <p:sldId id="271" r:id="rId19"/>
    <p:sldId id="270" r:id="rId20"/>
    <p:sldId id="26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41" autoAdjust="0"/>
    <p:restoredTop sz="94660"/>
  </p:normalViewPr>
  <p:slideViewPr>
    <p:cSldViewPr>
      <p:cViewPr varScale="1">
        <p:scale>
          <a:sx n="69" d="100"/>
          <a:sy n="69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42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88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60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505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35F0-DEFF-4561-A4F1-61EB5C14466E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E28E-D73E-4C04-AB33-99D42B9354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34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0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62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69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65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06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6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1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B83366-4BBE-4BA8-9C1C-6D217CF851F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6C6E1A-A85C-4C5A-AF95-2608D0DF4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rpt=simage&amp;ed=1&amp;text=%D0%BA%D0%B0%D1%80%D1%82%D0%B8%D0%BD%D0%BA%D0%B8%20%D0%B8%D0%B7%D0%BE%D0%B1%D1%80%D0%B0%D0%B6%D0%B5%D0%BD%D0%B8%D1%8F%20%D0%BF%D0%BE%D0%B6%D0%B0%D1%80%D0%BD%D1%8B%D1%85&amp;p=921&amp;img_url=www.strana-ru.ru/cache/pics/str_033/1254254647_26e96fbe_1_bg.jp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rpt=simage&amp;ed=1&amp;text=%D0%BA%D0%B0%D1%80%D1%82%D0%B8%D0%BD%D0%BA%D0%B8%20%D0%B8%D0%B7%D0%BE%D0%B1%D1%80%D0%B0%D0%B6%D0%B5%D0%BD%D0%B8%D1%8F%20%D0%BF%D0%BE%D0%B6%D0%B0%D1%80%D0%BD%D1%8B%D1%85&amp;p=1480&amp;img_url=s41.radikal.ru/i094/1004/f9/219c129297a1.jpg" TargetMode="External"/><Relationship Id="rId4" Type="http://schemas.openxmlformats.org/officeDocument/2006/relationships/image" Target="http://im0-tub-ru.yandex.net/i?id=393017501-21-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24920"/>
            <a:ext cx="7992888" cy="60212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Поведение в  экстремальных ситуациях</a:t>
            </a:r>
          </a:p>
          <a:p>
            <a:endParaRPr lang="ru-RU" sz="2400" b="1" u="sng" dirty="0" smtClean="0"/>
          </a:p>
          <a:p>
            <a:endParaRPr lang="ru-RU" dirty="0"/>
          </a:p>
          <a:p>
            <a:r>
              <a:rPr lang="ru-RU" sz="2400" dirty="0" smtClean="0"/>
              <a:t>5 класс.</a:t>
            </a:r>
          </a:p>
          <a:p>
            <a:r>
              <a:rPr lang="ru-RU" sz="2400" dirty="0" smtClean="0"/>
              <a:t>Урок здоровья.</a:t>
            </a:r>
          </a:p>
          <a:p>
            <a:endParaRPr lang="ru-RU" sz="2400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Подготовила:</a:t>
            </a:r>
          </a:p>
          <a:p>
            <a:pPr algn="r"/>
            <a:r>
              <a:rPr lang="ru-RU" dirty="0" smtClean="0"/>
              <a:t> учитель </a:t>
            </a:r>
            <a:r>
              <a:rPr lang="ru-RU" dirty="0"/>
              <a:t> </a:t>
            </a:r>
            <a:r>
              <a:rPr lang="ru-RU" dirty="0" smtClean="0"/>
              <a:t>-  дефектолог </a:t>
            </a:r>
            <a:endParaRPr lang="ru-RU" dirty="0"/>
          </a:p>
          <a:p>
            <a:pPr algn="r"/>
            <a:r>
              <a:rPr lang="ru-RU" dirty="0" smtClean="0"/>
              <a:t> первой квалификационной категории</a:t>
            </a:r>
          </a:p>
          <a:p>
            <a:pPr algn="r"/>
            <a:r>
              <a:rPr lang="ru-RU" dirty="0" err="1" smtClean="0"/>
              <a:t>Гимаева</a:t>
            </a:r>
            <a:r>
              <a:rPr lang="ru-RU" dirty="0" smtClean="0"/>
              <a:t> </a:t>
            </a:r>
            <a:r>
              <a:rPr lang="ru-RU" dirty="0" err="1" smtClean="0"/>
              <a:t>Лейсан</a:t>
            </a:r>
            <a:r>
              <a:rPr lang="ru-RU" dirty="0" smtClean="0"/>
              <a:t> </a:t>
            </a:r>
            <a:r>
              <a:rPr lang="ru-RU" dirty="0" err="1" smtClean="0"/>
              <a:t>Дилюсовна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130" y="116488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Слайд – 5.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8704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88" y="3861048"/>
            <a:ext cx="11279454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394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61248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Пожар в квартире, доме, здании школы.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возникновении пожара в доме, квартире, здании необходимо выполнять следующие требования.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 паниковать.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Вызвать пожарных и спасателей по телефону 01.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Попытаться погасить огонь самостоятельно на начальной стадии горения: залить водой, засыпать песком или землей, накрыть плотной тканью, залить содержимым огнетушителя. Сорвать горящие шторы, затоптать огонь ногами, залить водой или бросить в емкость с водой.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Отключить электрические и газовые приборы. В случае возгорания телевизора его необходимо быстро отключить от лить водой через вентиляционные отверстия.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Закрыть все окна и двери.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Найти и вывести(вынести) маленьких детей, которые прячутся в шкафах, под столами, в туалетных комнатах. Помочь старикам, пострадавшим.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Взять с собой документы, деньги, ценные вещи.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Быстро, без давки покинуть опасную зону пожара по заранее изученному безопасному маршруту, используя запасные выходы, пожарные лестницы.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Постоянно подавать звуковые сигналы.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Лечь на пол, ждать помощи или передвигаться ползком к выходу.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Дышать через мокрую ткань. Всеми силами, защищаться от дыма. Несколько вдохов воздуха, насыщенного дымом, могут привести к потере сознания.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Выйти на балкон, закрыть за собой дверь, позвать на помощь.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 открывать окна и двери.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Использовать для защиты от огня и теплового изучения влажную плотную ткань.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 закрывать входную дверь на ключ.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 пользоваться лифтом.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855" y="79513"/>
            <a:ext cx="8964488" cy="836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поведения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3362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1772816"/>
            <a:ext cx="9684567" cy="326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Слайд -6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042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Полезные советы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пользуйтесь неисправными электроприборами.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­- Не занимайтесь ремонтом электрооборудования и приборов. Об их поломке сообщите родителям. Эту работу должен выполнять специалист.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Прежде чем включить любой новый электроприбор в сеть, внимательно ознакомьтесь с инструкцией по его эксплуатации. Начинать использовать новый прибор лучше с помощью взрослых.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Проверяйте наличие или отсутствие напряжения с помощью специальных приборов (вольтметр,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токопробник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), предварительно убедившись в их исправности.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судите об отсутствии электрического тока по тому, что не включаются бытовые электроприборы или не горит лампочка.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Прежде чем касаться токоведущих проводов или частей оборудования, даже если вы убеждены, что электричество отключено, попробуйте сначала прикоснуться к ним тыльной стороной ладони.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касайтесь одновременно металлического корпуса электроприборов и металлических систем водопровода, отопления, канализации.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Помните, что плохой контакт в электропроводке приводит к ее нагреву, образованию искр и может стать причиной пожара.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29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160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- Пользуйтесь только стандартными предохранителями и плавкими вставками. Никогда не используй самодельные “жучки’’. Категорически запрещается замена перегоревших предохранителей и плавких вставок детьми. Это должны делать взрослые.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- При использовании электронагревательных приборов не допускайте соприкосновения питающего электропровода с нагревательным элементом или нагретой поверхностью.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- Не вытаскивайте вилку из штепсельной розетки, дергая за питающий электропровод.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- Не заменяйте перегоревшую электрическую лампу под напряжением и не смотрите на нее при пробном включении.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- Не подходите к торчащим, лежащим на земле, висящим  электроприборам.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- В случае возгорания электроприбора его следует обесточить и накрыть плотной тканью для прекращения доступа кислорода в зону горения. Нельзя тушить водой горящие электроприборы, которые находятся под напряжением. Если пожар не удалось потушить, то необходимо немедленно вызвать пожарных и спасателей.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---------------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4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Первая помощь </a:t>
            </a:r>
            <a:r>
              <a:rPr lang="ru-RU" sz="3200" smtClean="0"/>
              <a:t>при травмах -7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*Вывихи</a:t>
            </a:r>
            <a:r>
              <a:rPr lang="ru-RU" i="1" dirty="0">
                <a:solidFill>
                  <a:schemeClr val="tx1"/>
                </a:solidFill>
              </a:rPr>
              <a:t> –смещение суставных концов костей.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Симптомы</a:t>
            </a:r>
            <a:r>
              <a:rPr lang="ru-RU" i="1" dirty="0">
                <a:solidFill>
                  <a:schemeClr val="tx1"/>
                </a:solidFill>
              </a:rPr>
              <a:t> – боль в конечности, невозможность движений в суставе;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Помощь: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- холод на область поврежденного сустава  -  обезболивающие средства (анальгин);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- создать неподвижность конечности;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- доставить пострадавшего в лечебное учреждение;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*</a:t>
            </a:r>
            <a:r>
              <a:rPr lang="ru-RU" b="1" i="1" dirty="0">
                <a:solidFill>
                  <a:schemeClr val="tx1"/>
                </a:solidFill>
              </a:rPr>
              <a:t>Перелом </a:t>
            </a:r>
            <a:r>
              <a:rPr lang="ru-RU" i="1" dirty="0">
                <a:solidFill>
                  <a:schemeClr val="tx1"/>
                </a:solidFill>
              </a:rPr>
              <a:t>(открытый, закрытый) – повреждение кости с нарушением ее целости;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  Симптомы</a:t>
            </a:r>
            <a:r>
              <a:rPr lang="ru-RU" i="1" dirty="0">
                <a:solidFill>
                  <a:schemeClr val="tx1"/>
                </a:solidFill>
              </a:rPr>
              <a:t> -  резкая боль, невозможность  движения в конечности,  появление отечности, нарушение ее формы и длины;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Помощь: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- наложить шину ( подручный материал);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-борьба с шоком или предупреждение его;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- доставить пострадавшего в лечебное учреждение;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* Ушиб</a:t>
            </a:r>
            <a:r>
              <a:rPr lang="ru-RU" i="1" dirty="0">
                <a:solidFill>
                  <a:schemeClr val="tx1"/>
                </a:solidFill>
              </a:rPr>
              <a:t> – механическое повреждение мягких тканей без нарушения целости кожи;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Симптомы </a:t>
            </a:r>
            <a:r>
              <a:rPr lang="ru-RU" i="1" dirty="0">
                <a:solidFill>
                  <a:schemeClr val="tx1"/>
                </a:solidFill>
              </a:rPr>
              <a:t>– боль, опухоль на месте повреждения, возможен кровоподтек (синяк);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Помощь: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- холод (лед, холодная вода);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- покой поврежденной части;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- при сильном ушибе – доставить пострадавшего в больницу;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 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7642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1"/>
          </a:xfrm>
        </p:spPr>
        <p:txBody>
          <a:bodyPr>
            <a:noAutofit/>
          </a:bodyPr>
          <a:lstStyle/>
          <a:p>
            <a:r>
              <a:rPr lang="ru-RU" sz="1800" b="1" i="1" dirty="0"/>
              <a:t> </a:t>
            </a:r>
            <a:endParaRPr lang="ru-RU" sz="1800" b="1" dirty="0"/>
          </a:p>
          <a:p>
            <a:pPr marL="3886200" lvl="8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ru-RU" sz="1800" b="1" i="1" dirty="0"/>
              <a:t> 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693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90335" y="3922395"/>
          <a:ext cx="4571268" cy="956310"/>
        </p:xfrm>
        <a:graphic>
          <a:graphicData uri="http://schemas.openxmlformats.org/drawingml/2006/table">
            <a:tbl>
              <a:tblPr/>
              <a:tblGrid>
                <a:gridCol w="4571268"/>
              </a:tblGrid>
              <a:tr h="956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://www.ohranatruda.kz/plak1.files/plak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36903" cy="6525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4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Слайд – 8.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6038"/>
            <a:ext cx="3168352" cy="223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6038"/>
            <a:ext cx="4032448" cy="31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4800"/>
            <a:ext cx="2232248" cy="17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3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7" y="1959584"/>
            <a:ext cx="5472608" cy="40912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Первая медицинская помощь</a:t>
            </a:r>
            <a:br>
              <a:rPr lang="ru-RU" sz="2800" dirty="0" smtClean="0"/>
            </a:br>
            <a:r>
              <a:rPr lang="ru-RU" sz="2800" dirty="0" smtClean="0"/>
              <a:t>при вывихах и переломах костей.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34887"/>
            <a:ext cx="5472608" cy="394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9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Закрытые и открытые переломы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Лейсан\Desktop\Изображение 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2708920"/>
            <a:ext cx="6624736" cy="341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26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b="1" dirty="0" smtClean="0"/>
              <a:t>Цель</a:t>
            </a:r>
            <a:r>
              <a:rPr lang="ru-RU" dirty="0" smtClean="0"/>
              <a:t>: Учить вызывать экстренные службы спасения по телефону; учить  принимать  решения  в экстремальных  ситуациях; формировать привычку всегда быть внимательным при  играх и прогулках; ознакомление школьников с элементами  правилами  оказания первой помощи при несчастных случаях.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b="1" i="1" dirty="0" smtClean="0"/>
              <a:t>Образовательные:</a:t>
            </a:r>
            <a:r>
              <a:rPr lang="ru-RU" dirty="0" smtClean="0"/>
              <a:t> формировать представление  у  учащихся о том, что мы называем экстремальной ситуацией   и где она может   возникнуть.</a:t>
            </a:r>
          </a:p>
          <a:p>
            <a:r>
              <a:rPr lang="ru-RU" b="1" i="1" dirty="0" smtClean="0"/>
              <a:t>Коррекционные:</a:t>
            </a:r>
            <a:r>
              <a:rPr lang="ru-RU" dirty="0" smtClean="0"/>
              <a:t> развивать  умения анализировать, сравнивать,  обобщать; Формировать навыки работы с опорными конспектом;   продолжать  работать  с  иллюстрациями.</a:t>
            </a:r>
          </a:p>
          <a:p>
            <a:r>
              <a:rPr lang="ru-RU" b="1" i="1" dirty="0" smtClean="0"/>
              <a:t>Воспитательные</a:t>
            </a:r>
            <a:r>
              <a:rPr lang="ru-RU" dirty="0" smtClean="0"/>
              <a:t>:  воспитание бережного отношения к собственному здоровью, воспитание  правовой  культуры школьников  и  навыков  выживания в экстремальных  ситуациях.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Цели и задачи урока: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042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Переломы.</a:t>
            </a:r>
            <a:endParaRPr lang="ru-RU" sz="3200" dirty="0"/>
          </a:p>
        </p:txBody>
      </p:sp>
      <p:pic>
        <p:nvPicPr>
          <p:cNvPr id="2050" name="Picture 2" descr="C:\Users\Лейсан\Desktop\Изображение 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74938"/>
            <a:ext cx="3168352" cy="38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ейсан\Desktop\Изображение 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194175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26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2048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Слайд -9.</a:t>
            </a:r>
            <a:br>
              <a:rPr lang="ru-RU" sz="2800" dirty="0" smtClean="0"/>
            </a:br>
            <a:r>
              <a:rPr lang="ru-RU" sz="2800" dirty="0" smtClean="0"/>
              <a:t>Оказание первой помощи при растяжении  связок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Лейсан\Desktop\Изображение 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6984776" cy="26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2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Самое дорогое у человека – это жизнь, берегите ее!</a:t>
            </a:r>
            <a:endParaRPr lang="ru-RU" dirty="0"/>
          </a:p>
        </p:txBody>
      </p:sp>
      <p:pic>
        <p:nvPicPr>
          <p:cNvPr id="4" name="Объект 3" descr="i?id=435577329-05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4248472" cy="331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616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708921"/>
            <a:ext cx="7408333" cy="341724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  Из  любой ситуации выходы  есть,  возможностей  много – их  просто не  счесть».</a:t>
            </a:r>
          </a:p>
          <a:p>
            <a:r>
              <a:rPr lang="ru-RU" sz="3200" dirty="0" smtClean="0"/>
              <a:t>«Здоровье  свое  ты  всегда  береги,  без  вредных  привычек  по  жизни  иди!»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531440"/>
            <a:ext cx="8229600" cy="28026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Умей принимать решения в опасных ситуациях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850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967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Памятка № 1.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4968552"/>
          </a:xfrm>
        </p:spPr>
        <p:txBody>
          <a:bodyPr>
            <a:normAutofit/>
          </a:bodyPr>
          <a:lstStyle/>
          <a:p>
            <a:pPr lvl="0"/>
            <a:r>
              <a:rPr lang="ru-RU" i="1" dirty="0" smtClean="0">
                <a:solidFill>
                  <a:schemeClr val="tx1"/>
                </a:solidFill>
              </a:rPr>
              <a:t>Если  </a:t>
            </a:r>
            <a:r>
              <a:rPr lang="ru-RU" i="1" dirty="0">
                <a:solidFill>
                  <a:schemeClr val="tx1"/>
                </a:solidFill>
              </a:rPr>
              <a:t>ты оказался  дома без родителей, никому  чужому или  малознакомому без родителей  дверь не  открывай, как бы ни представлялся  незнакомец;  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-  если   пытаются  открыть входную дверь, вызывай полицию по телефону «02», точно укажи адрес, а затем с  балкона или с окна  зови  на помощь соседей  или  прохожих;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-  не входи сразу в подъезд многоэтажного дома, если перед тобой  туда вошел  одинокий  мужчина или молодой парень;                                        – не садись к незнакомым  или  мало  знакомым лицам в автомобиль, даже если очень  хочется покататься.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92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988840"/>
            <a:ext cx="8532440" cy="30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Слайд 2.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119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5" cy="4641379"/>
          </a:xfrm>
        </p:spPr>
        <p:txBody>
          <a:bodyPr>
            <a:normAutofit/>
          </a:bodyPr>
          <a:lstStyle/>
          <a:p>
            <a:r>
              <a:rPr lang="ru-RU" i="1" dirty="0"/>
              <a:t>Избегать в темное  время суток улиц и переулков с плохим или  слабым освещением, не ходить  домой  короткими, но опасными, особенно  пролегающими  через лесопарковую зону, дорогами, дабы  сократить путь до дома, так  как  это  очень  удобное  место для  преступников; </a:t>
            </a:r>
            <a:endParaRPr lang="ru-RU" dirty="0"/>
          </a:p>
          <a:p>
            <a:r>
              <a:rPr lang="ru-RU" i="1" dirty="0"/>
              <a:t>- не доверяйте случайным знакомым;</a:t>
            </a:r>
            <a:endParaRPr lang="ru-RU" dirty="0"/>
          </a:p>
          <a:p>
            <a:r>
              <a:rPr lang="ru-RU" i="1" dirty="0"/>
              <a:t>-если  чувствуешь, что  тебя преследует, зайди в ближайший  магазин,  любое людное  место или попроси взрослого  прохожего проводить до дома;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Памятка № 2.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866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405054"/>
            <a:ext cx="8666255" cy="461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Слайд 3.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852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Памятка №3.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489654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chemeClr val="tx1"/>
                </a:solidFill>
              </a:rPr>
              <a:t>Как  правильно вызывать пожарную  службу?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-  что и в какой последовательности  надо называть: 1) объект; 2) что  горит; 3) адрес;    4) номер  подъезда; 5)  этаж; 6) код  (для входа  в подъезд; 7)  фамилия; 8) телефон; 9)  сколько этажей  в здании; 10) если  опасность для  людей.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  Если возгорание  произошло в квартире, при этом необходимо  помнить;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    во  – первых, выделяющийся  дым  очень опасен, он содержит ядовитые вещества от  него нельзя  защититься, даже  если  дышать  через сырую тряпку;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   во – вторых, даже  при успешном  тушении не  теряйте из виду  путь к  своему отступлению, внимательно  следите за  тем, чтобы  выход оставался  свободным и незадымлённым;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    в -  третьих,  если на вас загорелась одежда: нельзя бежать, это лишь  усилит горение, надо  быстро сбросить воспламенившуюся  одежду, а  если  это не удалось, следует упасть  и кататься по полу (земле), сбивая  пламя.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191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9470" y="3717032"/>
            <a:ext cx="8985706" cy="35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756" y="262271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Слайд – 4.</a:t>
            </a:r>
            <a:endParaRPr lang="ru-RU" sz="28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 descr="http://im0-tub-ru.yandex.net/i?id=393017501-21-7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664296" cy="19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?id=68707220-66-72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3888432" cy="176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99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356</TotalTime>
  <Words>1121</Words>
  <Application>Microsoft Office PowerPoint</Application>
  <PresentationFormat>Экран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Волна</vt:lpstr>
      <vt:lpstr>Слайд 1</vt:lpstr>
      <vt:lpstr>Цели и задачи урока:</vt:lpstr>
      <vt:lpstr>Умей принимать решения в опасных ситуациях</vt:lpstr>
      <vt:lpstr>Памятка № 1.</vt:lpstr>
      <vt:lpstr>Слайд 2.</vt:lpstr>
      <vt:lpstr>Памятка № 2.</vt:lpstr>
      <vt:lpstr>Слайд 3.</vt:lpstr>
      <vt:lpstr>Памятка №3.</vt:lpstr>
      <vt:lpstr>Слайд – 4.</vt:lpstr>
      <vt:lpstr>Слайд – 5.</vt:lpstr>
      <vt:lpstr>Правила поведения</vt:lpstr>
      <vt:lpstr>Слайд -6</vt:lpstr>
      <vt:lpstr>Полезные советы</vt:lpstr>
      <vt:lpstr>Слайд 14</vt:lpstr>
      <vt:lpstr>Первая помощь при травмах -7</vt:lpstr>
      <vt:lpstr>Слайд 16</vt:lpstr>
      <vt:lpstr>Слайд – 8.</vt:lpstr>
      <vt:lpstr>Первая медицинская помощь при вывихах и переломах костей.</vt:lpstr>
      <vt:lpstr>Закрытые и открытые переломы.</vt:lpstr>
      <vt:lpstr>Переломы.</vt:lpstr>
      <vt:lpstr>Слайд -9. Оказание первой помощи при растяжении  связок.</vt:lpstr>
      <vt:lpstr>Самое дорогое у человека – это жизнь, берегите 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Лейсан</dc:creator>
  <cp:lastModifiedBy>Дарёна</cp:lastModifiedBy>
  <cp:revision>47</cp:revision>
  <dcterms:created xsi:type="dcterms:W3CDTF">2011-10-17T06:08:28Z</dcterms:created>
  <dcterms:modified xsi:type="dcterms:W3CDTF">2012-03-29T12:28:50Z</dcterms:modified>
</cp:coreProperties>
</file>