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Default Extension="ppt" ContentType="application/vnd.ms-powerpoint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5" r:id="rId2"/>
    <p:sldId id="328" r:id="rId3"/>
    <p:sldId id="273" r:id="rId4"/>
    <p:sldId id="296" r:id="rId5"/>
    <p:sldId id="297" r:id="rId6"/>
    <p:sldId id="298" r:id="rId7"/>
    <p:sldId id="312" r:id="rId8"/>
    <p:sldId id="349" r:id="rId9"/>
    <p:sldId id="346" r:id="rId10"/>
    <p:sldId id="329" r:id="rId11"/>
    <p:sldId id="330" r:id="rId12"/>
    <p:sldId id="331" r:id="rId13"/>
    <p:sldId id="334" r:id="rId14"/>
    <p:sldId id="335" r:id="rId15"/>
    <p:sldId id="336" r:id="rId16"/>
    <p:sldId id="341" r:id="rId17"/>
    <p:sldId id="343" r:id="rId18"/>
    <p:sldId id="300" r:id="rId19"/>
    <p:sldId id="357" r:id="rId20"/>
    <p:sldId id="301" r:id="rId21"/>
    <p:sldId id="322" r:id="rId22"/>
    <p:sldId id="338" r:id="rId23"/>
    <p:sldId id="339" r:id="rId24"/>
    <p:sldId id="323" r:id="rId25"/>
    <p:sldId id="324" r:id="rId26"/>
    <p:sldId id="365" r:id="rId27"/>
    <p:sldId id="367" r:id="rId28"/>
    <p:sldId id="348" r:id="rId29"/>
    <p:sldId id="361" r:id="rId30"/>
    <p:sldId id="363" r:id="rId31"/>
    <p:sldId id="358" r:id="rId32"/>
    <p:sldId id="359" r:id="rId33"/>
    <p:sldId id="360" r:id="rId34"/>
    <p:sldId id="350" r:id="rId35"/>
    <p:sldId id="325" r:id="rId36"/>
    <p:sldId id="35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00000"/>
    <a:srgbClr val="336600"/>
    <a:srgbClr val="CCFFCC"/>
    <a:srgbClr val="CCECFF"/>
    <a:srgbClr val="DDDDDD"/>
    <a:srgbClr val="CC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690" autoAdjust="0"/>
    <p:restoredTop sz="94688" autoAdjust="0"/>
  </p:normalViewPr>
  <p:slideViewPr>
    <p:cSldViewPr>
      <p:cViewPr>
        <p:scale>
          <a:sx n="82" d="100"/>
          <a:sy n="82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2F4E84-A4A1-4C2C-BB6A-01A940A9D53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39C330-D922-4582-BBE0-5E20DC18F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B677B-C45F-4131-861D-F99D3CC02731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E293A-92B8-4E84-BBED-63F118B34992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1F2A4C-4DA0-4519-90FA-5F31CB0DC34F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6753E-AAD5-4E80-A50B-C3B4F49A9785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35835E-9A95-4F77-8726-B08811D49CA2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178476-90D0-425C-8CBB-AFAF4E6F19DA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98B4-2902-4EC1-BFA8-228B77C8634B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15C4AE-0E60-4089-9E81-1981CB95A030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A73ACE-5633-40FF-87E2-3259F38F660F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970A5C-073F-4C5F-91C6-4FA175079FAD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CA786B-3DBC-4E29-9580-0B59DCD57F37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87AF71-D9AA-46D8-A5CB-21E3D4B44994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C3434C-C4B6-4C42-AFDA-F5C99121B467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4BD993-EA4B-4DED-A5BB-B8D60188BE59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D4A6F0-1592-4BF4-B009-FBACBA1E2269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21010-AEEA-4F86-A540-32DF2B05D655}" type="slidenum">
              <a:rPr lang="ru-RU" smtClean="0">
                <a:latin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4CD75-E52C-42F5-A23C-9424190D49D8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7FDA29-F774-43F5-A830-5F49A1DBE592}" type="slidenum">
              <a:rPr lang="ru-RU" smtClean="0">
                <a:latin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D0550-8EE0-4C3F-A5A6-7DDFA61EEA03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2B475-9415-4586-A744-049B48A9D668}" type="slidenum">
              <a:rPr lang="ru-RU" smtClean="0">
                <a:latin typeface="Arial" pitchFamily="34" charset="0"/>
              </a:rPr>
              <a:pPr/>
              <a:t>27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A7B6F6-2361-4316-9342-8E287120D484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6CFCAD-971E-455D-963D-8622B0F27D59}" type="slidenum">
              <a:rPr lang="ru-RU" smtClean="0">
                <a:latin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242082-6998-4CC8-89D1-0BF3FFC61266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BE513-A1AC-4E5D-973B-C9B3118F7D18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8F589-1952-4720-B66C-94A181A6CF90}" type="slidenum">
              <a:rPr lang="ru-RU" smtClean="0">
                <a:latin typeface="Arial" pitchFamily="34" charset="0"/>
              </a:rPr>
              <a:pPr/>
              <a:t>31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B4483-43A2-4B27-AC5B-4778654C070D}" type="slidenum">
              <a:rPr lang="ru-RU" smtClean="0">
                <a:latin typeface="Arial" pitchFamily="34" charset="0"/>
              </a:rPr>
              <a:pPr/>
              <a:t>32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358EC3-C122-463C-9C36-93E2A47B403C}" type="slidenum">
              <a:rPr lang="ru-RU" smtClean="0">
                <a:latin typeface="Arial" pitchFamily="34" charset="0"/>
              </a:rPr>
              <a:pPr/>
              <a:t>33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E828A-E453-4E83-9561-6D53E2BB8BA5}" type="slidenum">
              <a:rPr lang="ru-RU" smtClean="0">
                <a:latin typeface="Arial" pitchFamily="34" charset="0"/>
              </a:rPr>
              <a:pPr/>
              <a:t>34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0DDD9-965B-456C-8ACB-4C8EBA35E0D9}" type="slidenum">
              <a:rPr lang="ru-RU" smtClean="0">
                <a:latin typeface="Arial" pitchFamily="34" charset="0"/>
              </a:rPr>
              <a:pPr/>
              <a:t>35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5AADCE-C9D1-43CD-A83A-344BD67ED36F}" type="slidenum">
              <a:rPr lang="ru-RU" smtClean="0">
                <a:latin typeface="Arial" pitchFamily="34" charset="0"/>
              </a:rPr>
              <a:pPr/>
              <a:t>36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E4A37-9E35-4267-AC46-D11E48A08186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B376CD-ED8E-46B1-81C5-C3DB0CB8E6CC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31F14-5EC6-471A-80B4-FDEA7BD6263B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BD835-E7B2-44EB-9DE4-23037D4CE72F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2F97E6-D3EC-40B4-B75D-598FCAC1499B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F252D1-3B22-466D-9CE5-819648890408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7A6C2-9951-474B-A7E8-FDD9975A7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700F-28FB-4ED7-960F-92B047727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DECB-0AF7-4D5E-AD6B-0D4C6B9DF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A70F-72CF-416C-A535-3A89C680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0E8D-7C46-4FC1-B2B0-68387CE5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48A2E-56C9-4B32-8B79-0F0B10428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0E9D7-DF53-4897-9E2D-B05316ACD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7A3A-BACB-40F3-BA65-6C1DBF798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C455-7AAE-4932-8E2C-1D5050E3A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8679-59D6-4D28-A46A-D044C875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68A2-6BF1-4DEB-8535-F5DAF05E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DF7F-4056-4EDB-BDA9-0386772E3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E656-B32F-46E3-BFD1-3B31ED70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4407-8BED-41CA-85A3-FFC9EAA38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E191-4424-4B58-9CA5-9482F696C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rgbClr val="EEFF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F55259-024A-4AF8-9CE3-3A484CB00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PowerPoint_Presentation1.pp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5;&#1080;&#1084;&#1085;%205\&#1056;&#1072;&#1073;&#1086;&#1095;&#1080;&#1081;%20&#1089;&#1090;&#1086;&#1083;\&#1091;&#1088;&#1086;&#1082;2008\04%20&#1055;&#1088;&#1080;&#1088;&#1086;&#1076;&#1086;&#1074;&#1077;&#1076;&#1077;&#1085;&#1100;&#1077;%20&#1076;&#1083;&#1103;%20&#1089;&#1072;&#1084;&#1099;&#1093;%20&#1084;&#1072;&#1083;&#1077;&#1085;&#1100;&#1082;&#1080;&#1093;_PC2.avi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57188" y="357188"/>
            <a:ext cx="8143875" cy="5000625"/>
          </a:xfrm>
        </p:spPr>
        <p:txBody>
          <a:bodyPr/>
          <a:lstStyle/>
          <a:p>
            <a:r>
              <a:rPr lang="ru-RU" smtClean="0"/>
              <a:t>Творческая мастерская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5400" b="1" i="1" smtClean="0">
                <a:solidFill>
                  <a:srgbClr val="336600"/>
                </a:solidFill>
              </a:rPr>
              <a:t>« Удивительный мир царства грибов»</a:t>
            </a:r>
            <a:br>
              <a:rPr lang="ru-RU" sz="5400" b="1" i="1" smtClean="0">
                <a:solidFill>
                  <a:srgbClr val="336600"/>
                </a:solidFill>
              </a:rPr>
            </a:br>
            <a:endParaRPr lang="ru-RU" sz="5400" b="1" i="1" smtClean="0">
              <a:solidFill>
                <a:srgbClr val="33660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smtClean="0"/>
              <a:t>В бору сосновом он привык </a:t>
            </a:r>
          </a:p>
          <a:p>
            <a:pPr>
              <a:buFontTx/>
              <a:buNone/>
            </a:pPr>
            <a:r>
              <a:rPr lang="ru-RU" sz="4800" smtClean="0"/>
              <a:t>Красавец, видный………….</a:t>
            </a:r>
          </a:p>
          <a:p>
            <a:pPr>
              <a:buFontTx/>
              <a:buNone/>
            </a:pPr>
            <a:r>
              <a:rPr lang="ru-RU" sz="4800" smtClean="0"/>
              <a:t>                                 </a:t>
            </a:r>
            <a:r>
              <a:rPr lang="ru-RU" sz="4800" smtClean="0">
                <a:solidFill>
                  <a:srgbClr val="002060"/>
                </a:solidFill>
              </a:rPr>
              <a:t>боровик</a:t>
            </a:r>
          </a:p>
          <a:p>
            <a:pPr>
              <a:buFontTx/>
              <a:buNone/>
            </a:pPr>
            <a:r>
              <a:rPr lang="ru-RU" sz="4800" smtClean="0"/>
              <a:t> </a:t>
            </a:r>
          </a:p>
        </p:txBody>
      </p:sp>
      <p:pic>
        <p:nvPicPr>
          <p:cNvPr id="4" name="Picture 4" descr="бел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25"/>
            <a:ext cx="50006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29600" cy="45259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dirty="0" smtClean="0"/>
              <a:t>Я в красной шапочке расту</a:t>
            </a:r>
          </a:p>
          <a:p>
            <a:pPr>
              <a:buFontTx/>
              <a:buNone/>
              <a:defRPr/>
            </a:pPr>
            <a:r>
              <a:rPr lang="ru-RU" sz="3600" dirty="0" smtClean="0"/>
              <a:t>Среди корней осиновых.</a:t>
            </a:r>
          </a:p>
          <a:p>
            <a:pPr>
              <a:buFontTx/>
              <a:buNone/>
              <a:defRPr/>
            </a:pPr>
            <a:r>
              <a:rPr lang="ru-RU" sz="3600" dirty="0" smtClean="0"/>
              <a:t>Меня узнаешь за версту,</a:t>
            </a:r>
          </a:p>
          <a:p>
            <a:pPr>
              <a:buFontTx/>
              <a:buNone/>
              <a:defRPr/>
            </a:pPr>
            <a:r>
              <a:rPr lang="ru-RU" sz="3600" dirty="0" smtClean="0"/>
              <a:t> Зовусь я …………………</a:t>
            </a:r>
          </a:p>
          <a:p>
            <a:pPr>
              <a:buFontTx/>
              <a:buNone/>
              <a:defRPr/>
            </a:pPr>
            <a:r>
              <a:rPr lang="ru-RU" sz="3600" dirty="0" smtClean="0"/>
              <a:t>                                        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подосиновик</a:t>
            </a: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4" name="Picture 4" descr="красноголов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71813"/>
            <a:ext cx="492918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501062" cy="62865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Он в лесу стоял,</a:t>
            </a:r>
          </a:p>
          <a:p>
            <a:pPr>
              <a:buFontTx/>
              <a:buNone/>
            </a:pPr>
            <a:r>
              <a:rPr lang="ru-RU" sz="3600" smtClean="0"/>
              <a:t>Никто не брал,</a:t>
            </a:r>
          </a:p>
          <a:p>
            <a:pPr>
              <a:buFontTx/>
              <a:buNone/>
            </a:pPr>
            <a:r>
              <a:rPr lang="ru-RU" sz="3600" smtClean="0"/>
              <a:t>В красивой шапке модной </a:t>
            </a:r>
          </a:p>
          <a:p>
            <a:pPr>
              <a:buFontTx/>
              <a:buNone/>
            </a:pPr>
            <a:r>
              <a:rPr lang="ru-RU" sz="3600" smtClean="0"/>
              <a:t>Никуда не годный.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002060"/>
                </a:solidFill>
              </a:rPr>
              <a:t>                                            мухомор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002060"/>
                </a:solidFill>
              </a:rPr>
              <a:t>                                                   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ru-RU" sz="9600" smtClean="0">
                <a:solidFill>
                  <a:srgbClr val="C00000"/>
                </a:solidFill>
              </a:rPr>
              <a:t>!</a:t>
            </a:r>
          </a:p>
          <a:p>
            <a:pPr>
              <a:buFontTx/>
              <a:buNone/>
            </a:pPr>
            <a:endParaRPr lang="ru-RU" sz="360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4" name="Picture 4" descr="мух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28938"/>
            <a:ext cx="5214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29600" cy="6429375"/>
          </a:xfrm>
        </p:spPr>
        <p:txBody>
          <a:bodyPr/>
          <a:lstStyle/>
          <a:p>
            <a:r>
              <a:rPr lang="ru-RU" sz="4000" smtClean="0"/>
              <a:t> Растут на опушке</a:t>
            </a:r>
          </a:p>
          <a:p>
            <a:pPr>
              <a:buFontTx/>
              <a:buNone/>
            </a:pPr>
            <a:r>
              <a:rPr lang="ru-RU" sz="4000" smtClean="0"/>
              <a:t>   Рыжие подружки</a:t>
            </a:r>
          </a:p>
          <a:p>
            <a:pPr>
              <a:buFontTx/>
              <a:buNone/>
            </a:pPr>
            <a:r>
              <a:rPr lang="ru-RU" sz="4000" smtClean="0"/>
              <a:t>   Их зовут ………..</a:t>
            </a:r>
            <a:r>
              <a:rPr lang="ru-RU" sz="3600" smtClean="0"/>
              <a:t>                                         </a:t>
            </a:r>
          </a:p>
          <a:p>
            <a:pPr>
              <a:buFontTx/>
              <a:buNone/>
            </a:pPr>
            <a:r>
              <a:rPr lang="ru-RU" sz="3600" smtClean="0"/>
              <a:t>                                          </a:t>
            </a:r>
            <a:r>
              <a:rPr lang="ru-RU" sz="4000" smtClean="0"/>
              <a:t>волнушки</a:t>
            </a:r>
            <a:r>
              <a:rPr lang="ru-RU" sz="3600" smtClean="0"/>
              <a:t>                                                      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5" name="Picture 4" descr="волн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497658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Осень в лес приносят летом.</a:t>
            </a:r>
          </a:p>
          <a:p>
            <a:pPr>
              <a:buFontTx/>
              <a:buNone/>
            </a:pPr>
            <a:r>
              <a:rPr lang="ru-RU" sz="3600" smtClean="0"/>
              <a:t>Очень дружные сестрички,</a:t>
            </a:r>
          </a:p>
          <a:p>
            <a:pPr>
              <a:buFontTx/>
              <a:buNone/>
            </a:pPr>
            <a:r>
              <a:rPr lang="ru-RU" sz="3600" smtClean="0"/>
              <a:t>Называются………………</a:t>
            </a:r>
          </a:p>
          <a:p>
            <a:pPr>
              <a:buFontTx/>
              <a:buNone/>
            </a:pPr>
            <a:r>
              <a:rPr lang="ru-RU" smtClean="0"/>
              <a:t>                                                  </a:t>
            </a:r>
            <a:r>
              <a:rPr lang="ru-RU" sz="3600" smtClean="0">
                <a:solidFill>
                  <a:srgbClr val="002060"/>
                </a:solidFill>
              </a:rPr>
              <a:t>лисички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47925"/>
            <a:ext cx="501332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600" dirty="0" smtClean="0"/>
              <a:t>Какой гриб самый опасный,</a:t>
            </a:r>
          </a:p>
          <a:p>
            <a:pPr>
              <a:buFontTx/>
              <a:buNone/>
              <a:defRPr/>
            </a:pPr>
            <a:r>
              <a:rPr lang="ru-RU" sz="3600" dirty="0" smtClean="0"/>
              <a:t>Его яд подобен змеиному,</a:t>
            </a:r>
          </a:p>
          <a:p>
            <a:pPr>
              <a:buFontTx/>
              <a:buNone/>
              <a:defRPr/>
            </a:pPr>
            <a:r>
              <a:rPr lang="ru-RU" sz="3600" dirty="0" smtClean="0"/>
              <a:t>Его не едят даже черви</a:t>
            </a:r>
            <a:r>
              <a:rPr lang="ru-RU" dirty="0" smtClean="0"/>
              <a:t>?</a:t>
            </a:r>
          </a:p>
          <a:p>
            <a:pPr>
              <a:buFontTx/>
              <a:buNone/>
              <a:defRPr/>
            </a:pPr>
            <a:r>
              <a:rPr lang="ru-RU" dirty="0" smtClean="0"/>
              <a:t>                         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бледная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поганка</a:t>
            </a:r>
          </a:p>
          <a:p>
            <a:pPr>
              <a:buFontTx/>
              <a:buNone/>
              <a:defRPr/>
            </a:pPr>
            <a:r>
              <a:rPr lang="ru-RU" dirty="0" smtClean="0"/>
              <a:t>                                                          </a:t>
            </a:r>
            <a:r>
              <a:rPr lang="ru-RU" sz="9600" dirty="0" smtClean="0">
                <a:solidFill>
                  <a:srgbClr val="C00000"/>
                </a:solidFill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463800"/>
            <a:ext cx="5214937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Бледная поганка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3025" y="1600200"/>
            <a:ext cx="860742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Самый 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опасный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гриб. 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Встречается она часто. Неопытные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грибники иногда путают ее с шампиньонами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или сыроежками.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85750"/>
            <a:ext cx="60007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52600" y="37338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6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17526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  <a:endParaRPr lang="ru-RU" sz="9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7163" y="228600"/>
            <a:ext cx="8636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Два гриба имеют опасное сходство с белым. </a:t>
            </a: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Это несъедобный </a:t>
            </a: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желчный гриб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(очень горький на вкус) и ядовитый</a:t>
            </a:r>
          </a:p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сатанинский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3962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572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239000" y="457200"/>
            <a:ext cx="17526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  <a:endParaRPr lang="ru-RU" sz="9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ШЛЯПОЧНЫЕ ГРИБЫ</a:t>
            </a:r>
          </a:p>
        </p:txBody>
      </p:sp>
      <p:pic>
        <p:nvPicPr>
          <p:cNvPr id="49155" name="Picture 3" descr="SANY0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33488"/>
            <a:ext cx="205263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SANY07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26841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ANY0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013325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SANY20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068638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SANY07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268413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Мухом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4941888"/>
            <a:ext cx="20177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Сыроежка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3068638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SANY07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938" y="5013325"/>
            <a:ext cx="21748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гриб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71450"/>
            <a:ext cx="7308850" cy="66865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356100" y="2565400"/>
            <a:ext cx="252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6600"/>
                </a:solidFill>
                <a:latin typeface="Comic Sans MS" pitchFamily="66" charset="0"/>
              </a:rPr>
              <a:t>шляпка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8313" y="4868863"/>
            <a:ext cx="2663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6600"/>
                </a:solidFill>
                <a:latin typeface="Comic Sans MS" pitchFamily="66" charset="0"/>
              </a:rPr>
              <a:t>ножка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07950" y="5445125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6600"/>
                </a:solidFill>
                <a:latin typeface="Comic Sans MS" pitchFamily="66" charset="0"/>
              </a:rPr>
              <a:t>грибница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2987675" y="5516563"/>
            <a:ext cx="2016125" cy="4318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2484438" y="5013325"/>
            <a:ext cx="1368425" cy="504825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5292725" y="3357563"/>
            <a:ext cx="574675" cy="935037"/>
          </a:xfrm>
          <a:prstGeom prst="downArrow">
            <a:avLst>
              <a:gd name="adj1" fmla="val 50000"/>
              <a:gd name="adj2" fmla="val 4067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33" name="Picture 9" descr="aa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28019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  <p:bldP spid="52230" grpId="0" animBg="1"/>
      <p:bldP spid="52231" grpId="0" animBg="1"/>
      <p:bldP spid="522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\31bafec1dac37c198087f0c4298321a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50" y="1143000"/>
            <a:ext cx="5500688" cy="5214938"/>
          </a:xfrm>
          <a:noFill/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Comic Sans MS" pitchFamily="66" charset="0"/>
              </a:rPr>
              <a:t>ИНТЕРЕСНЫЙ ФАКТ!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>Шляпка и ножка – это </a:t>
            </a:r>
            <a:r>
              <a:rPr lang="ru-RU" sz="2800" smtClean="0">
                <a:solidFill>
                  <a:srgbClr val="FF3300"/>
                </a:solidFill>
                <a:latin typeface="Comic Sans MS" pitchFamily="66" charset="0"/>
              </a:rPr>
              <a:t>ПЛОДОВОЕ ТЕЛО</a:t>
            </a:r>
            <a:r>
              <a:rPr lang="ru-RU" sz="2800" smtClean="0">
                <a:latin typeface="Comic Sans MS" pitchFamily="66" charset="0"/>
              </a:rPr>
              <a:t> гриба.</a:t>
            </a:r>
          </a:p>
          <a:p>
            <a:pPr eaLnBrk="1" hangingPunct="1"/>
            <a:r>
              <a:rPr lang="ru-RU" sz="2800" smtClean="0">
                <a:latin typeface="Comic Sans MS" pitchFamily="66" charset="0"/>
              </a:rPr>
              <a:t>Сам гриб скрыт под землёй. </a:t>
            </a:r>
          </a:p>
          <a:p>
            <a:pPr eaLnBrk="1" hangingPunct="1"/>
            <a:r>
              <a:rPr lang="ru-RU" sz="2800" smtClean="0">
                <a:solidFill>
                  <a:srgbClr val="FF3300"/>
                </a:solidFill>
                <a:latin typeface="Comic Sans MS" pitchFamily="66" charset="0"/>
              </a:rPr>
              <a:t>ГРИБНИЦА</a:t>
            </a:r>
            <a:r>
              <a:rPr lang="ru-RU" sz="2800" smtClean="0">
                <a:latin typeface="Comic Sans MS" pitchFamily="66" charset="0"/>
              </a:rPr>
              <a:t> и есть сам гриб!</a:t>
            </a:r>
          </a:p>
          <a:p>
            <a:pPr eaLnBrk="1" hangingPunct="1">
              <a:buFontTx/>
              <a:buNone/>
            </a:pPr>
            <a:endParaRPr lang="ru-RU" sz="2800" smtClean="0">
              <a:latin typeface="Comic Sans MS" pitchFamily="66" charset="0"/>
            </a:endParaRPr>
          </a:p>
        </p:txBody>
      </p:sp>
      <p:pic>
        <p:nvPicPr>
          <p:cNvPr id="50180" name="Picture 4" descr="SANY0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0825" y="5445125"/>
            <a:ext cx="3971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ПЛОДОВОЕ ТЕЛО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84213" y="2636838"/>
            <a:ext cx="1079500" cy="2736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974 h 21600"/>
              <a:gd name="T14" fmla="*/ 19933 w 21600"/>
              <a:gd name="T15" fmla="*/ 71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974"/>
                </a:lnTo>
                <a:cubicBezTo>
                  <a:pt x="5564" y="4974"/>
                  <a:pt x="0" y="8190"/>
                  <a:pt x="0" y="12158"/>
                </a:cubicBezTo>
                <a:lnTo>
                  <a:pt x="0" y="21600"/>
                </a:lnTo>
                <a:lnTo>
                  <a:pt x="2259" y="21600"/>
                </a:lnTo>
                <a:lnTo>
                  <a:pt x="2259" y="12158"/>
                </a:lnTo>
                <a:cubicBezTo>
                  <a:pt x="2259" y="9411"/>
                  <a:pt x="6811" y="7184"/>
                  <a:pt x="12427" y="7184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1" grpId="0" animBg="1"/>
      <p:bldP spid="501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чем же питаются грибы?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36245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Грибы поглощают питательные вещества </a:t>
            </a:r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 мёртвых останков растений и животных.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2708" name="Picture 4" descr="SANY203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73238"/>
            <a:ext cx="4064000" cy="3722687"/>
          </a:xfrm>
          <a:noFill/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5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43625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5" y="214313"/>
          <a:ext cx="8215313" cy="6391275"/>
        </p:xfrm>
        <a:graphic>
          <a:graphicData uri="http://schemas.openxmlformats.org/presentationml/2006/ole">
            <p:oleObj spid="_x0000_s1026" name="Презентация" r:id="rId4" imgW="4570610" imgH="3427576" progId="PowerPoint.Show.8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59118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rgbClr val="C00000"/>
                </a:solidFill>
              </a:rPr>
              <a:t>Задача</a:t>
            </a:r>
            <a:r>
              <a:rPr lang="ru-RU" smtClean="0"/>
              <a:t>: </a:t>
            </a:r>
          </a:p>
          <a:p>
            <a:pPr>
              <a:buFontTx/>
              <a:buNone/>
            </a:pPr>
            <a:r>
              <a:rPr lang="ru-RU" smtClean="0"/>
              <a:t>Разрастание грибницы идёт во все </a:t>
            </a:r>
          </a:p>
          <a:p>
            <a:pPr>
              <a:buFontTx/>
              <a:buNone/>
            </a:pPr>
            <a:r>
              <a:rPr lang="ru-RU" smtClean="0"/>
              <a:t>стороны одинаково и ежегодно </a:t>
            </a:r>
          </a:p>
          <a:p>
            <a:pPr>
              <a:buFontTx/>
              <a:buNone/>
            </a:pPr>
            <a:r>
              <a:rPr lang="ru-RU" smtClean="0"/>
              <a:t>увеличивается на 30 см. Установите </a:t>
            </a:r>
          </a:p>
          <a:p>
            <a:pPr>
              <a:buFontTx/>
              <a:buNone/>
            </a:pPr>
            <a:r>
              <a:rPr lang="ru-RU" smtClean="0"/>
              <a:t>возраст грибницы, если диаметр круга </a:t>
            </a:r>
          </a:p>
          <a:p>
            <a:pPr>
              <a:buFontTx/>
              <a:buNone/>
            </a:pPr>
            <a:r>
              <a:rPr lang="ru-RU" smtClean="0"/>
              <a:t>равен 12 метрам.</a:t>
            </a:r>
          </a:p>
          <a:p>
            <a:pPr>
              <a:buFontTx/>
              <a:buNone/>
            </a:pPr>
            <a:r>
              <a:rPr lang="ru-RU" smtClean="0"/>
              <a:t>                                    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B0F0"/>
                </a:solidFill>
              </a:rPr>
              <a:t>1200 : 30 = 40 лет     </a:t>
            </a:r>
          </a:p>
        </p:txBody>
      </p:sp>
      <p:pic>
        <p:nvPicPr>
          <p:cNvPr id="4" name="Picture 4" descr="Яркие мхи и лишай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714750"/>
            <a:ext cx="4714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4 Природоведенье для самых маленьких_PC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2555875" y="214313"/>
            <a:ext cx="4105275" cy="571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ЦАРСТВА ПРИРОДЫ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 rot="5400000">
            <a:off x="-845343" y="2667794"/>
            <a:ext cx="4929187" cy="287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Имеют листья,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стебли, цветы,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плоды с семенами,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корни.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2.Не могут сами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передвигаться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3. Питаются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растворенными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 воде солями.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4. Могут сами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вырабатывать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питательные вещества.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5.Для нормального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роста нуждаются </a:t>
            </a:r>
          </a:p>
          <a:p>
            <a:pPr marL="342900" indent="-342900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 тепле и влаге.</a:t>
            </a:r>
            <a:endParaRPr lang="ru-RU" sz="1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 rot="5400000">
            <a:off x="2035175" y="2667001"/>
            <a:ext cx="4929187" cy="28813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Могут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передвигаться.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2. Используют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 пищу другие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живые организмы: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растения или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животных.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3. Не могут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вырабатывать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питательные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вещества сами.</a:t>
            </a:r>
          </a:p>
          <a:p>
            <a:pPr marL="342900" indent="-342900">
              <a:defRPr/>
            </a:pPr>
            <a:endParaRPr lang="ru-RU" sz="2000" b="1" dirty="0">
              <a:latin typeface="Comic Sans MS" pitchFamily="66" charset="0"/>
            </a:endParaRPr>
          </a:p>
          <a:p>
            <a:pPr marL="342900" indent="-342900">
              <a:defRPr/>
            </a:pPr>
            <a:endParaRPr lang="ru-RU" sz="2000" b="1" dirty="0">
              <a:latin typeface="Comic Sans MS" pitchFamily="66" charset="0"/>
            </a:endParaRPr>
          </a:p>
          <a:p>
            <a:pPr marL="342900" indent="-342900">
              <a:defRPr/>
            </a:pP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 rot="5400000">
            <a:off x="4890294" y="2621756"/>
            <a:ext cx="4908550" cy="2808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Не могут сами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вырабатывать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питательные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вещества.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2. Питаются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останками живых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существ.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3. Питаются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солями из почвы.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4. Для нормального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роста нуждаются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в тепле и влаге.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5. Самостоятельно </a:t>
            </a:r>
          </a:p>
          <a:p>
            <a:pPr marL="342900" indent="-34290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не передвигаются</a:t>
            </a:r>
            <a:r>
              <a:rPr lang="ru-RU" sz="2000" b="1" dirty="0">
                <a:latin typeface="Comic Sans MS" pitchFamily="66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85750" y="785813"/>
            <a:ext cx="278606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336600"/>
                </a:solidFill>
              </a:rPr>
              <a:t>растения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3143250" y="785813"/>
            <a:ext cx="2928938" cy="928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животные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6286500" y="714375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грибы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47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747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4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74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747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747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747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47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4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4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4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4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4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47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7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47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47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47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74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74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fill="hold"/>
                                        <p:tgtEl>
                                          <p:spTgt spid="74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74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fill="hold"/>
                                        <p:tgtEl>
                                          <p:spTgt spid="74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74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74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747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747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747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000" fill="hold"/>
                                        <p:tgtEl>
                                          <p:spTgt spid="747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747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Лариса\Desktop\DSC02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30063" y="-9501188"/>
            <a:ext cx="6022975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Лариса\Desktop\DSC02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77663" y="-9348788"/>
            <a:ext cx="6022975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Лариса\Desktop\DSC024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3" y="357188"/>
            <a:ext cx="8286750" cy="5929312"/>
          </a:xfrm>
          <a:noFill/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68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90600"/>
            <a:ext cx="396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Изображение 17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981075"/>
            <a:ext cx="41052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4213" y="0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336600"/>
                </a:solidFill>
                <a:latin typeface="Comic Sans MS" pitchFamily="66" charset="0"/>
              </a:rPr>
              <a:t>трутовик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это очень маленькие, но тоже грибы!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19700" y="1268413"/>
            <a:ext cx="3095625" cy="3625850"/>
            <a:chOff x="3606" y="890"/>
            <a:chExt cx="1950" cy="2284"/>
          </a:xfrm>
        </p:grpSpPr>
        <p:pic>
          <p:nvPicPr>
            <p:cNvPr id="29710" name="Picture 4" descr="кефи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8" y="890"/>
              <a:ext cx="983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5" descr="кеф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1933"/>
              <a:ext cx="1088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3606" y="2886"/>
              <a:ext cx="1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Кефирный грибок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1628775"/>
            <a:ext cx="4608513" cy="2805113"/>
            <a:chOff x="612" y="981"/>
            <a:chExt cx="2676" cy="1894"/>
          </a:xfrm>
        </p:grpSpPr>
        <p:pic>
          <p:nvPicPr>
            <p:cNvPr id="29706" name="Picture 8" descr="хле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2" y="981"/>
              <a:ext cx="1192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9" descr="дрожжевые грибк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4" y="1706"/>
              <a:ext cx="1307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10" descr="хл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" y="1117"/>
              <a:ext cx="1162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1111" y="2566"/>
              <a:ext cx="217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Дрожжевые грибки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27088" y="4797425"/>
            <a:ext cx="5616575" cy="1884363"/>
            <a:chOff x="521" y="3022"/>
            <a:chExt cx="3538" cy="1187"/>
          </a:xfrm>
        </p:grpSpPr>
        <p:pic>
          <p:nvPicPr>
            <p:cNvPr id="29703" name="Picture 13" descr="пенициллин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1" y="3022"/>
              <a:ext cx="1277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4" descr="пеницил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1" y="3385"/>
              <a:ext cx="82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699" y="3748"/>
              <a:ext cx="13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Пенициллин </a:t>
              </a:r>
            </a:p>
          </p:txBody>
        </p:sp>
      </p:grp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C00000"/>
                </a:solidFill>
              </a:rPr>
              <a:t>ЧАЙНЫЙ ГРИБ</a:t>
            </a:r>
          </a:p>
        </p:txBody>
      </p:sp>
      <p:pic>
        <p:nvPicPr>
          <p:cNvPr id="30723" name="Picture 3" descr="C:\Users\Лариса\Desktop\DSC024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357188"/>
            <a:ext cx="4389438" cy="5853112"/>
          </a:xfrm>
          <a:noFill/>
        </p:spPr>
      </p:pic>
      <p:sp>
        <p:nvSpPr>
          <p:cNvPr id="30724" name="Текст 6"/>
          <p:cNvSpPr>
            <a:spLocks noGrp="1"/>
          </p:cNvSpPr>
          <p:nvPr>
            <p:ph type="body" sz="half" idx="2"/>
          </p:nvPr>
        </p:nvSpPr>
        <p:spPr>
          <a:xfrm>
            <a:off x="500063" y="1428750"/>
            <a:ext cx="3686175" cy="46910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smtClean="0"/>
              <a:t>   повышает иммунитет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/>
              <a:t>  снимает головную боль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/>
              <a:t>  снижает артериальное давление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/>
              <a:t>  снижает уровень  холестерина в крови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smtClean="0"/>
              <a:t>  натуральное  косметическое средство</a:t>
            </a:r>
          </a:p>
          <a:p>
            <a:r>
              <a:rPr lang="ru-RU" b="1" smtClean="0"/>
              <a:t>   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il00001">
            <a:hlinkClick r:id="" action="ppaction://noaction">
              <a:snd r:embed="rId3" name="лес2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лес2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3357563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ПИВНЫЕ  ДРОЖЖИ</a:t>
            </a:r>
            <a:br>
              <a:rPr lang="ru-RU" b="1" i="1" smtClean="0">
                <a:solidFill>
                  <a:srgbClr val="C00000"/>
                </a:solidFill>
              </a:rPr>
            </a:br>
            <a:r>
              <a:rPr lang="ru-RU" sz="2400" b="1" i="1" smtClean="0">
                <a:solidFill>
                  <a:schemeClr val="tx1"/>
                </a:solidFill>
              </a:rPr>
              <a:t>содержат витамины группы В и </a:t>
            </a:r>
            <a:r>
              <a:rPr lang="en-US" sz="2400" b="1" i="1" smtClean="0">
                <a:solidFill>
                  <a:schemeClr val="tx1"/>
                </a:solidFill>
              </a:rPr>
              <a:t>D</a:t>
            </a:r>
            <a:br>
              <a:rPr lang="en-US" sz="2400" b="1" i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Укрепляют  иммунитет, нормализуют сон, исчезает раздражительность, рассеянность</a:t>
            </a:r>
            <a:r>
              <a:rPr lang="ru-RU" sz="2400" b="1" i="1" smtClean="0">
                <a:solidFill>
                  <a:schemeClr val="tx1"/>
                </a:solidFill>
              </a:rPr>
              <a:t>.</a:t>
            </a:r>
            <a:r>
              <a:rPr lang="en-US" sz="2400" b="1" i="1" smtClean="0">
                <a:solidFill>
                  <a:schemeClr val="tx1"/>
                </a:solidFill>
              </a:rPr>
              <a:t> </a:t>
            </a:r>
            <a:br>
              <a:rPr lang="en-US" sz="2400" b="1" i="1" smtClean="0">
                <a:solidFill>
                  <a:schemeClr val="tx1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/>
            </a:r>
            <a:br>
              <a:rPr lang="ru-RU" b="1" i="1" smtClean="0">
                <a:solidFill>
                  <a:srgbClr val="C00000"/>
                </a:solidFill>
              </a:rPr>
            </a:br>
            <a:endParaRPr lang="ru-RU" b="1" i="1" smtClean="0">
              <a:solidFill>
                <a:srgbClr val="C00000"/>
              </a:solidFill>
            </a:endParaRPr>
          </a:p>
        </p:txBody>
      </p:sp>
      <p:pic>
        <p:nvPicPr>
          <p:cNvPr id="31747" name="Picture 2" descr="C:\Users\Лариса\Desktop\DSC02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000375"/>
            <a:ext cx="4214813" cy="3533775"/>
          </a:xfrm>
          <a:noFill/>
        </p:spPr>
      </p:pic>
      <p:pic>
        <p:nvPicPr>
          <p:cNvPr id="31748" name="Picture 3" descr="C:\Users\Лариса\Desktop\DSC024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850" y="2071688"/>
            <a:ext cx="4397375" cy="3500437"/>
          </a:xfrm>
          <a:noFill/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r>
              <a:rPr lang="ru-RU" b="1" smtClean="0">
                <a:solidFill>
                  <a:srgbClr val="800080"/>
                </a:solidFill>
              </a:rPr>
              <a:t>Плазмодий!      </a:t>
            </a:r>
            <a:r>
              <a:rPr lang="ru-RU" smtClean="0"/>
              <a:t>Этот  гриб</a:t>
            </a:r>
            <a:br>
              <a:rPr lang="ru-RU" smtClean="0"/>
            </a:br>
            <a:r>
              <a:rPr lang="ru-RU" smtClean="0"/>
              <a:t> умеет ходить!</a:t>
            </a:r>
          </a:p>
        </p:txBody>
      </p:sp>
      <p:pic>
        <p:nvPicPr>
          <p:cNvPr id="32771" name="Picture 2" descr="F:\DSC02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643063"/>
            <a:ext cx="8215313" cy="4929187"/>
          </a:xfrm>
          <a:noFill/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786313" y="4143375"/>
            <a:ext cx="40005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3" y="357188"/>
            <a:ext cx="3900487" cy="57689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b="1" dirty="0" smtClean="0"/>
              <a:t>    Грибы- паразиты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Гриб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кордицепс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военный </a:t>
            </a:r>
            <a:r>
              <a:rPr lang="ru-RU" dirty="0" smtClean="0"/>
              <a:t>–  на гусенице.</a:t>
            </a:r>
            <a:endParaRPr lang="ru-RU" dirty="0"/>
          </a:p>
        </p:txBody>
      </p:sp>
      <p:pic>
        <p:nvPicPr>
          <p:cNvPr id="33797" name="Picture 2" descr="C:\Users\Лариса\Desktop\паразиты насеком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44291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625" y="3857625"/>
            <a:ext cx="4000500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88" y="357188"/>
            <a:ext cx="4143375" cy="5768975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/>
              <a:t>ГРИБ - ПАРАЗИТ</a:t>
            </a:r>
          </a:p>
          <a:p>
            <a:pPr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спорынья пурпурная </a:t>
            </a:r>
            <a:r>
              <a:rPr lang="ru-RU" dirty="0" smtClean="0"/>
              <a:t>на </a:t>
            </a:r>
            <a:r>
              <a:rPr lang="ru-RU" b="1" dirty="0" smtClean="0"/>
              <a:t>колосе ржи.</a:t>
            </a:r>
          </a:p>
          <a:p>
            <a:pPr>
              <a:buFontTx/>
              <a:buNone/>
              <a:defRPr/>
            </a:pPr>
            <a:r>
              <a:rPr lang="ru-RU" sz="2800" dirty="0" smtClean="0"/>
              <a:t>« </a:t>
            </a:r>
            <a:r>
              <a:rPr lang="ru-RU" sz="2800" dirty="0" err="1" smtClean="0"/>
              <a:t>Ведьмины</a:t>
            </a:r>
            <a:r>
              <a:rPr lang="ru-RU" sz="2800" dirty="0" smtClean="0"/>
              <a:t> мётлы»</a:t>
            </a:r>
            <a:endParaRPr lang="ru-RU" sz="2800" dirty="0"/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1" name="Picture 2" descr="C:\Users\Лариса\Desktop\мёт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3"/>
            <a:ext cx="428625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85750"/>
            <a:ext cx="8001000" cy="6286500"/>
          </a:xfrm>
          <a:noFill/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56126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4400" b="1">
                <a:solidFill>
                  <a:srgbClr val="336600"/>
                </a:solidFill>
              </a:rPr>
              <a:t>Какая информация была для вас новой?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400" b="1">
                <a:solidFill>
                  <a:srgbClr val="336600"/>
                </a:solidFill>
              </a:rPr>
              <a:t>Какие открытия вы сделали?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4400" b="1">
                <a:solidFill>
                  <a:srgbClr val="336600"/>
                </a:solidFill>
              </a:rPr>
              <a:t>Что удивило вас сегодня на уроке?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z="8000" b="1" i="1" smtClean="0">
                <a:solidFill>
                  <a:srgbClr val="C00000"/>
                </a:solidFill>
              </a:rPr>
              <a:t>Спасибо</a:t>
            </a:r>
            <a:br>
              <a:rPr lang="ru-RU" sz="8000" b="1" i="1" smtClean="0">
                <a:solidFill>
                  <a:srgbClr val="C00000"/>
                </a:solidFill>
              </a:rPr>
            </a:br>
            <a:r>
              <a:rPr lang="ru-RU" sz="8000" b="1" i="1" smtClean="0">
                <a:solidFill>
                  <a:srgbClr val="C00000"/>
                </a:solidFill>
              </a:rPr>
              <a:t> за внимание!</a:t>
            </a:r>
          </a:p>
        </p:txBody>
      </p:sp>
      <p:pic>
        <p:nvPicPr>
          <p:cNvPr id="37891" name="Picture 5" descr="weddingbell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214313"/>
            <a:ext cx="1857375" cy="1428750"/>
          </a:xfrm>
          <a:noFill/>
        </p:spPr>
      </p:pic>
      <p:grpSp>
        <p:nvGrpSpPr>
          <p:cNvPr id="37892" name="Group 16"/>
          <p:cNvGrpSpPr>
            <a:grpSpLocks/>
          </p:cNvGrpSpPr>
          <p:nvPr/>
        </p:nvGrpSpPr>
        <p:grpSpPr bwMode="auto">
          <a:xfrm>
            <a:off x="4786313" y="3429000"/>
            <a:ext cx="2971800" cy="2743200"/>
            <a:chOff x="3456" y="2352"/>
            <a:chExt cx="1968" cy="1767"/>
          </a:xfrm>
        </p:grpSpPr>
        <p:grpSp>
          <p:nvGrpSpPr>
            <p:cNvPr id="37895" name="Group 11"/>
            <p:cNvGrpSpPr>
              <a:grpSpLocks/>
            </p:cNvGrpSpPr>
            <p:nvPr/>
          </p:nvGrpSpPr>
          <p:grpSpPr bwMode="auto">
            <a:xfrm>
              <a:off x="3456" y="2352"/>
              <a:ext cx="1968" cy="1767"/>
              <a:chOff x="3456" y="2352"/>
              <a:chExt cx="1968" cy="1767"/>
            </a:xfrm>
          </p:grpSpPr>
          <p:pic>
            <p:nvPicPr>
              <p:cNvPr id="37899" name="Picture 7" descr="A7EEC5A3486C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2352"/>
                <a:ext cx="1968" cy="1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176" y="3456"/>
                <a:ext cx="192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2" y="48"/>
                  </a:cxn>
                  <a:cxn ang="0">
                    <a:pos x="256" y="0"/>
                  </a:cxn>
                  <a:cxn ang="0">
                    <a:pos x="208" y="48"/>
                  </a:cxn>
                  <a:cxn ang="0">
                    <a:pos x="112" y="96"/>
                  </a:cxn>
                  <a:cxn ang="0">
                    <a:pos x="16" y="48"/>
                  </a:cxn>
                  <a:cxn ang="0">
                    <a:pos x="16" y="0"/>
                  </a:cxn>
                </a:cxnLst>
                <a:rect l="0" t="0" r="r" b="b"/>
                <a:pathLst>
                  <a:path w="272" h="96">
                    <a:moveTo>
                      <a:pt x="16" y="0"/>
                    </a:moveTo>
                    <a:cubicBezTo>
                      <a:pt x="32" y="0"/>
                      <a:pt x="72" y="48"/>
                      <a:pt x="112" y="48"/>
                    </a:cubicBezTo>
                    <a:cubicBezTo>
                      <a:pt x="152" y="48"/>
                      <a:pt x="240" y="0"/>
                      <a:pt x="256" y="0"/>
                    </a:cubicBezTo>
                    <a:cubicBezTo>
                      <a:pt x="272" y="0"/>
                      <a:pt x="232" y="32"/>
                      <a:pt x="208" y="48"/>
                    </a:cubicBezTo>
                    <a:cubicBezTo>
                      <a:pt x="184" y="64"/>
                      <a:pt x="144" y="96"/>
                      <a:pt x="112" y="96"/>
                    </a:cubicBezTo>
                    <a:cubicBezTo>
                      <a:pt x="80" y="96"/>
                      <a:pt x="32" y="64"/>
                      <a:pt x="16" y="48"/>
                    </a:cubicBezTo>
                    <a:cubicBezTo>
                      <a:pt x="0" y="32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37896" name="Group 12"/>
            <p:cNvGrpSpPr>
              <a:grpSpLocks/>
            </p:cNvGrpSpPr>
            <p:nvPr/>
          </p:nvGrpSpPr>
          <p:grpSpPr bwMode="auto">
            <a:xfrm>
              <a:off x="4368" y="3216"/>
              <a:ext cx="864" cy="807"/>
              <a:chOff x="3456" y="2352"/>
              <a:chExt cx="1968" cy="1767"/>
            </a:xfrm>
          </p:grpSpPr>
          <p:pic>
            <p:nvPicPr>
              <p:cNvPr id="37897" name="Picture 13" descr="A7EEC5A3486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2352"/>
                <a:ext cx="1968" cy="1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4176" y="3456"/>
                <a:ext cx="192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2" y="48"/>
                  </a:cxn>
                  <a:cxn ang="0">
                    <a:pos x="256" y="0"/>
                  </a:cxn>
                  <a:cxn ang="0">
                    <a:pos x="208" y="48"/>
                  </a:cxn>
                  <a:cxn ang="0">
                    <a:pos x="112" y="96"/>
                  </a:cxn>
                  <a:cxn ang="0">
                    <a:pos x="16" y="48"/>
                  </a:cxn>
                  <a:cxn ang="0">
                    <a:pos x="16" y="0"/>
                  </a:cxn>
                </a:cxnLst>
                <a:rect l="0" t="0" r="r" b="b"/>
                <a:pathLst>
                  <a:path w="272" h="96">
                    <a:moveTo>
                      <a:pt x="16" y="0"/>
                    </a:moveTo>
                    <a:cubicBezTo>
                      <a:pt x="32" y="0"/>
                      <a:pt x="72" y="48"/>
                      <a:pt x="112" y="48"/>
                    </a:cubicBezTo>
                    <a:cubicBezTo>
                      <a:pt x="152" y="48"/>
                      <a:pt x="240" y="0"/>
                      <a:pt x="256" y="0"/>
                    </a:cubicBezTo>
                    <a:cubicBezTo>
                      <a:pt x="272" y="0"/>
                      <a:pt x="232" y="32"/>
                      <a:pt x="208" y="48"/>
                    </a:cubicBezTo>
                    <a:cubicBezTo>
                      <a:pt x="184" y="64"/>
                      <a:pt x="144" y="96"/>
                      <a:pt x="112" y="96"/>
                    </a:cubicBezTo>
                    <a:cubicBezTo>
                      <a:pt x="80" y="96"/>
                      <a:pt x="32" y="64"/>
                      <a:pt x="16" y="48"/>
                    </a:cubicBezTo>
                    <a:cubicBezTo>
                      <a:pt x="0" y="32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  <p:pic>
        <p:nvPicPr>
          <p:cNvPr id="37893" name="Picture 5" descr="250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143250"/>
            <a:ext cx="25796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08-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933825"/>
            <a:ext cx="2873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РАСТЕНИЯ: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Comic Sans MS" pitchFamily="66" charset="0"/>
              </a:rPr>
              <a:t>Имеют листья, стебли, корни, цветы плоды с семенами.</a:t>
            </a:r>
          </a:p>
          <a:p>
            <a:pPr eaLnBrk="1" hangingPunct="1"/>
            <a:r>
              <a:rPr lang="ru-RU" sz="3600" dirty="0" smtClean="0">
                <a:latin typeface="Comic Sans MS" pitchFamily="66" charset="0"/>
              </a:rPr>
              <a:t>Питаются растворенными минеральными солями.</a:t>
            </a:r>
          </a:p>
          <a:p>
            <a:pPr eaLnBrk="1" hangingPunct="1"/>
            <a:r>
              <a:rPr lang="ru-RU" sz="3600" dirty="0" smtClean="0">
                <a:latin typeface="Comic Sans MS" pitchFamily="66" charset="0"/>
              </a:rPr>
              <a:t>Умеют вырабатывать сахар и крахмал для питания.</a:t>
            </a:r>
            <a:endParaRPr lang="en-US" sz="3600" dirty="0" smtClean="0">
              <a:latin typeface="Comic Sans MS" pitchFamily="66" charset="0"/>
            </a:endParaRPr>
          </a:p>
          <a:p>
            <a:pPr eaLnBrk="1" hangingPunct="1"/>
            <a:r>
              <a:rPr lang="ru-RU" sz="3600" dirty="0" smtClean="0">
                <a:latin typeface="Comic Sans MS" pitchFamily="66" charset="0"/>
              </a:rPr>
              <a:t>Для хорошего роста нуждаются в тепле, влаге, освещении.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:\картинки\09f8184f76723d9b3b486dca738cc23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5500688"/>
            <a:ext cx="2333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smtClean="0">
                <a:latin typeface="Comic Sans MS" pitchFamily="66" charset="0"/>
              </a:rPr>
              <a:t>Имеют конечности или строение организма, способствующее передвижению.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latin typeface="Comic Sans MS" pitchFamily="66" charset="0"/>
              </a:rPr>
              <a:t>Используют в пищу другие живые организмы: растения или животных.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latin typeface="Comic Sans MS" pitchFamily="66" charset="0"/>
              </a:rPr>
              <a:t>Не могут вырабатывать питательные вещества сами.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ЖИВОТНЫЕ:</a:t>
            </a:r>
          </a:p>
        </p:txBody>
      </p:sp>
      <p:pic>
        <p:nvPicPr>
          <p:cNvPr id="7173" name="Picture 4" descr="F:\картинки\e801a7b4b63c3ce0e9c0d6d1b34c5b7e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285750"/>
            <a:ext cx="140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:\картинки\8cbded47fb4f9e61abaab445d6a5bce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214813"/>
            <a:ext cx="19288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лако 10"/>
          <p:cNvSpPr/>
          <p:nvPr/>
        </p:nvSpPr>
        <p:spPr>
          <a:xfrm>
            <a:off x="3143250" y="928688"/>
            <a:ext cx="28575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животные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6143625" y="928688"/>
            <a:ext cx="2143125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грибы</a:t>
            </a:r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2555875" y="404813"/>
            <a:ext cx="4105275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ЦАРСТВА ПРИРОДЫ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5400000">
            <a:off x="-627063" y="2722563"/>
            <a:ext cx="4564063" cy="2808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latin typeface="Comic Sans MS" pitchFamily="66" charset="0"/>
              </a:rPr>
              <a:t>Имеют листья,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стебли, цветы,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плоды с семенами,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корни.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2. Питаются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растворенными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 воде солями.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3. Могут сами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вырабатывать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питательные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вещества.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4. Для нормального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роста нуждаются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 тепле и влаге </a:t>
            </a:r>
            <a:endParaRPr lang="ru-RU">
              <a:latin typeface="Arial" charset="0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5400000">
            <a:off x="2182019" y="2721769"/>
            <a:ext cx="4635500" cy="288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1">
                <a:latin typeface="Comic Sans MS" pitchFamily="66" charset="0"/>
              </a:rPr>
              <a:t>Могут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передвигаться.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2. Используют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 пищу другие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живые организмы: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растения или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животных.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3. Не могут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вырабатывать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питательные </a:t>
            </a:r>
          </a:p>
          <a:p>
            <a:pPr marL="342900" indent="-342900">
              <a:defRPr/>
            </a:pPr>
            <a:r>
              <a:rPr lang="ru-RU" sz="2000" b="1">
                <a:latin typeface="Comic Sans MS" pitchFamily="66" charset="0"/>
              </a:rPr>
              <a:t>вещества сами</a:t>
            </a:r>
          </a:p>
          <a:p>
            <a:pPr marL="342900" indent="-342900">
              <a:defRPr/>
            </a:pPr>
            <a:endParaRPr lang="ru-RU" sz="2000" b="1">
              <a:latin typeface="Comic Sans MS" pitchFamily="66" charset="0"/>
            </a:endParaRPr>
          </a:p>
          <a:p>
            <a:pPr marL="342900" indent="-342900">
              <a:defRPr/>
            </a:pPr>
            <a:endParaRPr lang="ru-RU" sz="2000" b="1">
              <a:latin typeface="Comic Sans MS" pitchFamily="66" charset="0"/>
            </a:endParaRPr>
          </a:p>
          <a:p>
            <a:pPr marL="342900" indent="-342900">
              <a:defRPr/>
            </a:pPr>
            <a:endParaRPr lang="ru-RU" sz="2000" b="1">
              <a:latin typeface="Comic Sans MS" pitchFamily="66" charset="0"/>
            </a:endParaRP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 rot="5400000">
            <a:off x="4882357" y="2902743"/>
            <a:ext cx="4635500" cy="2519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66"/>
              </a:gs>
              <a:gs pos="50000">
                <a:schemeClr val="bg1"/>
              </a:gs>
              <a:gs pos="100000">
                <a:srgbClr val="3399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47113" name="Picture 9" descr="Рисунок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лако 11"/>
          <p:cNvSpPr/>
          <p:nvPr/>
        </p:nvSpPr>
        <p:spPr>
          <a:xfrm>
            <a:off x="1928813" y="1357313"/>
            <a:ext cx="46037" cy="460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285750" y="928688"/>
            <a:ext cx="264318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336600"/>
                </a:solidFill>
              </a:rPr>
              <a:t>растения</a:t>
            </a: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10" grpId="0" animBg="1"/>
      <p:bldP spid="47111" grpId="0" animBg="1"/>
      <p:bldP spid="47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Изображение 1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0" y="115888"/>
            <a:ext cx="9144000" cy="41513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9218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Monotype Corsiva"/>
              </a:rPr>
              <a:t>"В царстве грибов"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C:\Users\Лариса\Desktop\ведьмины кру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82153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00063"/>
            <a:ext cx="8075612" cy="336073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336600"/>
                </a:solidFill>
                <a:latin typeface="Comic Sans MS" pitchFamily="66" charset="0"/>
              </a:rPr>
              <a:t>Микология-наука о грибах</a:t>
            </a:r>
          </a:p>
        </p:txBody>
      </p:sp>
      <p:pic>
        <p:nvPicPr>
          <p:cNvPr id="15" name="Рисунок 14" descr="p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429000"/>
            <a:ext cx="15843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5128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716338"/>
            <a:ext cx="16303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357563" y="6596063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Агапова Лариса Леонардовна МОУ гимназия №29 г. Уссурийск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943</Words>
  <Application>Microsoft Office PowerPoint</Application>
  <PresentationFormat>Экран (4:3)</PresentationFormat>
  <Paragraphs>256</Paragraphs>
  <Slides>36</Slides>
  <Notes>36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Wingdings</vt:lpstr>
      <vt:lpstr>Оформление по умолчанию</vt:lpstr>
      <vt:lpstr>Презентация Microsoft Office PowerPoint 97-2003</vt:lpstr>
      <vt:lpstr>Творческая мастерская   « Удивительный мир царства грибов» </vt:lpstr>
      <vt:lpstr>Слайд 2</vt:lpstr>
      <vt:lpstr>Слайд 3</vt:lpstr>
      <vt:lpstr>РАСТЕНИЯ:</vt:lpstr>
      <vt:lpstr>ЖИВОТНЫЕ:</vt:lpstr>
      <vt:lpstr>Слайд 6</vt:lpstr>
      <vt:lpstr>Слайд 7</vt:lpstr>
      <vt:lpstr>Слайд 8</vt:lpstr>
      <vt:lpstr>Микология-наука о грибах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ШЛЯПОЧНЫЕ ГРИБЫ</vt:lpstr>
      <vt:lpstr>Слайд 19</vt:lpstr>
      <vt:lpstr>ИНТЕРЕСНЫЙ ФАКТ!</vt:lpstr>
      <vt:lpstr>А чем же питаются грибы?</vt:lpstr>
      <vt:lpstr>Слайд 22</vt:lpstr>
      <vt:lpstr>Слайд 23</vt:lpstr>
      <vt:lpstr>Слайд 24</vt:lpstr>
      <vt:lpstr>Слайд 25</vt:lpstr>
      <vt:lpstr>Слайд 26</vt:lpstr>
      <vt:lpstr>Слайд 27</vt:lpstr>
      <vt:lpstr>А это очень маленькие, но тоже грибы!</vt:lpstr>
      <vt:lpstr>ЧАЙНЫЙ ГРИБ</vt:lpstr>
      <vt:lpstr>ПИВНЫЕ  ДРОЖЖИ содержат витамины группы В и D Укрепляют  иммунитет, нормализуют сон, исчезает раздражительность, рассеянность.   </vt:lpstr>
      <vt:lpstr>Плазмодий!      Этот  гриб  умеет ходить!</vt:lpstr>
      <vt:lpstr>Слайд 32</vt:lpstr>
      <vt:lpstr>Слайд 33</vt:lpstr>
      <vt:lpstr>Слайд 34</vt:lpstr>
      <vt:lpstr>Слайд 35</vt:lpstr>
      <vt:lpstr> Спасибо  за внимание!</vt:lpstr>
    </vt:vector>
  </TitlesOfParts>
  <Company>ТЧ - 28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</dc:creator>
  <cp:lastModifiedBy>Дарёна</cp:lastModifiedBy>
  <cp:revision>103</cp:revision>
  <dcterms:created xsi:type="dcterms:W3CDTF">2008-11-17T07:00:24Z</dcterms:created>
  <dcterms:modified xsi:type="dcterms:W3CDTF">2012-03-29T12:27:06Z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