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361" r:id="rId3"/>
    <p:sldId id="350" r:id="rId4"/>
    <p:sldId id="407" r:id="rId5"/>
    <p:sldId id="409" r:id="rId6"/>
    <p:sldId id="410" r:id="rId7"/>
    <p:sldId id="411" r:id="rId8"/>
    <p:sldId id="258" r:id="rId9"/>
    <p:sldId id="259" r:id="rId10"/>
    <p:sldId id="260" r:id="rId11"/>
    <p:sldId id="362" r:id="rId12"/>
    <p:sldId id="262" r:id="rId13"/>
    <p:sldId id="263" r:id="rId14"/>
    <p:sldId id="264" r:id="rId15"/>
    <p:sldId id="322" r:id="rId16"/>
    <p:sldId id="268" r:id="rId17"/>
    <p:sldId id="321" r:id="rId18"/>
    <p:sldId id="269" r:id="rId19"/>
    <p:sldId id="320" r:id="rId20"/>
    <p:sldId id="270" r:id="rId21"/>
    <p:sldId id="323" r:id="rId22"/>
    <p:sldId id="272" r:id="rId23"/>
    <p:sldId id="324" r:id="rId24"/>
    <p:sldId id="275" r:id="rId25"/>
    <p:sldId id="326" r:id="rId26"/>
    <p:sldId id="273" r:id="rId27"/>
    <p:sldId id="344" r:id="rId28"/>
    <p:sldId id="274" r:id="rId29"/>
    <p:sldId id="325" r:id="rId30"/>
    <p:sldId id="287" r:id="rId31"/>
    <p:sldId id="329" r:id="rId32"/>
    <p:sldId id="281" r:id="rId33"/>
    <p:sldId id="331" r:id="rId34"/>
    <p:sldId id="284" r:id="rId35"/>
    <p:sldId id="333" r:id="rId36"/>
    <p:sldId id="283" r:id="rId37"/>
    <p:sldId id="332" r:id="rId38"/>
    <p:sldId id="282" r:id="rId39"/>
    <p:sldId id="330" r:id="rId40"/>
    <p:sldId id="285" r:id="rId41"/>
    <p:sldId id="345" r:id="rId42"/>
    <p:sldId id="294" r:id="rId43"/>
    <p:sldId id="346" r:id="rId44"/>
    <p:sldId id="295" r:id="rId45"/>
    <p:sldId id="336" r:id="rId46"/>
    <p:sldId id="296" r:id="rId47"/>
    <p:sldId id="337" r:id="rId48"/>
    <p:sldId id="298" r:id="rId49"/>
    <p:sldId id="349" r:id="rId50"/>
    <p:sldId id="297" r:id="rId51"/>
    <p:sldId id="339" r:id="rId52"/>
    <p:sldId id="308" r:id="rId53"/>
    <p:sldId id="347" r:id="rId54"/>
    <p:sldId id="309" r:id="rId55"/>
    <p:sldId id="341" r:id="rId56"/>
    <p:sldId id="310" r:id="rId57"/>
    <p:sldId id="342" r:id="rId58"/>
    <p:sldId id="311" r:id="rId59"/>
    <p:sldId id="343" r:id="rId60"/>
    <p:sldId id="352" r:id="rId61"/>
    <p:sldId id="353" r:id="rId62"/>
    <p:sldId id="354" r:id="rId63"/>
    <p:sldId id="356" r:id="rId64"/>
    <p:sldId id="357" r:id="rId65"/>
    <p:sldId id="358" r:id="rId66"/>
    <p:sldId id="359" r:id="rId67"/>
    <p:sldId id="360" r:id="rId68"/>
    <p:sldId id="363" r:id="rId69"/>
    <p:sldId id="365" r:id="rId70"/>
    <p:sldId id="366" r:id="rId71"/>
    <p:sldId id="367" r:id="rId72"/>
    <p:sldId id="368" r:id="rId73"/>
    <p:sldId id="369" r:id="rId74"/>
    <p:sldId id="370" r:id="rId75"/>
    <p:sldId id="371" r:id="rId76"/>
    <p:sldId id="372" r:id="rId77"/>
    <p:sldId id="373" r:id="rId78"/>
    <p:sldId id="375" r:id="rId79"/>
    <p:sldId id="376" r:id="rId80"/>
    <p:sldId id="377" r:id="rId81"/>
    <p:sldId id="378" r:id="rId82"/>
    <p:sldId id="379" r:id="rId83"/>
    <p:sldId id="380" r:id="rId84"/>
    <p:sldId id="381" r:id="rId85"/>
    <p:sldId id="382" r:id="rId86"/>
    <p:sldId id="383" r:id="rId87"/>
    <p:sldId id="385" r:id="rId88"/>
    <p:sldId id="386" r:id="rId89"/>
    <p:sldId id="387" r:id="rId90"/>
    <p:sldId id="388" r:id="rId91"/>
    <p:sldId id="389" r:id="rId92"/>
    <p:sldId id="390" r:id="rId93"/>
    <p:sldId id="391" r:id="rId94"/>
    <p:sldId id="392" r:id="rId95"/>
    <p:sldId id="393" r:id="rId96"/>
    <p:sldId id="394" r:id="rId97"/>
    <p:sldId id="395" r:id="rId98"/>
    <p:sldId id="396" r:id="rId99"/>
    <p:sldId id="397" r:id="rId100"/>
    <p:sldId id="398" r:id="rId101"/>
    <p:sldId id="399" r:id="rId102"/>
    <p:sldId id="400" r:id="rId103"/>
    <p:sldId id="401" r:id="rId104"/>
    <p:sldId id="402" r:id="rId105"/>
    <p:sldId id="403" r:id="rId106"/>
    <p:sldId id="404" r:id="rId107"/>
    <p:sldId id="405" r:id="rId108"/>
    <p:sldId id="406" r:id="rId109"/>
    <p:sldId id="412" r:id="rId110"/>
    <p:sldId id="413" r:id="rId111"/>
    <p:sldId id="414" r:id="rId1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4800" kern="1200">
        <a:solidFill>
          <a:srgbClr val="66FFFF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rgbClr val="66FFFF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rgbClr val="66FFFF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rgbClr val="66FFFF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rgbClr val="66FFFF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rgbClr val="66FFFF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rgbClr val="66FFFF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rgbClr val="66FFFF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rgbClr val="66FFFF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33CC"/>
    <a:srgbClr val="000000"/>
    <a:srgbClr val="FFFF00"/>
    <a:srgbClr val="66FF33"/>
    <a:srgbClr val="CCECFF"/>
    <a:srgbClr val="66FFFF"/>
    <a:srgbClr val="FF00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1" autoAdjust="0"/>
    <p:restoredTop sz="94670" autoAdjust="0"/>
  </p:normalViewPr>
  <p:slideViewPr>
    <p:cSldViewPr snapToGrid="0">
      <p:cViewPr>
        <p:scale>
          <a:sx n="50" d="100"/>
          <a:sy n="50" d="100"/>
        </p:scale>
        <p:origin x="-1626" y="-528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CC613-F477-46CC-B2CE-8256BA656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D80A2-4D93-4146-B9FF-9EE4A53260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250FB-6569-4454-89AC-1D2413FA1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6EB74-90B6-41B9-9453-42A7210B79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C621D-0E02-4303-8865-328E00B6D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E6364-60FA-4191-85A4-447FA5A78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2896-CE16-44D9-A2B0-8749897A7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A6B9D-342B-4EE8-ACA7-C9F74C9D0D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0EB9F-F57B-4D87-AA17-1B9368EA7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04BC3-81F4-42B1-9B92-680C8EB23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00CB3-652C-44E0-90A4-69A53369CE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D5042-D7F7-455E-95EA-791C20B903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EB59-F956-4A34-A9D9-DCFA178A35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E8961-AC4F-4CEE-8758-0E20A91BC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FF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EA09401-40B4-4163-BAB4-8A7B2CCC41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User\Desktop\&#1052;&#1091;&#1079;.&#1089;&#1086;&#1087;&#1088;&#1086;&#1074;&#1086;&#1078;&#1076;&#1077;&#1085;&#1080;&#1077;%20&#1082;&#1086;&#1085;&#1082;&#1091;&#1088;&#1089;&#1072;%20'%20&#1082;&#1086;&#1090;%20&#1074;%20&#1084;&#1077;&#1096;&#1082;&#1077;'%20-%20&#1041;&#1077;&#1079;%20&#1085;&#1072;&#1079;&#1074;&#1072;&#1085;&#1080;&#1103;.mp3" TargetMode="External"/><Relationship Id="rId7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6" Type="http://schemas.openxmlformats.org/officeDocument/2006/relationships/image" Target="../media/image58.png"/><Relationship Id="rId5" Type="http://schemas.openxmlformats.org/officeDocument/2006/relationships/audio" Target="../media/audio5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E%D0%B4%D0%BD%D0%BE%D0%BF%D1%80%D0%BE%D1%85%D0%BE%D0%B4%D0%BD%D1%8B%D0%B5" TargetMode="Externa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://ru.wikipedia.org/wiki/%D0%AF%D0%B9%D1%86%D0%B5%D0%BA%D0%BB%D0%B0%D0%B4%D1%83%D1%89%D0%B8%D0%B5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13" Type="http://schemas.openxmlformats.org/officeDocument/2006/relationships/slide" Target="slide82.xml"/><Relationship Id="rId18" Type="http://schemas.openxmlformats.org/officeDocument/2006/relationships/slide" Target="slide91.xml"/><Relationship Id="rId26" Type="http://schemas.openxmlformats.org/officeDocument/2006/relationships/slide" Target="slide107.xml"/><Relationship Id="rId3" Type="http://schemas.openxmlformats.org/officeDocument/2006/relationships/slide" Target="slide64.xml"/><Relationship Id="rId21" Type="http://schemas.openxmlformats.org/officeDocument/2006/relationships/slide" Target="slide97.xml"/><Relationship Id="rId7" Type="http://schemas.openxmlformats.org/officeDocument/2006/relationships/slide" Target="slide71.xml"/><Relationship Id="rId12" Type="http://schemas.openxmlformats.org/officeDocument/2006/relationships/slide" Target="slide80.xml"/><Relationship Id="rId17" Type="http://schemas.openxmlformats.org/officeDocument/2006/relationships/slide" Target="slide89.xml"/><Relationship Id="rId25" Type="http://schemas.openxmlformats.org/officeDocument/2006/relationships/slide" Target="slide105.xml"/><Relationship Id="rId2" Type="http://schemas.openxmlformats.org/officeDocument/2006/relationships/slide" Target="slide62.xml"/><Relationship Id="rId16" Type="http://schemas.openxmlformats.org/officeDocument/2006/relationships/slide" Target="slide87.xml"/><Relationship Id="rId20" Type="http://schemas.openxmlformats.org/officeDocument/2006/relationships/slide" Target="slide9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69.xml"/><Relationship Id="rId11" Type="http://schemas.openxmlformats.org/officeDocument/2006/relationships/slide" Target="slide78.xml"/><Relationship Id="rId24" Type="http://schemas.openxmlformats.org/officeDocument/2006/relationships/slide" Target="slide103.xml"/><Relationship Id="rId5" Type="http://schemas.openxmlformats.org/officeDocument/2006/relationships/slide" Target="slide68.xml"/><Relationship Id="rId15" Type="http://schemas.openxmlformats.org/officeDocument/2006/relationships/slide" Target="slide86.xml"/><Relationship Id="rId23" Type="http://schemas.openxmlformats.org/officeDocument/2006/relationships/slide" Target="slide101.xml"/><Relationship Id="rId28" Type="http://schemas.openxmlformats.org/officeDocument/2006/relationships/slide" Target="slide60.xml"/><Relationship Id="rId10" Type="http://schemas.openxmlformats.org/officeDocument/2006/relationships/slide" Target="slide77.xml"/><Relationship Id="rId19" Type="http://schemas.openxmlformats.org/officeDocument/2006/relationships/slide" Target="slide93.xml"/><Relationship Id="rId4" Type="http://schemas.openxmlformats.org/officeDocument/2006/relationships/slide" Target="slide66.xml"/><Relationship Id="rId9" Type="http://schemas.openxmlformats.org/officeDocument/2006/relationships/slide" Target="slide75.xml"/><Relationship Id="rId14" Type="http://schemas.openxmlformats.org/officeDocument/2006/relationships/slide" Target="slide84.xml"/><Relationship Id="rId22" Type="http://schemas.openxmlformats.org/officeDocument/2006/relationships/slide" Target="slide99.xml"/><Relationship Id="rId27" Type="http://schemas.openxmlformats.org/officeDocument/2006/relationships/slide" Target="slide5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30.xml"/><Relationship Id="rId18" Type="http://schemas.openxmlformats.org/officeDocument/2006/relationships/slide" Target="slide40.xml"/><Relationship Id="rId26" Type="http://schemas.openxmlformats.org/officeDocument/2006/relationships/slide" Target="slide56.xml"/><Relationship Id="rId3" Type="http://schemas.openxmlformats.org/officeDocument/2006/relationships/slide" Target="slide10.xml"/><Relationship Id="rId21" Type="http://schemas.openxmlformats.org/officeDocument/2006/relationships/slide" Target="slide46.xml"/><Relationship Id="rId7" Type="http://schemas.openxmlformats.org/officeDocument/2006/relationships/slide" Target="slide18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5" Type="http://schemas.openxmlformats.org/officeDocument/2006/relationships/slide" Target="slide54.xml"/><Relationship Id="rId2" Type="http://schemas.openxmlformats.org/officeDocument/2006/relationships/slideLayout" Target="../slideLayouts/slideLayout12.xml"/><Relationship Id="rId16" Type="http://schemas.openxmlformats.org/officeDocument/2006/relationships/slide" Target="slide36.xml"/><Relationship Id="rId20" Type="http://schemas.openxmlformats.org/officeDocument/2006/relationships/slide" Target="slide44.xml"/><Relationship Id="rId1" Type="http://schemas.openxmlformats.org/officeDocument/2006/relationships/themeOverride" Target="../theme/themeOverride1.xml"/><Relationship Id="rId6" Type="http://schemas.openxmlformats.org/officeDocument/2006/relationships/slide" Target="slide16.xml"/><Relationship Id="rId11" Type="http://schemas.openxmlformats.org/officeDocument/2006/relationships/slide" Target="slide26.xml"/><Relationship Id="rId24" Type="http://schemas.openxmlformats.org/officeDocument/2006/relationships/slide" Target="slide52.xml"/><Relationship Id="rId5" Type="http://schemas.openxmlformats.org/officeDocument/2006/relationships/slide" Target="slide14.xml"/><Relationship Id="rId15" Type="http://schemas.openxmlformats.org/officeDocument/2006/relationships/slide" Target="slide34.xml"/><Relationship Id="rId23" Type="http://schemas.openxmlformats.org/officeDocument/2006/relationships/slide" Target="slide50.xml"/><Relationship Id="rId28" Type="http://schemas.openxmlformats.org/officeDocument/2006/relationships/slide" Target="slide55.xml"/><Relationship Id="rId10" Type="http://schemas.openxmlformats.org/officeDocument/2006/relationships/slide" Target="slide24.xml"/><Relationship Id="rId19" Type="http://schemas.openxmlformats.org/officeDocument/2006/relationships/slide" Target="slide42.xml"/><Relationship Id="rId4" Type="http://schemas.openxmlformats.org/officeDocument/2006/relationships/slide" Target="slide12.xml"/><Relationship Id="rId9" Type="http://schemas.openxmlformats.org/officeDocument/2006/relationships/slide" Target="slide22.xml"/><Relationship Id="rId14" Type="http://schemas.openxmlformats.org/officeDocument/2006/relationships/slide" Target="slide32.xml"/><Relationship Id="rId22" Type="http://schemas.openxmlformats.org/officeDocument/2006/relationships/slide" Target="slide48.xml"/><Relationship Id="rId27" Type="http://schemas.openxmlformats.org/officeDocument/2006/relationships/slide" Target="slide5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5791200"/>
            <a:ext cx="8782050" cy="106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4000" b="1" smtClean="0">
                <a:solidFill>
                  <a:schemeClr val="bg1"/>
                </a:solidFill>
              </a:rPr>
              <a:t>Знатоки млекопитающих</a:t>
            </a:r>
            <a:endParaRPr lang="en-US" sz="4000" b="1" smtClean="0">
              <a:solidFill>
                <a:schemeClr val="bg1"/>
              </a:solidFill>
            </a:endParaRPr>
          </a:p>
          <a:p>
            <a:pPr algn="l" eaLnBrk="1" hangingPunct="1">
              <a:lnSpc>
                <a:spcPct val="90000"/>
              </a:lnSpc>
            </a:pPr>
            <a:r>
              <a:rPr lang="ru-RU" sz="2400" b="1" smtClean="0">
                <a:solidFill>
                  <a:schemeClr val="bg1"/>
                </a:solidFill>
              </a:rPr>
              <a:t>© Пантюхова А.В</a:t>
            </a:r>
            <a:endParaRPr lang="ru-RU" sz="2400" smtClean="0">
              <a:solidFill>
                <a:schemeClr val="bg1"/>
              </a:solidFill>
            </a:endParaRP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2263" y="552450"/>
            <a:ext cx="8135937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Среда обитания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311275" y="1931988"/>
            <a:ext cx="6461125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>
                <a:solidFill>
                  <a:srgbClr val="FF0000"/>
                </a:solidFill>
              </a:rPr>
              <a:t>Поэтический вопрос (для одного участника команды)</a:t>
            </a:r>
          </a:p>
          <a:p>
            <a:pPr algn="ctr"/>
            <a:r>
              <a:rPr lang="ru-RU"/>
              <a:t>Необходимо расположить правую часть стихотворения в соответствии с левой</a:t>
            </a:r>
          </a:p>
        </p:txBody>
      </p:sp>
      <p:sp>
        <p:nvSpPr>
          <p:cNvPr id="13316" name="Rectangle 9"/>
          <p:cNvSpPr>
            <a:spLocks noChangeArrowheads="1"/>
          </p:cNvSpPr>
          <p:nvPr/>
        </p:nvSpPr>
        <p:spPr bwMode="auto">
          <a:xfrm>
            <a:off x="438150" y="16383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317" name="Rectangle 11"/>
          <p:cNvSpPr>
            <a:spLocks noChangeArrowheads="1"/>
          </p:cNvSpPr>
          <p:nvPr/>
        </p:nvSpPr>
        <p:spPr bwMode="auto">
          <a:xfrm>
            <a:off x="419100" y="762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69975" y="1241425"/>
            <a:ext cx="6659563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3"/>
          <p:cNvSpPr txBox="1">
            <a:spLocks noChangeArrowheads="1"/>
          </p:cNvSpPr>
          <p:nvPr/>
        </p:nvSpPr>
        <p:spPr bwMode="auto">
          <a:xfrm>
            <a:off x="323850" y="5562600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103427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428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429" name="Прямоугольник 8"/>
          <p:cNvSpPr>
            <a:spLocks noChangeArrowheads="1"/>
          </p:cNvSpPr>
          <p:nvPr/>
        </p:nvSpPr>
        <p:spPr bwMode="auto">
          <a:xfrm>
            <a:off x="862013" y="1908175"/>
            <a:ext cx="74533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8000"/>
              <a:t>Кит не рыба, а млекопитающее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Секрет 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200 </a:t>
            </a:r>
          </a:p>
        </p:txBody>
      </p:sp>
      <p:sp>
        <p:nvSpPr>
          <p:cNvPr id="104451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6000" smtClean="0">
                <a:solidFill>
                  <a:schemeClr val="bg1"/>
                </a:solidFill>
              </a:rPr>
              <a:t>Как называют любителя зимнего плавания?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3"/>
          <p:cNvSpPr txBox="1">
            <a:spLocks noChangeArrowheads="1"/>
          </p:cNvSpPr>
          <p:nvPr/>
        </p:nvSpPr>
        <p:spPr bwMode="auto">
          <a:xfrm>
            <a:off x="323850" y="5562600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105475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5476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5477" name="Прямоугольник 8"/>
          <p:cNvSpPr>
            <a:spLocks noChangeArrowheads="1"/>
          </p:cNvSpPr>
          <p:nvPr/>
        </p:nvSpPr>
        <p:spPr bwMode="auto">
          <a:xfrm>
            <a:off x="3589338" y="493713"/>
            <a:ext cx="21034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морж</a:t>
            </a:r>
          </a:p>
        </p:txBody>
      </p:sp>
      <p:pic>
        <p:nvPicPr>
          <p:cNvPr id="10547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6413" y="1876425"/>
            <a:ext cx="3875087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06988" y="1847850"/>
            <a:ext cx="3328987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Секрет 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300</a:t>
            </a:r>
            <a:endParaRPr lang="ru-RU" smtClean="0">
              <a:solidFill>
                <a:srgbClr val="C00000"/>
              </a:solidFill>
            </a:endParaRPr>
          </a:p>
        </p:txBody>
      </p:sp>
      <p:sp>
        <p:nvSpPr>
          <p:cNvPr id="106499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6000" smtClean="0">
                <a:solidFill>
                  <a:schemeClr val="bg1"/>
                </a:solidFill>
              </a:rPr>
              <a:t>Под каким деревом сидит заяц во время дождя?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22488" y="1322388"/>
            <a:ext cx="6516687" cy="488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307975" y="5683250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chemeClr val="bg1"/>
                </a:solidFill>
                <a:hlinkClick r:id="rId3" action="ppaction://hlinksldjump"/>
              </a:rPr>
              <a:t>назад</a:t>
            </a:r>
            <a:endParaRPr lang="ru-RU" sz="4000">
              <a:solidFill>
                <a:schemeClr val="bg1"/>
              </a:solidFill>
            </a:endParaRPr>
          </a:p>
        </p:txBody>
      </p:sp>
      <p:sp>
        <p:nvSpPr>
          <p:cNvPr id="107524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7525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7526" name="Прямоугольник 8"/>
          <p:cNvSpPr>
            <a:spLocks noChangeArrowheads="1"/>
          </p:cNvSpPr>
          <p:nvPr/>
        </p:nvSpPr>
        <p:spPr bwMode="auto">
          <a:xfrm>
            <a:off x="1638300" y="493713"/>
            <a:ext cx="40544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Под мокрым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Секрет 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400 </a:t>
            </a:r>
            <a:endParaRPr lang="ru-RU" smtClean="0">
              <a:solidFill>
                <a:srgbClr val="C00000"/>
              </a:solidFill>
            </a:endParaRPr>
          </a:p>
        </p:txBody>
      </p:sp>
      <p:sp>
        <p:nvSpPr>
          <p:cNvPr id="108547" name="Содержимое 6"/>
          <p:cNvSpPr>
            <a:spLocks noGrp="1"/>
          </p:cNvSpPr>
          <p:nvPr>
            <p:ph idx="1"/>
          </p:nvPr>
        </p:nvSpPr>
        <p:spPr>
          <a:xfrm>
            <a:off x="1328738" y="3001963"/>
            <a:ext cx="7129462" cy="3094037"/>
          </a:xfrm>
        </p:spPr>
        <p:txBody>
          <a:bodyPr/>
          <a:lstStyle/>
          <a:p>
            <a:r>
              <a:rPr lang="ru-RU" sz="4800" smtClean="0">
                <a:solidFill>
                  <a:schemeClr val="bg1"/>
                </a:solidFill>
              </a:rPr>
              <a:t>Какое художественное произведение о кошках может служить рекламой страхования жилища?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3"/>
          <p:cNvSpPr txBox="1">
            <a:spLocks noChangeArrowheads="1"/>
          </p:cNvSpPr>
          <p:nvPr/>
        </p:nvSpPr>
        <p:spPr bwMode="auto">
          <a:xfrm>
            <a:off x="358775" y="5649913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109571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9572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9573" name="Прямоугольник 7"/>
          <p:cNvSpPr>
            <a:spLocks noChangeArrowheads="1"/>
          </p:cNvSpPr>
          <p:nvPr/>
        </p:nvSpPr>
        <p:spPr bwMode="auto">
          <a:xfrm>
            <a:off x="2432050" y="598488"/>
            <a:ext cx="41179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«кошкин дом» </a:t>
            </a:r>
          </a:p>
          <a:p>
            <a:r>
              <a:rPr lang="ru-RU" i="1"/>
              <a:t>С.Я. Маршака</a:t>
            </a:r>
            <a:endParaRPr lang="ru-RU"/>
          </a:p>
        </p:txBody>
      </p:sp>
      <p:pic>
        <p:nvPicPr>
          <p:cNvPr id="10957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89225" y="2278063"/>
            <a:ext cx="2832100" cy="427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Секрет 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500 </a:t>
            </a:r>
            <a:endParaRPr lang="ru-RU" smtClean="0">
              <a:solidFill>
                <a:srgbClr val="C00000"/>
              </a:solidFill>
            </a:endParaRPr>
          </a:p>
        </p:txBody>
      </p:sp>
      <p:sp>
        <p:nvSpPr>
          <p:cNvPr id="110595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smtClean="0">
                <a:solidFill>
                  <a:schemeClr val="bg1"/>
                </a:solidFill>
              </a:rPr>
              <a:t>Вот хрустнули сухие ветки</a:t>
            </a:r>
            <a:br>
              <a:rPr lang="ru-RU" sz="3600" smtClean="0">
                <a:solidFill>
                  <a:schemeClr val="bg1"/>
                </a:solidFill>
              </a:rPr>
            </a:br>
            <a:r>
              <a:rPr lang="ru-RU" sz="3600" smtClean="0">
                <a:solidFill>
                  <a:schemeClr val="bg1"/>
                </a:solidFill>
              </a:rPr>
              <a:t>Ночные бдения зверей: </a:t>
            </a:r>
            <a:br>
              <a:rPr lang="ru-RU" sz="3600" smtClean="0">
                <a:solidFill>
                  <a:schemeClr val="bg1"/>
                </a:solidFill>
              </a:rPr>
            </a:br>
            <a:r>
              <a:rPr lang="ru-RU" sz="3600" smtClean="0">
                <a:solidFill>
                  <a:schemeClr val="bg1"/>
                </a:solidFill>
              </a:rPr>
              <a:t>Охотятся хорьки и белки </a:t>
            </a:r>
            <a:br>
              <a:rPr lang="ru-RU" sz="3600" smtClean="0">
                <a:solidFill>
                  <a:schemeClr val="bg1"/>
                </a:solidFill>
              </a:rPr>
            </a:br>
            <a:r>
              <a:rPr lang="ru-RU" sz="3600" smtClean="0">
                <a:solidFill>
                  <a:schemeClr val="bg1"/>
                </a:solidFill>
              </a:rPr>
              <a:t>На зазевавшихся мышей.</a:t>
            </a:r>
            <a:br>
              <a:rPr lang="ru-RU" sz="3600" smtClean="0">
                <a:solidFill>
                  <a:schemeClr val="bg1"/>
                </a:solidFill>
              </a:rPr>
            </a:br>
            <a:r>
              <a:rPr lang="ru-RU" sz="3600" smtClean="0">
                <a:solidFill>
                  <a:schemeClr val="bg1"/>
                </a:solidFill>
              </a:rPr>
              <a:t>(А. Пружанский.)</a:t>
            </a:r>
          </a:p>
          <a:p>
            <a:r>
              <a:rPr lang="ru-RU" sz="3600" smtClean="0">
                <a:solidFill>
                  <a:schemeClr val="bg1"/>
                </a:solidFill>
              </a:rPr>
              <a:t>Какую ошибку допустил поэт? </a:t>
            </a:r>
          </a:p>
          <a:p>
            <a:endParaRPr lang="ru-RU" sz="6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3"/>
          <p:cNvSpPr txBox="1">
            <a:spLocks noChangeArrowheads="1"/>
          </p:cNvSpPr>
          <p:nvPr/>
        </p:nvSpPr>
        <p:spPr bwMode="auto">
          <a:xfrm>
            <a:off x="358775" y="5459413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111619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1620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1621" name="Прямоугольник 8"/>
          <p:cNvSpPr>
            <a:spLocks noChangeArrowheads="1"/>
          </p:cNvSpPr>
          <p:nvPr/>
        </p:nvSpPr>
        <p:spPr bwMode="auto">
          <a:xfrm>
            <a:off x="327025" y="338138"/>
            <a:ext cx="35210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/>
              <a:t>Белка относится к отряду грызуны и питается только растительной пищей</a:t>
            </a:r>
          </a:p>
        </p:txBody>
      </p:sp>
      <p:pic>
        <p:nvPicPr>
          <p:cNvPr id="11162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1288" y="776288"/>
            <a:ext cx="5192712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Заголовок 1"/>
          <p:cNvSpPr>
            <a:spLocks noGrp="1"/>
          </p:cNvSpPr>
          <p:nvPr>
            <p:ph type="title"/>
          </p:nvPr>
        </p:nvSpPr>
        <p:spPr>
          <a:xfrm>
            <a:off x="704850" y="533400"/>
            <a:ext cx="7772400" cy="1143000"/>
          </a:xfrm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3 тур</a:t>
            </a:r>
          </a:p>
        </p:txBody>
      </p:sp>
      <p:sp>
        <p:nvSpPr>
          <p:cNvPr id="1126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Конкурс капитанов</a:t>
            </a:r>
          </a:p>
          <a:p>
            <a:r>
              <a:rPr lang="ru-RU" sz="4000" smtClean="0">
                <a:solidFill>
                  <a:schemeClr val="bg1"/>
                </a:solidFill>
              </a:rPr>
              <a:t>Капитаны по очереди выходят, представляют свой буклет. Каждая команда  защитившая  буклет получает 500 баллов дополнительно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170488"/>
          </a:xfrm>
        </p:spPr>
        <p:txBody>
          <a:bodyPr/>
          <a:lstStyle/>
          <a:p>
            <a:r>
              <a:rPr lang="ru-RU" smtClean="0">
                <a:solidFill>
                  <a:srgbClr val="FF33CC"/>
                </a:solidFill>
              </a:rPr>
              <a:t>Злой кабан </a:t>
            </a:r>
            <a:r>
              <a:rPr lang="ru-RU" smtClean="0">
                <a:solidFill>
                  <a:schemeClr val="bg1"/>
                </a:solidFill>
              </a:rPr>
              <a:t>сидел на ветке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rgbClr val="FF33CC"/>
                </a:solidFill>
              </a:rPr>
              <a:t>пароход</a:t>
            </a:r>
            <a:r>
              <a:rPr lang="ru-RU" smtClean="0">
                <a:solidFill>
                  <a:schemeClr val="bg1"/>
                </a:solidFill>
              </a:rPr>
              <a:t> томился в клетке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rgbClr val="FF33CC"/>
                </a:solidFill>
              </a:rPr>
              <a:t>соловей</a:t>
            </a:r>
            <a:r>
              <a:rPr lang="ru-RU" smtClean="0">
                <a:solidFill>
                  <a:schemeClr val="bg1"/>
                </a:solidFill>
              </a:rPr>
              <a:t> ел блины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rgbClr val="FF33CC"/>
                </a:solidFill>
              </a:rPr>
              <a:t>дикообраз</a:t>
            </a:r>
            <a:r>
              <a:rPr lang="ru-RU" smtClean="0">
                <a:solidFill>
                  <a:schemeClr val="bg1"/>
                </a:solidFill>
              </a:rPr>
              <a:t> шил себе штаны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rgbClr val="FF33CC"/>
                </a:solidFill>
              </a:rPr>
              <a:t>кошка</a:t>
            </a:r>
            <a:r>
              <a:rPr lang="ru-RU" smtClean="0">
                <a:solidFill>
                  <a:schemeClr val="bg1"/>
                </a:solidFill>
              </a:rPr>
              <a:t> биологию учила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rgbClr val="FF33CC"/>
                </a:solidFill>
              </a:rPr>
              <a:t>Маша</a:t>
            </a:r>
            <a:r>
              <a:rPr lang="ru-RU" smtClean="0">
                <a:solidFill>
                  <a:schemeClr val="bg1"/>
                </a:solidFill>
              </a:rPr>
              <a:t> хвостик свой ловила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rgbClr val="FF33CC"/>
                </a:solidFill>
              </a:rPr>
              <a:t>Буратино</a:t>
            </a:r>
            <a:r>
              <a:rPr lang="ru-RU" smtClean="0">
                <a:solidFill>
                  <a:schemeClr val="bg1"/>
                </a:solidFill>
              </a:rPr>
              <a:t> точил клыки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277813" y="5178425"/>
            <a:ext cx="13763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65650"/>
          </a:xfrm>
        </p:spPr>
        <p:txBody>
          <a:bodyPr/>
          <a:lstStyle/>
          <a:p>
            <a:r>
              <a:rPr lang="ru-RU" sz="7200" smtClean="0">
                <a:solidFill>
                  <a:srgbClr val="FF0000"/>
                </a:solidFill>
              </a:rPr>
              <a:t>Подсчитайте количество баллов, которые вы набрали за игру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Поздравляем победителей!!!!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225675" y="1785938"/>
            <a:ext cx="46069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433888" y="3290888"/>
            <a:ext cx="276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LPHRG01.wav">
            <a:hlinkClick r:id="" action="ppaction://media"/>
          </p:cNvPr>
          <p:cNvPicPr>
            <a:picLocks noRot="1" noChangeAspect="1"/>
          </p:cNvPicPr>
          <p:nvPr>
            <a:wavAudioFile r:embed="rId2" name="ELPHRG01.wav"/>
          </p:nvPr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433888" y="3290888"/>
            <a:ext cx="276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Муз.сопровождение конкурса ' кот в мешке' - Без названия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433888" y="3290888"/>
            <a:ext cx="276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17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Среда обитания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62013" y="2514600"/>
            <a:ext cx="7519987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>
                <a:solidFill>
                  <a:srgbClr val="FF0000"/>
                </a:solidFill>
              </a:rPr>
              <a:t>Покажите жестами</a:t>
            </a:r>
            <a:r>
              <a:rPr lang="ru-RU" sz="6000"/>
              <a:t>, а потом </a:t>
            </a:r>
            <a:r>
              <a:rPr lang="ru-RU" sz="6000">
                <a:solidFill>
                  <a:srgbClr val="FF0000"/>
                </a:solidFill>
              </a:rPr>
              <a:t>назовите</a:t>
            </a:r>
            <a:r>
              <a:rPr lang="ru-RU" sz="6000"/>
              <a:t> среду обитания кашалота</a:t>
            </a: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2628900" y="54673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0" y="5900738"/>
            <a:ext cx="1376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3" action="ppaction://hlinksldjump"/>
              </a:rPr>
              <a:t>НАЗАД</a:t>
            </a:r>
            <a:endParaRPr lang="ru-RU" sz="2800"/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0" name="Rectangl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1" name="Text Box 1033"/>
          <p:cNvSpPr txBox="1">
            <a:spLocks noChangeArrowheads="1"/>
          </p:cNvSpPr>
          <p:nvPr/>
        </p:nvSpPr>
        <p:spPr bwMode="auto">
          <a:xfrm>
            <a:off x="1154113" y="588963"/>
            <a:ext cx="71786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Кашалот обитает в водной среде</a:t>
            </a:r>
          </a:p>
        </p:txBody>
      </p:sp>
      <p:sp>
        <p:nvSpPr>
          <p:cNvPr id="1032" name="Rectangle 10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1035"/>
          <p:cNvGraphicFramePr>
            <a:graphicFrameLocks noChangeAspect="1"/>
          </p:cNvGraphicFramePr>
          <p:nvPr/>
        </p:nvGraphicFramePr>
        <p:xfrm>
          <a:off x="0" y="0"/>
          <a:ext cx="104775" cy="200025"/>
        </p:xfrm>
        <a:graphic>
          <a:graphicData uri="http://schemas.openxmlformats.org/presentationml/2006/ole">
            <p:oleObj spid="_x0000_s1026" name="Формула" r:id="rId4" imgW="101512" imgH="203024" progId="Equation.3">
              <p:embed/>
            </p:oleObj>
          </a:graphicData>
        </a:graphic>
      </p:graphicFrame>
      <p:sp>
        <p:nvSpPr>
          <p:cNvPr id="1033" name="Rectangle 103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7" name="Object 1037"/>
          <p:cNvGraphicFramePr>
            <a:graphicFrameLocks noChangeAspect="1"/>
          </p:cNvGraphicFramePr>
          <p:nvPr/>
        </p:nvGraphicFramePr>
        <p:xfrm>
          <a:off x="0" y="0"/>
          <a:ext cx="104775" cy="200025"/>
        </p:xfrm>
        <a:graphic>
          <a:graphicData uri="http://schemas.openxmlformats.org/presentationml/2006/ole">
            <p:oleObj spid="_x0000_s1027" name="Формула" r:id="rId5" imgW="101512" imgH="203024" progId="Equation.3">
              <p:embed/>
            </p:oleObj>
          </a:graphicData>
        </a:graphic>
      </p:graphicFrame>
      <p:sp>
        <p:nvSpPr>
          <p:cNvPr id="1034" name="Rectangle 1039"/>
          <p:cNvSpPr>
            <a:spLocks noChangeArrowheads="1"/>
          </p:cNvSpPr>
          <p:nvPr/>
        </p:nvSpPr>
        <p:spPr bwMode="auto">
          <a:xfrm>
            <a:off x="933450" y="39052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035" name="Picture 1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05000" y="2236788"/>
            <a:ext cx="5824538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6750" y="358775"/>
            <a:ext cx="7772400" cy="14700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Среда обитания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300</a:t>
            </a:r>
            <a:r>
              <a:rPr lang="ru-RU" sz="54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29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46138" y="2190750"/>
            <a:ext cx="8297862" cy="3810000"/>
          </a:xfrm>
        </p:spPr>
        <p:txBody>
          <a:bodyPr/>
          <a:lstStyle/>
          <a:p>
            <a:pPr eaLnBrk="1" hangingPunct="1"/>
            <a:r>
              <a:rPr lang="ru-RU" sz="6600" smtClean="0">
                <a:solidFill>
                  <a:srgbClr val="66FFFF"/>
                </a:solidFill>
              </a:rPr>
              <a:t>Назовите среду обитания пищухи. К какому отряду она относится?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38200" y="2286000"/>
            <a:ext cx="7848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/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143000" y="48577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1562100" y="40005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6391" name="Rectangle 10"/>
          <p:cNvSpPr>
            <a:spLocks noChangeArrowheads="1"/>
          </p:cNvSpPr>
          <p:nvPr/>
        </p:nvSpPr>
        <p:spPr bwMode="auto">
          <a:xfrm>
            <a:off x="838200" y="40957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58763" y="5545138"/>
            <a:ext cx="13763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2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933450" y="0"/>
            <a:ext cx="6667500" cy="3600450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66FFFF"/>
                </a:solidFill>
              </a:rPr>
              <a:t>Среда обитания пищухи типично наземная, отряд грызуны</a:t>
            </a:r>
          </a:p>
        </p:txBody>
      </p:sp>
      <p:sp>
        <p:nvSpPr>
          <p:cNvPr id="17414" name="Rectangle 12"/>
          <p:cNvSpPr>
            <a:spLocks noChangeArrowheads="1"/>
          </p:cNvSpPr>
          <p:nvPr/>
        </p:nvSpPr>
        <p:spPr bwMode="auto">
          <a:xfrm>
            <a:off x="647700" y="40005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7415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14550" y="292417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Среда обитания </a:t>
            </a:r>
            <a:r>
              <a:rPr lang="en-US" smtClean="0">
                <a:solidFill>
                  <a:schemeClr val="bg1"/>
                </a:solidFill>
              </a:rPr>
              <a:t>4</a:t>
            </a:r>
            <a:r>
              <a:rPr lang="ru-RU" smtClean="0">
                <a:solidFill>
                  <a:schemeClr val="bg1"/>
                </a:solidFill>
              </a:rPr>
              <a:t>00</a:t>
            </a:r>
            <a:r>
              <a:rPr lang="ru-RU" sz="540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435" name="Text Box 8"/>
          <p:cNvSpPr txBox="1">
            <a:spLocks noChangeArrowheads="1"/>
          </p:cNvSpPr>
          <p:nvPr/>
        </p:nvSpPr>
        <p:spPr bwMode="auto">
          <a:xfrm rot="10800000" flipV="1">
            <a:off x="830263" y="1652588"/>
            <a:ext cx="752475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Назовите отряд млекопитающих освоивших воздушную среду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33600" y="1335088"/>
            <a:ext cx="5124450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76225" y="5614988"/>
            <a:ext cx="1376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3" action="ppaction://hlinksldjump"/>
              </a:rPr>
              <a:t>НАЗАД</a:t>
            </a:r>
            <a:endParaRPr lang="ru-RU" sz="2800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047750" y="968375"/>
            <a:ext cx="58293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/>
          </a:p>
        </p:txBody>
      </p:sp>
      <p:sp>
        <p:nvSpPr>
          <p:cNvPr id="19461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666750" y="349250"/>
            <a:ext cx="79168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</a:rPr>
              <a:t>Отряд рукокрылые</a:t>
            </a:r>
          </a:p>
        </p:txBody>
      </p:sp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857250" y="36004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Среда обитания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 500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81050" y="2247900"/>
            <a:ext cx="76009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Какое название носило  </a:t>
            </a:r>
          </a:p>
        </p:txBody>
      </p:sp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2286000" y="2274888"/>
            <a:ext cx="4572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5400"/>
          </a:p>
          <a:p>
            <a:r>
              <a:rPr lang="ru-RU" sz="5400"/>
              <a:t>вымершее животное отряда сирен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76225" y="5597525"/>
            <a:ext cx="1376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508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1509" name="Text Box 14"/>
          <p:cNvSpPr txBox="1">
            <a:spLocks noChangeArrowheads="1"/>
          </p:cNvSpPr>
          <p:nvPr/>
        </p:nvSpPr>
        <p:spPr bwMode="auto">
          <a:xfrm>
            <a:off x="450850" y="2482850"/>
            <a:ext cx="81359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/>
          </a:p>
        </p:txBody>
      </p:sp>
      <p:sp>
        <p:nvSpPr>
          <p:cNvPr id="21510" name="Прямоугольник 7"/>
          <p:cNvSpPr>
            <a:spLocks noChangeArrowheads="1"/>
          </p:cNvSpPr>
          <p:nvPr/>
        </p:nvSpPr>
        <p:spPr bwMode="auto">
          <a:xfrm>
            <a:off x="1570038" y="314325"/>
            <a:ext cx="62976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Стеллерова корова</a:t>
            </a:r>
          </a:p>
        </p:txBody>
      </p:sp>
      <p:pic>
        <p:nvPicPr>
          <p:cNvPr id="21511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00250" y="1254125"/>
            <a:ext cx="4533900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Девиз: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4800" smtClean="0">
                <a:solidFill>
                  <a:schemeClr val="bg1"/>
                </a:solidFill>
              </a:rPr>
              <a:t> «Природа всегда права и всегда правдива, а все ошибки и заблуждения исходят от людей»</a:t>
            </a:r>
          </a:p>
          <a:p>
            <a:pPr>
              <a:buFontTx/>
              <a:buNone/>
            </a:pPr>
            <a:r>
              <a:rPr lang="ru-RU" smtClean="0">
                <a:solidFill>
                  <a:schemeClr val="bg1"/>
                </a:solidFill>
              </a:rPr>
              <a:t>                                                            Гете</a:t>
            </a:r>
          </a:p>
        </p:txBody>
      </p:sp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33413" y="708025"/>
            <a:ext cx="7772400" cy="1143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Волосяной покров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778000" y="2124075"/>
            <a:ext cx="54959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Назовите 3 функции волосяного покрова млекопитающих</a:t>
            </a:r>
          </a:p>
        </p:txBody>
      </p:sp>
      <p:sp>
        <p:nvSpPr>
          <p:cNvPr id="22532" name="Rectangle 8"/>
          <p:cNvSpPr>
            <a:spLocks noChangeArrowheads="1"/>
          </p:cNvSpPr>
          <p:nvPr/>
        </p:nvSpPr>
        <p:spPr bwMode="auto">
          <a:xfrm>
            <a:off x="5734050" y="56578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27025" y="5580063"/>
            <a:ext cx="1376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556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557" name="Rectangle 8"/>
          <p:cNvSpPr>
            <a:spLocks noGrp="1" noChangeArrowheads="1"/>
          </p:cNvSpPr>
          <p:nvPr>
            <p:ph type="title"/>
          </p:nvPr>
        </p:nvSpPr>
        <p:spPr>
          <a:xfrm>
            <a:off x="781050" y="533400"/>
            <a:ext cx="7772400" cy="4914900"/>
          </a:xfrm>
        </p:spPr>
        <p:txBody>
          <a:bodyPr/>
          <a:lstStyle/>
          <a:p>
            <a:pPr eaLnBrk="1" hangingPunct="1"/>
            <a:r>
              <a:rPr lang="ru-RU" sz="4800" smtClean="0">
                <a:solidFill>
                  <a:srgbClr val="66FFFF"/>
                </a:solidFill>
              </a:rPr>
              <a:t>1)Участвует в терморегуляции</a:t>
            </a:r>
            <a:br>
              <a:rPr lang="ru-RU" sz="4800" smtClean="0">
                <a:solidFill>
                  <a:srgbClr val="66FFFF"/>
                </a:solidFill>
              </a:rPr>
            </a:br>
            <a:r>
              <a:rPr lang="ru-RU" sz="4800" smtClean="0">
                <a:solidFill>
                  <a:srgbClr val="66FFFF"/>
                </a:solidFill>
              </a:rPr>
              <a:t>2) является органом осязания</a:t>
            </a:r>
            <a:br>
              <a:rPr lang="ru-RU" sz="4800" smtClean="0">
                <a:solidFill>
                  <a:srgbClr val="66FFFF"/>
                </a:solidFill>
              </a:rPr>
            </a:br>
            <a:r>
              <a:rPr lang="ru-RU" sz="4800" smtClean="0">
                <a:solidFill>
                  <a:srgbClr val="66FFFF"/>
                </a:solidFill>
              </a:rPr>
              <a:t>3) предохраняет кожу от повреждений</a:t>
            </a:r>
            <a:br>
              <a:rPr lang="ru-RU" sz="4800" smtClean="0">
                <a:solidFill>
                  <a:srgbClr val="66FFFF"/>
                </a:solidFill>
              </a:rPr>
            </a:br>
            <a:endParaRPr lang="ru-RU" sz="4800" smtClean="0">
              <a:solidFill>
                <a:srgbClr val="66FFFF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Волосяной покров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57250" y="2476500"/>
            <a:ext cx="7620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Как еще называется волосяной покров зверей?</a:t>
            </a: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723900" y="1828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76225" y="5580063"/>
            <a:ext cx="1376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4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5" name="Rectangle 7"/>
          <p:cNvSpPr>
            <a:spLocks noGrp="1" noChangeArrowheads="1"/>
          </p:cNvSpPr>
          <p:nvPr>
            <p:ph type="title"/>
          </p:nvPr>
        </p:nvSpPr>
        <p:spPr>
          <a:xfrm>
            <a:off x="571500" y="266700"/>
            <a:ext cx="7886700" cy="1771650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66FFFF"/>
                </a:solidFill>
              </a:rPr>
              <a:t>Волосяной покров зверей называют мех или шерсть</a:t>
            </a:r>
          </a:p>
        </p:txBody>
      </p:sp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01863" y="2032000"/>
            <a:ext cx="4427537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4988" y="244475"/>
            <a:ext cx="7923212" cy="228917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Волосяной покров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300</a:t>
            </a:r>
            <a:endParaRPr lang="ru-RU" smtClean="0">
              <a:solidFill>
                <a:schemeClr val="bg1"/>
              </a:solidFill>
            </a:endParaRP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238250" y="2609850"/>
            <a:ext cx="6400800" cy="3619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4800" smtClean="0">
                <a:solidFill>
                  <a:srgbClr val="66FFFF"/>
                </a:solidFill>
              </a:rPr>
              <a:t>Дополните  фразу:</a:t>
            </a:r>
          </a:p>
          <a:p>
            <a:pPr eaLnBrk="1" hangingPunct="1">
              <a:lnSpc>
                <a:spcPct val="80000"/>
              </a:lnSpc>
            </a:pPr>
            <a:r>
              <a:rPr lang="ru-RU" sz="4800" smtClean="0">
                <a:solidFill>
                  <a:schemeClr val="bg1"/>
                </a:solidFill>
              </a:rPr>
              <a:t>Волосы являются производными … кожных покровов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981450" y="457200"/>
            <a:ext cx="4419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819150" y="9334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223838" y="5597525"/>
            <a:ext cx="13763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3" action="ppaction://hlinksldjump"/>
              </a:rPr>
              <a:t>НАЗАД</a:t>
            </a:r>
            <a:endParaRPr lang="ru-RU" sz="280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53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54" name="Rectangle 9"/>
          <p:cNvSpPr>
            <a:spLocks noGrp="1" noChangeArrowheads="1"/>
          </p:cNvSpPr>
          <p:nvPr>
            <p:ph type="ctrTitle"/>
          </p:nvPr>
        </p:nvSpPr>
        <p:spPr>
          <a:xfrm>
            <a:off x="0" y="247650"/>
            <a:ext cx="9144000" cy="1581150"/>
          </a:xfrm>
        </p:spPr>
        <p:txBody>
          <a:bodyPr/>
          <a:lstStyle/>
          <a:p>
            <a:pPr eaLnBrk="1" hangingPunct="1"/>
            <a:r>
              <a:rPr lang="ru-RU" sz="4800" smtClean="0">
                <a:solidFill>
                  <a:srgbClr val="66FFFF"/>
                </a:solidFill>
              </a:rPr>
              <a:t>Волосы являются производными эпидермиса кожных покровов </a:t>
            </a:r>
          </a:p>
        </p:txBody>
      </p:sp>
      <p:graphicFrame>
        <p:nvGraphicFramePr>
          <p:cNvPr id="2050" name="Object 1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2050" name="Формула" r:id="rId4" imgW="114120" imgH="215640" progId="Equation.3">
              <p:embed/>
            </p:oleObj>
          </a:graphicData>
        </a:graphic>
      </p:graphicFrame>
      <p:sp>
        <p:nvSpPr>
          <p:cNvPr id="2055" name="Rectangle 15"/>
          <p:cNvSpPr>
            <a:spLocks noChangeArrowheads="1"/>
          </p:cNvSpPr>
          <p:nvPr/>
        </p:nvSpPr>
        <p:spPr bwMode="auto">
          <a:xfrm>
            <a:off x="857250" y="12763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56" name="Rectangle 17"/>
          <p:cNvSpPr>
            <a:spLocks noChangeArrowheads="1"/>
          </p:cNvSpPr>
          <p:nvPr/>
        </p:nvSpPr>
        <p:spPr bwMode="auto">
          <a:xfrm>
            <a:off x="7620000" y="2438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57" name="Picture 1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52600" y="1847850"/>
            <a:ext cx="57023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609600"/>
            <a:ext cx="7161213" cy="161925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Волосяной покров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19100" y="19050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400"/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284163" y="2459038"/>
            <a:ext cx="859631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Назовите 3 животных у которых волосяной покров преобразован в иглы </a:t>
            </a:r>
          </a:p>
        </p:txBody>
      </p:sp>
      <p:sp>
        <p:nvSpPr>
          <p:cNvPr id="27653" name="Rectangle 14"/>
          <p:cNvSpPr>
            <a:spLocks noChangeArrowheads="1"/>
          </p:cNvSpPr>
          <p:nvPr/>
        </p:nvSpPr>
        <p:spPr bwMode="auto">
          <a:xfrm>
            <a:off x="742950" y="12573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90663"/>
            <a:ext cx="3409950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276225" y="5821363"/>
            <a:ext cx="1376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3" action="ppaction://hlinksldjump"/>
              </a:rPr>
              <a:t>НАЗАД</a:t>
            </a:r>
            <a:endParaRPr lang="ru-RU" sz="2800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7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8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33400" y="247650"/>
            <a:ext cx="8610600" cy="14700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Еж, Дикообраз, Ехидна</a:t>
            </a:r>
          </a:p>
        </p:txBody>
      </p:sp>
      <p:sp>
        <p:nvSpPr>
          <p:cNvPr id="28679" name="Rectangle 10"/>
          <p:cNvSpPr>
            <a:spLocks noChangeArrowheads="1"/>
          </p:cNvSpPr>
          <p:nvPr/>
        </p:nvSpPr>
        <p:spPr bwMode="auto">
          <a:xfrm>
            <a:off x="7505700" y="29908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80" name="Rectangle 12"/>
          <p:cNvSpPr>
            <a:spLocks noChangeArrowheads="1"/>
          </p:cNvSpPr>
          <p:nvPr/>
        </p:nvSpPr>
        <p:spPr bwMode="auto">
          <a:xfrm>
            <a:off x="7658100" y="53530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8681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48000" y="1466850"/>
            <a:ext cx="30480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81700" y="1447800"/>
            <a:ext cx="31623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Волосяной покров</a:t>
            </a:r>
            <a:br>
              <a:rPr lang="ru-RU" sz="4000" smtClean="0">
                <a:solidFill>
                  <a:schemeClr val="bg1"/>
                </a:solidFill>
              </a:rPr>
            </a:br>
            <a:r>
              <a:rPr lang="ru-RU" sz="4000" smtClean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29699" name="Text Box 10"/>
          <p:cNvSpPr txBox="1">
            <a:spLocks noChangeArrowheads="1"/>
          </p:cNvSpPr>
          <p:nvPr/>
        </p:nvSpPr>
        <p:spPr bwMode="auto">
          <a:xfrm>
            <a:off x="4860925" y="3632200"/>
            <a:ext cx="20621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</a:t>
            </a:r>
            <a:endParaRPr lang="ru-RU" sz="4000"/>
          </a:p>
        </p:txBody>
      </p:sp>
      <p:sp>
        <p:nvSpPr>
          <p:cNvPr id="29700" name="Rectangle 11"/>
          <p:cNvSpPr>
            <a:spLocks noChangeArrowheads="1"/>
          </p:cNvSpPr>
          <p:nvPr/>
        </p:nvSpPr>
        <p:spPr bwMode="auto">
          <a:xfrm>
            <a:off x="1143000" y="45339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01" name="Прямоугольник 10"/>
          <p:cNvSpPr>
            <a:spLocks noChangeArrowheads="1"/>
          </p:cNvSpPr>
          <p:nvPr/>
        </p:nvSpPr>
        <p:spPr bwMode="auto">
          <a:xfrm rot="10800000" flipV="1">
            <a:off x="1346200" y="1958975"/>
            <a:ext cx="550545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/>
              <a:t>Поэтический вопрос: Необходимо расположить правую часть стихотворения в соответствии с левой</a:t>
            </a:r>
          </a:p>
          <a:p>
            <a:endParaRPr lang="ru-RU"/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20775" y="1311275"/>
            <a:ext cx="64008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76225" y="5527675"/>
            <a:ext cx="1376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24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25" name="Rectangle 15"/>
          <p:cNvSpPr>
            <a:spLocks noChangeArrowheads="1"/>
          </p:cNvSpPr>
          <p:nvPr/>
        </p:nvSpPr>
        <p:spPr bwMode="auto">
          <a:xfrm>
            <a:off x="990600" y="33337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26" name="Прямоугольник 11"/>
          <p:cNvSpPr>
            <a:spLocks noChangeArrowheads="1"/>
          </p:cNvSpPr>
          <p:nvPr/>
        </p:nvSpPr>
        <p:spPr bwMode="auto">
          <a:xfrm>
            <a:off x="876300" y="682625"/>
            <a:ext cx="7315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</a:rPr>
              <a:t>Портной</a:t>
            </a:r>
            <a:r>
              <a:rPr lang="ru-RU"/>
              <a:t> давал гудки</a:t>
            </a:r>
          </a:p>
          <a:p>
            <a:r>
              <a:rPr lang="ru-RU">
                <a:solidFill>
                  <a:srgbClr val="FF0000"/>
                </a:solidFill>
              </a:rPr>
              <a:t>Еж</a:t>
            </a:r>
            <a:r>
              <a:rPr lang="ru-RU"/>
              <a:t> накрыт к обеду был</a:t>
            </a:r>
          </a:p>
          <a:p>
            <a:r>
              <a:rPr lang="ru-RU">
                <a:solidFill>
                  <a:srgbClr val="FF0000"/>
                </a:solidFill>
              </a:rPr>
              <a:t>Чиж</a:t>
            </a:r>
            <a:r>
              <a:rPr lang="ru-RU"/>
              <a:t> усами шевелил</a:t>
            </a:r>
          </a:p>
          <a:p>
            <a:r>
              <a:rPr lang="ru-RU">
                <a:solidFill>
                  <a:srgbClr val="FF0000"/>
                </a:solidFill>
              </a:rPr>
              <a:t>Стол</a:t>
            </a:r>
            <a:r>
              <a:rPr lang="ru-RU"/>
              <a:t> летал под облаками</a:t>
            </a:r>
          </a:p>
          <a:p>
            <a:r>
              <a:rPr lang="ru-RU">
                <a:solidFill>
                  <a:srgbClr val="FF0000"/>
                </a:solidFill>
              </a:rPr>
              <a:t>Чайник</a:t>
            </a:r>
            <a:r>
              <a:rPr lang="ru-RU"/>
              <a:t> прыгал во дворе</a:t>
            </a:r>
          </a:p>
          <a:p>
            <a:r>
              <a:rPr lang="ru-RU">
                <a:solidFill>
                  <a:srgbClr val="FF0000"/>
                </a:solidFill>
              </a:rPr>
              <a:t>Мальчик</a:t>
            </a:r>
            <a:r>
              <a:rPr lang="ru-RU"/>
              <a:t> булькал на костре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219700"/>
          </a:xfrm>
        </p:spPr>
        <p:txBody>
          <a:bodyPr/>
          <a:lstStyle/>
          <a:p>
            <a:r>
              <a:rPr lang="ru-RU" b="1" u="sng" smtClean="0">
                <a:solidFill>
                  <a:schemeClr val="bg1"/>
                </a:solidFill>
              </a:rPr>
              <a:t>Задачи урока:</a:t>
            </a:r>
            <a:r>
              <a:rPr lang="ru-RU" smtClean="0">
                <a:solidFill>
                  <a:schemeClr val="bg1"/>
                </a:solidFill>
              </a:rPr>
              <a:t/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расширить знания о многообразии млекопитающих, повторить и систематизировать знания о строении, жизнедеятельности, классификации  млекопитающих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solidFill>
                  <a:schemeClr val="bg1"/>
                </a:solidFill>
              </a:rPr>
              <a:t>теплокровность</a:t>
            </a:r>
            <a:br>
              <a:rPr lang="ru-RU" sz="3600" smtClean="0">
                <a:solidFill>
                  <a:schemeClr val="bg1"/>
                </a:solidFill>
              </a:rPr>
            </a:br>
            <a:r>
              <a:rPr lang="ru-RU" sz="3600" smtClean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42900" y="2076450"/>
            <a:ext cx="8420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/>
              <a:t>Вопрос для одного участника команды</a:t>
            </a:r>
          </a:p>
          <a:p>
            <a:pPr algn="ctr"/>
            <a:r>
              <a:rPr lang="ru-RU" sz="4400"/>
              <a:t>Прочитайте текст и найдите не менее 5 названий теплокровных  животных, в конце или начале слова.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61950" y="5700713"/>
            <a:ext cx="1376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2772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2773" name="Прямоугольник 8"/>
          <p:cNvSpPr>
            <a:spLocks noChangeArrowheads="1"/>
          </p:cNvSpPr>
          <p:nvPr/>
        </p:nvSpPr>
        <p:spPr bwMode="auto">
          <a:xfrm>
            <a:off x="207963" y="925513"/>
            <a:ext cx="8624887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chemeClr val="bg1"/>
                </a:solidFill>
              </a:rPr>
              <a:t>Возвращаясь из зоологического сада в свой посёлок, ребята шли самой близкой дорогой –через лес, около левого притока Банчурки – реки, в которой водилось много рыбы красноперки. Вот и знакомый амбар. Сбоку от него красовался ствол клена. Вдруг из-за дерева выбежал какой-то зверек прямо под ноги идущим. </a:t>
            </a:r>
          </a:p>
          <a:p>
            <a:r>
              <a:rPr lang="ru-RU" sz="2800">
                <a:solidFill>
                  <a:schemeClr val="bg1"/>
                </a:solidFill>
              </a:rPr>
              <a:t>-Брысь! Крикнул шедший впереди и отскочил в сторону. </a:t>
            </a:r>
          </a:p>
          <a:p>
            <a:r>
              <a:rPr lang="ru-RU" sz="2800">
                <a:solidFill>
                  <a:schemeClr val="bg1"/>
                </a:solidFill>
              </a:rPr>
              <a:t>-Опять туча заслонила солнце! – воскликнула его сестра, услышав отдаленный гром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63" y="212725"/>
            <a:ext cx="7772400" cy="11430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bg1"/>
                </a:solidFill>
              </a:rPr>
              <a:t>Теплокровность </a:t>
            </a:r>
            <a:br>
              <a:rPr lang="ru-RU" sz="3600" smtClean="0">
                <a:solidFill>
                  <a:schemeClr val="bg1"/>
                </a:solidFill>
              </a:rPr>
            </a:br>
            <a:r>
              <a:rPr lang="ru-RU" sz="3600" smtClean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1009650" y="47434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5113" y="1238250"/>
            <a:ext cx="31623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59450" y="1344613"/>
            <a:ext cx="31369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Прямоугольник 8"/>
          <p:cNvSpPr>
            <a:spLocks noChangeArrowheads="1"/>
          </p:cNvSpPr>
          <p:nvPr/>
        </p:nvSpPr>
        <p:spPr bwMode="auto">
          <a:xfrm>
            <a:off x="3455988" y="1849438"/>
            <a:ext cx="2316162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Выберите животного занесенного в красную книгу РК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27025" y="5718175"/>
            <a:ext cx="1376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0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361950" y="1055688"/>
            <a:ext cx="8239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Ответ.</a:t>
            </a:r>
          </a:p>
          <a:p>
            <a:pPr algn="ctr"/>
            <a:r>
              <a:rPr lang="ru-RU"/>
              <a:t>Хорёк, Барсук. Оба вида занесены в красную книгу  РК</a:t>
            </a:r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1524000" y="35433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3" name="Rectangle 9"/>
          <p:cNvSpPr>
            <a:spLocks noChangeArrowheads="1"/>
          </p:cNvSpPr>
          <p:nvPr/>
        </p:nvSpPr>
        <p:spPr bwMode="auto">
          <a:xfrm>
            <a:off x="7200900" y="2895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4" name="Rectangle 11"/>
          <p:cNvSpPr>
            <a:spLocks noChangeArrowheads="1"/>
          </p:cNvSpPr>
          <p:nvPr/>
        </p:nvSpPr>
        <p:spPr bwMode="auto">
          <a:xfrm>
            <a:off x="7581900" y="40005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4825" name="Rectangle 13"/>
          <p:cNvSpPr>
            <a:spLocks noChangeArrowheads="1"/>
          </p:cNvSpPr>
          <p:nvPr/>
        </p:nvSpPr>
        <p:spPr bwMode="auto">
          <a:xfrm>
            <a:off x="6934200" y="40576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25613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bg1"/>
                </a:solidFill>
              </a:rPr>
              <a:t>теплокровность</a:t>
            </a:r>
            <a:br>
              <a:rPr lang="ru-RU" sz="3600" smtClean="0">
                <a:solidFill>
                  <a:schemeClr val="bg1"/>
                </a:solidFill>
              </a:rPr>
            </a:br>
            <a:r>
              <a:rPr lang="ru-RU" sz="3600" smtClean="0">
                <a:solidFill>
                  <a:schemeClr val="bg1"/>
                </a:solidFill>
              </a:rPr>
              <a:t>300</a:t>
            </a:r>
          </a:p>
        </p:txBody>
      </p:sp>
      <p:sp>
        <p:nvSpPr>
          <p:cNvPr id="35843" name="Rectangle 6"/>
          <p:cNvSpPr>
            <a:spLocks noGrp="1" noChangeArrowheads="1"/>
          </p:cNvSpPr>
          <p:nvPr>
            <p:ph type="subTitle" idx="4294967295"/>
          </p:nvPr>
        </p:nvSpPr>
        <p:spPr>
          <a:xfrm>
            <a:off x="1104900" y="1047750"/>
            <a:ext cx="7772400" cy="318135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ru-RU" smtClean="0">
              <a:solidFill>
                <a:schemeClr val="bg1"/>
              </a:solidFill>
            </a:endParaRPr>
          </a:p>
          <a:p>
            <a:pPr marL="0" indent="0" algn="ctr" eaLnBrk="1" hangingPunct="1">
              <a:buFontTx/>
              <a:buNone/>
            </a:pPr>
            <a:r>
              <a:rPr lang="ru-RU" sz="4800" smtClean="0">
                <a:solidFill>
                  <a:schemeClr val="bg1"/>
                </a:solidFill>
              </a:rPr>
              <a:t>Приведите пример млекопитающего обладающего холоднокровностью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801688" y="1781175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40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93688" y="5751513"/>
            <a:ext cx="13763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6868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6869" name="AutoShape 8"/>
          <p:cNvSpPr>
            <a:spLocks noChangeArrowheads="1"/>
          </p:cNvSpPr>
          <p:nvPr/>
        </p:nvSpPr>
        <p:spPr bwMode="auto">
          <a:xfrm flipH="1">
            <a:off x="2146300" y="2019300"/>
            <a:ext cx="596900" cy="355600"/>
          </a:xfrm>
          <a:prstGeom prst="wedgeEllipseCallout">
            <a:avLst>
              <a:gd name="adj1" fmla="val -47875"/>
              <a:gd name="adj2" fmla="val 5356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36870" name="AutoShape 9"/>
          <p:cNvSpPr>
            <a:spLocks noChangeArrowheads="1"/>
          </p:cNvSpPr>
          <p:nvPr/>
        </p:nvSpPr>
        <p:spPr bwMode="auto">
          <a:xfrm>
            <a:off x="1333500" y="2019300"/>
            <a:ext cx="914400" cy="609600"/>
          </a:xfrm>
          <a:prstGeom prst="wedgeEllipseCallout">
            <a:avLst>
              <a:gd name="adj1" fmla="val 183333"/>
              <a:gd name="adj2" fmla="val 5130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36871" name="AutoShape 10"/>
          <p:cNvSpPr>
            <a:spLocks noChangeArrowheads="1"/>
          </p:cNvSpPr>
          <p:nvPr/>
        </p:nvSpPr>
        <p:spPr bwMode="auto">
          <a:xfrm>
            <a:off x="3200400" y="2457450"/>
            <a:ext cx="914400" cy="914400"/>
          </a:xfrm>
          <a:prstGeom prst="star8">
            <a:avLst>
              <a:gd name="adj" fmla="val 3825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6872" name="Line 13"/>
          <p:cNvSpPr>
            <a:spLocks noChangeShapeType="1"/>
          </p:cNvSpPr>
          <p:nvPr/>
        </p:nvSpPr>
        <p:spPr bwMode="auto">
          <a:xfrm>
            <a:off x="2647950" y="1924050"/>
            <a:ext cx="857250" cy="47625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6873" name="Line 14"/>
          <p:cNvSpPr>
            <a:spLocks noChangeShapeType="1"/>
          </p:cNvSpPr>
          <p:nvPr/>
        </p:nvSpPr>
        <p:spPr bwMode="auto">
          <a:xfrm>
            <a:off x="2590800" y="4400550"/>
            <a:ext cx="685800" cy="3810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6874" name="Line 15"/>
          <p:cNvSpPr>
            <a:spLocks noChangeShapeType="1"/>
          </p:cNvSpPr>
          <p:nvPr/>
        </p:nvSpPr>
        <p:spPr bwMode="auto">
          <a:xfrm flipH="1">
            <a:off x="6000750" y="2171700"/>
            <a:ext cx="914400" cy="51435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6875" name="Line 16"/>
          <p:cNvSpPr>
            <a:spLocks noChangeShapeType="1"/>
          </p:cNvSpPr>
          <p:nvPr/>
        </p:nvSpPr>
        <p:spPr bwMode="auto">
          <a:xfrm flipH="1">
            <a:off x="4648200" y="4038600"/>
            <a:ext cx="933450" cy="533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6876" name="Line 17"/>
          <p:cNvSpPr>
            <a:spLocks noChangeShapeType="1"/>
          </p:cNvSpPr>
          <p:nvPr/>
        </p:nvSpPr>
        <p:spPr bwMode="auto">
          <a:xfrm flipH="1">
            <a:off x="6648450" y="3543300"/>
            <a:ext cx="723900" cy="2667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6877" name="Text Box 18"/>
          <p:cNvSpPr txBox="1">
            <a:spLocks noChangeArrowheads="1"/>
          </p:cNvSpPr>
          <p:nvPr/>
        </p:nvSpPr>
        <p:spPr bwMode="auto">
          <a:xfrm>
            <a:off x="3152775" y="1922463"/>
            <a:ext cx="1841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/>
          </a:p>
        </p:txBody>
      </p:sp>
      <p:sp>
        <p:nvSpPr>
          <p:cNvPr id="36878" name="AutoShape 26"/>
          <p:cNvSpPr>
            <a:spLocks noChangeArrowheads="1"/>
          </p:cNvSpPr>
          <p:nvPr/>
        </p:nvSpPr>
        <p:spPr bwMode="auto">
          <a:xfrm>
            <a:off x="7867650" y="1390650"/>
            <a:ext cx="698500" cy="679450"/>
          </a:xfrm>
          <a:prstGeom prst="wedgeEllipseCallout">
            <a:avLst>
              <a:gd name="adj1" fmla="val -294546"/>
              <a:gd name="adj2" fmla="val 10864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6879" name="Picture 2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7400" y="642938"/>
            <a:ext cx="5118100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0" name="Прямоугольник 23"/>
          <p:cNvSpPr>
            <a:spLocks noChangeArrowheads="1"/>
          </p:cNvSpPr>
          <p:nvPr/>
        </p:nvSpPr>
        <p:spPr bwMode="auto">
          <a:xfrm>
            <a:off x="3325813" y="4476750"/>
            <a:ext cx="45720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Голый землекоп</a:t>
            </a:r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2538" y="879475"/>
            <a:ext cx="7143750" cy="11430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bg1"/>
                </a:solidFill>
              </a:rPr>
              <a:t>теплокровность</a:t>
            </a:r>
            <a:br>
              <a:rPr lang="ru-RU" sz="3600" smtClean="0">
                <a:solidFill>
                  <a:schemeClr val="bg1"/>
                </a:solidFill>
              </a:rPr>
            </a:br>
            <a:r>
              <a:rPr lang="ru-RU" sz="3600" smtClean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781050" y="260985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400"/>
          </a:p>
        </p:txBody>
      </p:sp>
      <p:sp>
        <p:nvSpPr>
          <p:cNvPr id="37892" name="Text Box 11"/>
          <p:cNvSpPr txBox="1">
            <a:spLocks noChangeArrowheads="1"/>
          </p:cNvSpPr>
          <p:nvPr/>
        </p:nvSpPr>
        <p:spPr bwMode="auto">
          <a:xfrm>
            <a:off x="871538" y="2108200"/>
            <a:ext cx="7573962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В чем заключается преимущество теплокровности над холоднокровностью?</a:t>
            </a:r>
          </a:p>
        </p:txBody>
      </p:sp>
      <p:sp>
        <p:nvSpPr>
          <p:cNvPr id="37893" name="Rectangle 12"/>
          <p:cNvSpPr>
            <a:spLocks noChangeArrowheads="1"/>
          </p:cNvSpPr>
          <p:nvPr/>
        </p:nvSpPr>
        <p:spPr bwMode="auto">
          <a:xfrm>
            <a:off x="438150" y="12382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5821363"/>
            <a:ext cx="1376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16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17" name="Text Box 13"/>
          <p:cNvSpPr txBox="1">
            <a:spLocks noChangeArrowheads="1"/>
          </p:cNvSpPr>
          <p:nvPr/>
        </p:nvSpPr>
        <p:spPr bwMode="auto">
          <a:xfrm>
            <a:off x="1336675" y="488950"/>
            <a:ext cx="64420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Ответ:</a:t>
            </a:r>
          </a:p>
          <a:p>
            <a:pPr algn="ctr"/>
            <a:r>
              <a:rPr lang="ru-RU"/>
              <a:t> </a:t>
            </a:r>
          </a:p>
          <a:p>
            <a:pPr algn="ctr"/>
            <a:endParaRPr lang="ru-RU"/>
          </a:p>
          <a:p>
            <a:pPr algn="ctr"/>
            <a:endParaRPr lang="ru-RU"/>
          </a:p>
        </p:txBody>
      </p:sp>
      <p:sp>
        <p:nvSpPr>
          <p:cNvPr id="38918" name="Rectangle 14"/>
          <p:cNvSpPr>
            <a:spLocks noChangeArrowheads="1"/>
          </p:cNvSpPr>
          <p:nvPr/>
        </p:nvSpPr>
        <p:spPr bwMode="auto">
          <a:xfrm>
            <a:off x="1466850" y="39052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8919" name="Прямоугольник 9"/>
          <p:cNvSpPr>
            <a:spLocks noChangeArrowheads="1"/>
          </p:cNvSpPr>
          <p:nvPr/>
        </p:nvSpPr>
        <p:spPr bwMode="auto">
          <a:xfrm>
            <a:off x="1225550" y="1293813"/>
            <a:ext cx="75565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обеспечивает организму большую степень независимости от факторов внешней среды, позволяя сохранять активность в холодное время.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smtClean="0">
                <a:solidFill>
                  <a:schemeClr val="bg1"/>
                </a:solidFill>
              </a:rPr>
              <a:t>Теплокровность</a:t>
            </a:r>
            <a:br>
              <a:rPr lang="ru-RU" sz="3600" smtClean="0">
                <a:solidFill>
                  <a:schemeClr val="bg1"/>
                </a:solidFill>
              </a:rPr>
            </a:br>
            <a:r>
              <a:rPr lang="ru-RU" sz="3600" smtClean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571500" y="2593975"/>
            <a:ext cx="80121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/>
              <a:t>В результате усложнения какой системы органов появилась теплокровность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8134350" y="58864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76225" y="5768975"/>
            <a:ext cx="1376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0964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0965" name="Text Box 11"/>
          <p:cNvSpPr txBox="1">
            <a:spLocks noChangeArrowheads="1"/>
          </p:cNvSpPr>
          <p:nvPr/>
        </p:nvSpPr>
        <p:spPr bwMode="auto">
          <a:xfrm>
            <a:off x="685800" y="565150"/>
            <a:ext cx="7392988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Ответ:</a:t>
            </a:r>
          </a:p>
          <a:p>
            <a:pPr algn="ctr"/>
            <a:endParaRPr lang="ru-RU"/>
          </a:p>
          <a:p>
            <a:pPr algn="ctr"/>
            <a:r>
              <a:rPr lang="ru-RU"/>
              <a:t>Усложнение кровеносной системы. Образование 4 камеры сердца, стал быстрее обмен веществ в организме</a:t>
            </a:r>
          </a:p>
        </p:txBody>
      </p:sp>
      <p:sp>
        <p:nvSpPr>
          <p:cNvPr id="40966" name="Rectangle 12"/>
          <p:cNvSpPr>
            <a:spLocks noChangeArrowheads="1"/>
          </p:cNvSpPr>
          <p:nvPr/>
        </p:nvSpPr>
        <p:spPr bwMode="auto">
          <a:xfrm>
            <a:off x="1219200" y="4419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0967" name="Rectangle 15"/>
          <p:cNvSpPr>
            <a:spLocks noChangeArrowheads="1"/>
          </p:cNvSpPr>
          <p:nvPr/>
        </p:nvSpPr>
        <p:spPr bwMode="auto">
          <a:xfrm>
            <a:off x="5657850" y="57531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0968" name="Rectangle 17"/>
          <p:cNvSpPr>
            <a:spLocks noChangeArrowheads="1"/>
          </p:cNvSpPr>
          <p:nvPr/>
        </p:nvSpPr>
        <p:spPr bwMode="auto">
          <a:xfrm>
            <a:off x="6191250" y="5562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720725" y="3111500"/>
            <a:ext cx="7772400" cy="3530600"/>
          </a:xfrm>
        </p:spPr>
        <p:txBody>
          <a:bodyPr/>
          <a:lstStyle/>
          <a:p>
            <a:r>
              <a:rPr lang="ru-RU" sz="4000" smtClean="0">
                <a:solidFill>
                  <a:schemeClr val="bg1"/>
                </a:solidFill>
              </a:rPr>
              <a:t>Правила игры</a:t>
            </a:r>
            <a:r>
              <a:rPr lang="ru-RU" smtClean="0">
                <a:solidFill>
                  <a:schemeClr val="bg1"/>
                </a:solidFill>
              </a:rPr>
              <a:t>: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 вам необходимо пройти 3тура: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rgbClr val="FF0000"/>
                </a:solidFill>
              </a:rPr>
              <a:t>1 тур </a:t>
            </a:r>
            <a:r>
              <a:rPr lang="ru-RU" smtClean="0">
                <a:solidFill>
                  <a:schemeClr val="bg1"/>
                </a:solidFill>
              </a:rPr>
              <a:t>– Общая характеристика млекопитающих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rgbClr val="FF0000"/>
                </a:solidFill>
              </a:rPr>
              <a:t>2 тур </a:t>
            </a:r>
            <a:r>
              <a:rPr lang="ru-RU" smtClean="0">
                <a:solidFill>
                  <a:schemeClr val="bg1"/>
                </a:solidFill>
              </a:rPr>
              <a:t>- Внутренне строение млекопитающих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rgbClr val="FF0000"/>
                </a:solidFill>
              </a:rPr>
              <a:t>3 тур </a:t>
            </a:r>
            <a:r>
              <a:rPr lang="ru-RU" smtClean="0">
                <a:solidFill>
                  <a:schemeClr val="bg1"/>
                </a:solidFill>
              </a:rPr>
              <a:t>– Защита буклетов капитанами команд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>
                <a:solidFill>
                  <a:schemeClr val="bg1"/>
                </a:solidFill>
              </a:rPr>
              <a:t/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/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/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/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/>
            </a:r>
            <a:br>
              <a:rPr lang="ru-RU" smtClean="0">
                <a:solidFill>
                  <a:schemeClr val="bg1"/>
                </a:solidFill>
              </a:rPr>
            </a:br>
            <a:endParaRPr lang="ru-RU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6750" y="606425"/>
            <a:ext cx="7772400" cy="1470025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Развите  </a:t>
            </a:r>
            <a:br>
              <a:rPr lang="ru-RU" sz="4000" smtClean="0">
                <a:solidFill>
                  <a:schemeClr val="bg1"/>
                </a:solidFill>
              </a:rPr>
            </a:br>
            <a:r>
              <a:rPr lang="ru-RU" sz="4000" smtClean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28650" y="704850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/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1336675" y="2146300"/>
            <a:ext cx="64357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Благодаря наличию каких желез стало возможным выкармливание детенышей?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6515100" y="35242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06375" y="5683250"/>
            <a:ext cx="1376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3012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3013" name="Text Box 8"/>
          <p:cNvSpPr txBox="1">
            <a:spLocks noChangeArrowheads="1"/>
          </p:cNvSpPr>
          <p:nvPr/>
        </p:nvSpPr>
        <p:spPr bwMode="auto">
          <a:xfrm>
            <a:off x="612775" y="869950"/>
            <a:ext cx="75025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Благодаря наличию млечных желез</a:t>
            </a:r>
          </a:p>
        </p:txBody>
      </p:sp>
      <p:sp>
        <p:nvSpPr>
          <p:cNvPr id="43014" name="Rectangle 9"/>
          <p:cNvSpPr>
            <a:spLocks noChangeArrowheads="1"/>
          </p:cNvSpPr>
          <p:nvPr/>
        </p:nvSpPr>
        <p:spPr bwMode="auto">
          <a:xfrm>
            <a:off x="5753100" y="37909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305050" y="2533650"/>
            <a:ext cx="431482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19150" y="228600"/>
            <a:ext cx="7772400" cy="1668463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развитие </a:t>
            </a:r>
            <a:br>
              <a:rPr lang="ru-RU" sz="4000" smtClean="0">
                <a:solidFill>
                  <a:schemeClr val="bg1"/>
                </a:solidFill>
              </a:rPr>
            </a:br>
            <a:r>
              <a:rPr lang="ru-RU" sz="4000" smtClean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3067050" y="52959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2914650" y="5334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4037" name="Прямоугольник 7"/>
          <p:cNvSpPr>
            <a:spLocks noChangeArrowheads="1"/>
          </p:cNvSpPr>
          <p:nvPr/>
        </p:nvSpPr>
        <p:spPr bwMode="auto">
          <a:xfrm>
            <a:off x="495300" y="1847850"/>
            <a:ext cx="80581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В чем заключается основная функция детского места</a:t>
            </a:r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06375" y="5735638"/>
            <a:ext cx="1376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5060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5061" name="Rectangle 11"/>
          <p:cNvSpPr>
            <a:spLocks noChangeArrowheads="1"/>
          </p:cNvSpPr>
          <p:nvPr/>
        </p:nvSpPr>
        <p:spPr bwMode="auto">
          <a:xfrm>
            <a:off x="952500" y="38671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5062" name="Rectangle 12"/>
          <p:cNvSpPr>
            <a:spLocks noChangeArrowheads="1"/>
          </p:cNvSpPr>
          <p:nvPr/>
        </p:nvSpPr>
        <p:spPr bwMode="auto">
          <a:xfrm>
            <a:off x="876300" y="4876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5063" name="Прямоугольник 9"/>
          <p:cNvSpPr>
            <a:spLocks noChangeArrowheads="1"/>
          </p:cNvSpPr>
          <p:nvPr/>
        </p:nvSpPr>
        <p:spPr bwMode="auto">
          <a:xfrm>
            <a:off x="1181100" y="514350"/>
            <a:ext cx="66865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/>
              <a:t>осуществляет связь между плодом в период его внутриутробного развития и организмом матери</a:t>
            </a:r>
          </a:p>
        </p:txBody>
      </p:sp>
      <p:pic>
        <p:nvPicPr>
          <p:cNvPr id="45064" name="Picture 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46238" y="2152650"/>
            <a:ext cx="5078412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Развитие </a:t>
            </a:r>
            <a:br>
              <a:rPr lang="ru-RU" sz="4000" smtClean="0">
                <a:solidFill>
                  <a:schemeClr val="bg1"/>
                </a:solidFill>
              </a:rPr>
            </a:br>
            <a:r>
              <a:rPr lang="ru-RU" sz="4000" smtClean="0">
                <a:solidFill>
                  <a:schemeClr val="bg1"/>
                </a:solidFill>
              </a:rPr>
              <a:t>300</a:t>
            </a: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498475" y="2032000"/>
            <a:ext cx="831691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/>
              <a:t>Назовите отряд, у представителей которого отсутствуют соски и сохранилась клоака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41300" y="5821363"/>
            <a:ext cx="1376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7108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441325" y="317500"/>
            <a:ext cx="84185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/>
            <a:r>
              <a:rPr lang="ru-RU"/>
              <a:t>Ответ:</a:t>
            </a:r>
          </a:p>
          <a:p>
            <a:pPr marL="457200" indent="-457200" algn="ctr"/>
            <a:endParaRPr lang="ru-RU"/>
          </a:p>
          <a:p>
            <a:pPr marL="457200" indent="-457200"/>
            <a:endParaRPr lang="ru-RU"/>
          </a:p>
        </p:txBody>
      </p:sp>
      <p:sp>
        <p:nvSpPr>
          <p:cNvPr id="47110" name="Прямоугольник 8"/>
          <p:cNvSpPr>
            <a:spLocks noChangeArrowheads="1"/>
          </p:cNvSpPr>
          <p:nvPr/>
        </p:nvSpPr>
        <p:spPr bwMode="auto">
          <a:xfrm>
            <a:off x="400050" y="800100"/>
            <a:ext cx="779145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      отряд </a:t>
            </a:r>
            <a:r>
              <a:rPr lang="ru-RU">
                <a:hlinkClick r:id="rId3" tooltip="Однопроходные"/>
              </a:rPr>
              <a:t>однопроходные</a:t>
            </a:r>
            <a:r>
              <a:rPr lang="ru-RU"/>
              <a:t> или </a:t>
            </a:r>
            <a:r>
              <a:rPr lang="ru-RU">
                <a:hlinkClick r:id="rId4" tooltip="Яйцекладущие"/>
              </a:rPr>
              <a:t>яйцекладущие</a:t>
            </a:r>
            <a:endParaRPr lang="ru-RU"/>
          </a:p>
        </p:txBody>
      </p:sp>
      <p:pic>
        <p:nvPicPr>
          <p:cNvPr id="47111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57400" y="2328863"/>
            <a:ext cx="4914900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Развитие</a:t>
            </a:r>
            <a:br>
              <a:rPr lang="ru-RU" sz="4000" smtClean="0">
                <a:solidFill>
                  <a:schemeClr val="bg1"/>
                </a:solidFill>
              </a:rPr>
            </a:br>
            <a:r>
              <a:rPr lang="ru-RU" sz="4000" smtClean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62000" y="1828800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/>
          </a:p>
        </p:txBody>
      </p:sp>
      <p:sp>
        <p:nvSpPr>
          <p:cNvPr id="48132" name="Rectangle 7"/>
          <p:cNvSpPr>
            <a:spLocks noChangeArrowheads="1"/>
          </p:cNvSpPr>
          <p:nvPr/>
        </p:nvSpPr>
        <p:spPr bwMode="auto">
          <a:xfrm>
            <a:off x="1471613" y="2212975"/>
            <a:ext cx="62579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SzPct val="90000"/>
            </a:pPr>
            <a:r>
              <a:rPr lang="ru-RU">
                <a:solidFill>
                  <a:schemeClr val="bg1"/>
                </a:solidFill>
              </a:rPr>
              <a:t>Каково название подкласса млекопитающих, у которых детеныши развиваются внутри тела матери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76400" y="2209800"/>
            <a:ext cx="535305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276225" y="5768975"/>
            <a:ext cx="1376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3" action="ppaction://hlinksldjump"/>
              </a:rPr>
              <a:t>НАЗАД</a:t>
            </a:r>
            <a:endParaRPr lang="ru-RU" sz="2800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2190750" y="730250"/>
            <a:ext cx="46863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/>
          </a:p>
        </p:txBody>
      </p:sp>
      <p:sp>
        <p:nvSpPr>
          <p:cNvPr id="49157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9158" name="Rectangle 10"/>
          <p:cNvSpPr>
            <a:spLocks noChangeArrowheads="1"/>
          </p:cNvSpPr>
          <p:nvPr/>
        </p:nvSpPr>
        <p:spPr bwMode="auto">
          <a:xfrm>
            <a:off x="514350" y="50673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9159" name="Прямоугольник 9"/>
          <p:cNvSpPr>
            <a:spLocks noChangeArrowheads="1"/>
          </p:cNvSpPr>
          <p:nvPr/>
        </p:nvSpPr>
        <p:spPr bwMode="auto">
          <a:xfrm>
            <a:off x="647700" y="647700"/>
            <a:ext cx="7848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Подкласс Настоящие или Живородящие звери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7250" y="320675"/>
            <a:ext cx="7772400" cy="1470025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Развитие</a:t>
            </a:r>
            <a:br>
              <a:rPr lang="ru-RU" sz="4000" smtClean="0">
                <a:solidFill>
                  <a:schemeClr val="bg1"/>
                </a:solidFill>
              </a:rPr>
            </a:br>
            <a:r>
              <a:rPr lang="ru-RU" sz="4000" smtClean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38200" y="1752600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/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1028700" y="55054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0181" name="Прямоугольник 6"/>
          <p:cNvSpPr>
            <a:spLocks noChangeArrowheads="1"/>
          </p:cNvSpPr>
          <p:nvPr/>
        </p:nvSpPr>
        <p:spPr bwMode="auto">
          <a:xfrm>
            <a:off x="723900" y="1543050"/>
            <a:ext cx="84201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У кенгуру детеныш рождается недоразвитым и проходит стадии развития внутри сумки матери. С недоразвитием какого органа это связано.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76225" y="5751513"/>
            <a:ext cx="1376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204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1205" name="Text Box 8"/>
          <p:cNvSpPr txBox="1">
            <a:spLocks noChangeArrowheads="1"/>
          </p:cNvSpPr>
          <p:nvPr/>
        </p:nvSpPr>
        <p:spPr bwMode="auto">
          <a:xfrm>
            <a:off x="3279775" y="146050"/>
            <a:ext cx="55562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Ответ:</a:t>
            </a:r>
          </a:p>
          <a:p>
            <a:pPr algn="ctr"/>
            <a:endParaRPr lang="ru-RU"/>
          </a:p>
          <a:p>
            <a:pPr algn="ctr"/>
            <a:r>
              <a:rPr lang="ru-RU"/>
              <a:t>У кенгуру недоразвита плацента</a:t>
            </a:r>
          </a:p>
        </p:txBody>
      </p:sp>
      <p:sp>
        <p:nvSpPr>
          <p:cNvPr id="51206" name="Rectangle 9"/>
          <p:cNvSpPr>
            <a:spLocks noChangeArrowheads="1"/>
          </p:cNvSpPr>
          <p:nvPr/>
        </p:nvSpPr>
        <p:spPr bwMode="auto">
          <a:xfrm>
            <a:off x="647700" y="4800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1207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54113" y="1390650"/>
            <a:ext cx="31115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32313"/>
          </a:xfrm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Если команда не ответила на вопрос, то его может перехватить другая команда.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 Если команда ответила на вопрос неправильно, ход переходит к другой команде.</a:t>
            </a:r>
            <a:br>
              <a:rPr lang="ru-RU" smtClean="0">
                <a:solidFill>
                  <a:schemeClr val="bg1"/>
                </a:solidFill>
              </a:rPr>
            </a:br>
            <a:endParaRPr lang="ru-RU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Занимательные вопросы</a:t>
            </a:r>
            <a:br>
              <a:rPr lang="ru-RU" sz="4000" smtClean="0">
                <a:solidFill>
                  <a:schemeClr val="bg1"/>
                </a:solidFill>
              </a:rPr>
            </a:br>
            <a:r>
              <a:rPr lang="ru-RU" sz="4000" smtClean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5222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3200" b="1" smtClean="0">
                <a:solidFill>
                  <a:schemeClr val="bg1"/>
                </a:solidFill>
                <a:cs typeface="Times New Roman" pitchFamily="18" charset="0"/>
              </a:rPr>
              <a:t>Рассказывая о слонах ученик сказал: «Слон – самое толстокожее животное» Был ли прав ученик и почему?</a:t>
            </a:r>
            <a:endParaRPr lang="en-US" sz="3200" b="1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914400" y="2095500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/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00600" y="2009775"/>
            <a:ext cx="3843338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58763" y="5786438"/>
            <a:ext cx="13763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3252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325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590550" y="323850"/>
            <a:ext cx="7981950" cy="32385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4000" smtClean="0">
                <a:solidFill>
                  <a:srgbClr val="66FFFF"/>
                </a:solidFill>
              </a:rPr>
              <a:t>Ученик не прав. Самую толстую кожу имеют нильский бегемот и носорог (2 см), у слона кожа 1,8 см</a:t>
            </a:r>
          </a:p>
        </p:txBody>
      </p:sp>
      <p:pic>
        <p:nvPicPr>
          <p:cNvPr id="53254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744788"/>
            <a:ext cx="45910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43450" y="2700338"/>
            <a:ext cx="4095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549275"/>
            <a:ext cx="7772400" cy="1470025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Занимательные вопросы </a:t>
            </a:r>
            <a:br>
              <a:rPr lang="ru-RU" sz="4000" smtClean="0">
                <a:solidFill>
                  <a:schemeClr val="bg1"/>
                </a:solidFill>
              </a:rPr>
            </a:br>
            <a:r>
              <a:rPr lang="ru-RU" sz="4000" smtClean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54275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04900" y="2667000"/>
            <a:ext cx="7696200" cy="3238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4400" smtClean="0">
                <a:solidFill>
                  <a:srgbClr val="66FFFF"/>
                </a:solidFill>
              </a:rPr>
              <a:t>Чем внутреннее строение ленивца отличается от других млекопитающих?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85800" y="628650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19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896350" y="6705600"/>
            <a:ext cx="247650" cy="152400"/>
          </a:xfrm>
          <a:prstGeom prst="actionButtonHome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5299" name="AutoShape 2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86750" y="6381750"/>
            <a:ext cx="857250" cy="476250"/>
          </a:xfrm>
          <a:prstGeom prst="actionButtonForwardNex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5300" name="AutoShape 2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4210050" y="5721350"/>
            <a:ext cx="984250" cy="1136650"/>
          </a:xfrm>
          <a:prstGeom prst="actionButtonHome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5301" name="AutoShape 22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7943850" y="6134100"/>
            <a:ext cx="1200150" cy="723900"/>
          </a:xfrm>
          <a:prstGeom prst="actionButtonEnd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5302" name="Text Box 2"/>
          <p:cNvSpPr txBox="1">
            <a:spLocks noChangeArrowheads="1"/>
          </p:cNvSpPr>
          <p:nvPr/>
        </p:nvSpPr>
        <p:spPr bwMode="auto">
          <a:xfrm>
            <a:off x="311150" y="5683250"/>
            <a:ext cx="1376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pic>
        <p:nvPicPr>
          <p:cNvPr id="55303" name="Picture 8" descr="C:\Users\User\Desktop\lenivec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06938" y="1195388"/>
            <a:ext cx="408622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Заголовок 8"/>
          <p:cNvSpPr>
            <a:spLocks noGrp="1"/>
          </p:cNvSpPr>
          <p:nvPr>
            <p:ph type="title"/>
          </p:nvPr>
        </p:nvSpPr>
        <p:spPr>
          <a:xfrm>
            <a:off x="344488" y="431800"/>
            <a:ext cx="4159250" cy="4986338"/>
          </a:xfrm>
        </p:spPr>
        <p:txBody>
          <a:bodyPr/>
          <a:lstStyle/>
          <a:p>
            <a:r>
              <a:rPr lang="ru-RU" sz="3200" smtClean="0">
                <a:solidFill>
                  <a:schemeClr val="bg1"/>
                </a:solidFill>
              </a:rPr>
              <a:t>печень повёрнута к спине, селезёнка расположена справа, а не слева. Шейных позвонков у двупалых ленивцев 6-7, а у трёхпалых – 9 (это рекорд среди млекопитающих). Грудных позвонков может быть до 25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Занимательные вопросы </a:t>
            </a:r>
            <a:br>
              <a:rPr lang="ru-RU" sz="4000" smtClean="0">
                <a:solidFill>
                  <a:schemeClr val="bg1"/>
                </a:solidFill>
              </a:rPr>
            </a:br>
            <a:r>
              <a:rPr lang="ru-RU" sz="4000" smtClean="0">
                <a:solidFill>
                  <a:schemeClr val="bg1"/>
                </a:solidFill>
              </a:rPr>
              <a:t>300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933450" y="2228850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/>
          </a:p>
        </p:txBody>
      </p:sp>
      <p:sp>
        <p:nvSpPr>
          <p:cNvPr id="56324" name="Text Box 8"/>
          <p:cNvSpPr txBox="1">
            <a:spLocks noChangeArrowheads="1"/>
          </p:cNvSpPr>
          <p:nvPr/>
        </p:nvSpPr>
        <p:spPr bwMode="auto">
          <a:xfrm>
            <a:off x="588963" y="2387600"/>
            <a:ext cx="8110537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Отгадайте загадку:</a:t>
            </a:r>
          </a:p>
          <a:p>
            <a:pPr algn="ctr"/>
            <a:r>
              <a:rPr lang="ru-RU"/>
              <a:t>В одежде богатой, да сам слеповатый, живет без оконца, не видывал солнца</a:t>
            </a:r>
          </a:p>
        </p:txBody>
      </p:sp>
      <p:sp>
        <p:nvSpPr>
          <p:cNvPr id="56325" name="Rectangle 9"/>
          <p:cNvSpPr>
            <a:spLocks noChangeArrowheads="1"/>
          </p:cNvSpPr>
          <p:nvPr/>
        </p:nvSpPr>
        <p:spPr bwMode="auto">
          <a:xfrm>
            <a:off x="1047750" y="22479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0" y="5665788"/>
            <a:ext cx="1376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7348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7349" name="AutoShape 10"/>
          <p:cNvSpPr>
            <a:spLocks noChangeArrowheads="1"/>
          </p:cNvSpPr>
          <p:nvPr/>
        </p:nvSpPr>
        <p:spPr bwMode="auto">
          <a:xfrm>
            <a:off x="590550" y="266700"/>
            <a:ext cx="3181350" cy="800100"/>
          </a:xfrm>
          <a:prstGeom prst="wedgeEllipseCallout">
            <a:avLst>
              <a:gd name="adj1" fmla="val -18264"/>
              <a:gd name="adj2" fmla="val 41289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57350" name="AutoShape 12"/>
          <p:cNvSpPr>
            <a:spLocks noChangeArrowheads="1"/>
          </p:cNvSpPr>
          <p:nvPr/>
        </p:nvSpPr>
        <p:spPr bwMode="auto">
          <a:xfrm>
            <a:off x="609600" y="514350"/>
            <a:ext cx="3175000" cy="755650"/>
          </a:xfrm>
          <a:prstGeom prst="wedgeRoundRectCallout">
            <a:avLst>
              <a:gd name="adj1" fmla="val 5398"/>
              <a:gd name="adj2" fmla="val 501051"/>
              <a:gd name="adj3" fmla="val 1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57351" name="Text Box 13"/>
          <p:cNvSpPr txBox="1">
            <a:spLocks noChangeArrowheads="1"/>
          </p:cNvSpPr>
          <p:nvPr/>
        </p:nvSpPr>
        <p:spPr bwMode="auto">
          <a:xfrm>
            <a:off x="4078288" y="292100"/>
            <a:ext cx="13604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крот</a:t>
            </a:r>
          </a:p>
        </p:txBody>
      </p:sp>
      <p:sp>
        <p:nvSpPr>
          <p:cNvPr id="57352" name="Rectangle 14"/>
          <p:cNvSpPr>
            <a:spLocks noChangeArrowheads="1"/>
          </p:cNvSpPr>
          <p:nvPr/>
        </p:nvSpPr>
        <p:spPr bwMode="auto">
          <a:xfrm>
            <a:off x="990600" y="2743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7353" name="Rectangle 16"/>
          <p:cNvSpPr>
            <a:spLocks noChangeArrowheads="1"/>
          </p:cNvSpPr>
          <p:nvPr/>
        </p:nvSpPr>
        <p:spPr bwMode="auto">
          <a:xfrm>
            <a:off x="3829050" y="2819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7354" name="Rectangle 18"/>
          <p:cNvSpPr>
            <a:spLocks noChangeArrowheads="1"/>
          </p:cNvSpPr>
          <p:nvPr/>
        </p:nvSpPr>
        <p:spPr bwMode="auto">
          <a:xfrm>
            <a:off x="1733550" y="52387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7355" name="Rectangle 20"/>
          <p:cNvSpPr>
            <a:spLocks noChangeArrowheads="1"/>
          </p:cNvSpPr>
          <p:nvPr/>
        </p:nvSpPr>
        <p:spPr bwMode="auto">
          <a:xfrm>
            <a:off x="4038600" y="382905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7356" name="Picture 1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66900" y="1181100"/>
            <a:ext cx="6097588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819150"/>
            <a:ext cx="7772400" cy="11430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Занимательные вопросы </a:t>
            </a:r>
            <a:br>
              <a:rPr lang="ru-RU" sz="4000" smtClean="0">
                <a:solidFill>
                  <a:schemeClr val="bg1"/>
                </a:solidFill>
              </a:rPr>
            </a:br>
            <a:r>
              <a:rPr lang="ru-RU" sz="4000" smtClean="0">
                <a:solidFill>
                  <a:schemeClr val="bg1"/>
                </a:solidFill>
              </a:rPr>
              <a:t>400</a:t>
            </a:r>
            <a:br>
              <a:rPr lang="ru-RU" sz="4000" smtClean="0">
                <a:solidFill>
                  <a:schemeClr val="bg1"/>
                </a:solidFill>
              </a:rPr>
            </a:br>
            <a:endParaRPr lang="ru-RU" sz="4000" smtClean="0">
              <a:solidFill>
                <a:schemeClr val="bg1"/>
              </a:solidFill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666750" y="2152650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/>
          </a:p>
        </p:txBody>
      </p:sp>
      <p:sp>
        <p:nvSpPr>
          <p:cNvPr id="58372" name="Прямоугольник 6"/>
          <p:cNvSpPr>
            <a:spLocks noChangeArrowheads="1"/>
          </p:cNvSpPr>
          <p:nvPr/>
        </p:nvSpPr>
        <p:spPr bwMode="auto">
          <a:xfrm>
            <a:off x="571500" y="2076450"/>
            <a:ext cx="78295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Летучие мыши не реагируют на свет, однако часто залетают в освещенные помещения. Объясните причину такого поведения.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58763" y="5751513"/>
            <a:ext cx="13763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9396" name="Rectangl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9397" name="Text Box 9"/>
          <p:cNvSpPr txBox="1">
            <a:spLocks noChangeArrowheads="1"/>
          </p:cNvSpPr>
          <p:nvPr/>
        </p:nvSpPr>
        <p:spPr bwMode="auto">
          <a:xfrm>
            <a:off x="819150" y="438150"/>
            <a:ext cx="74866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Свет ламп привлекает насекомых, которыми питаются рукокрылые</a:t>
            </a:r>
          </a:p>
        </p:txBody>
      </p:sp>
      <p:pic>
        <p:nvPicPr>
          <p:cNvPr id="59398" name="Picture 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00250" y="2800350"/>
            <a:ext cx="493395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Занимательные вопросы </a:t>
            </a:r>
            <a:br>
              <a:rPr lang="ru-RU" sz="4000" smtClean="0">
                <a:solidFill>
                  <a:schemeClr val="bg1"/>
                </a:solidFill>
              </a:rPr>
            </a:br>
            <a:r>
              <a:rPr lang="ru-RU" sz="4000" smtClean="0">
                <a:solidFill>
                  <a:schemeClr val="bg1"/>
                </a:solidFill>
              </a:rPr>
              <a:t>500</a:t>
            </a:r>
            <a:br>
              <a:rPr lang="ru-RU" sz="4000" smtClean="0">
                <a:solidFill>
                  <a:schemeClr val="bg1"/>
                </a:solidFill>
              </a:rPr>
            </a:br>
            <a:endParaRPr lang="ru-RU" sz="4000" smtClean="0">
              <a:solidFill>
                <a:schemeClr val="bg1"/>
              </a:solidFill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971550" y="1943100"/>
            <a:ext cx="762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/>
          </a:p>
        </p:txBody>
      </p:sp>
      <p:sp>
        <p:nvSpPr>
          <p:cNvPr id="60420" name="Text Box 10"/>
          <p:cNvSpPr txBox="1">
            <a:spLocks noChangeArrowheads="1"/>
          </p:cNvSpPr>
          <p:nvPr/>
        </p:nvSpPr>
        <p:spPr bwMode="auto">
          <a:xfrm>
            <a:off x="695325" y="1595438"/>
            <a:ext cx="844867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Назовите трех животных названия которых зашифрованы </a:t>
            </a:r>
          </a:p>
          <a:p>
            <a:pPr algn="ctr"/>
            <a:r>
              <a:rPr lang="ru-RU"/>
              <a:t>1)Натуногра</a:t>
            </a:r>
          </a:p>
          <a:p>
            <a:pPr algn="ctr"/>
            <a:r>
              <a:rPr lang="ru-RU"/>
              <a:t>2)Гебетом</a:t>
            </a:r>
          </a:p>
          <a:p>
            <a:pPr algn="ctr"/>
            <a:r>
              <a:rPr lang="ru-RU"/>
              <a:t>3)нифьлед</a:t>
            </a:r>
          </a:p>
          <a:p>
            <a:pPr algn="ctr"/>
            <a:endParaRPr lang="ru-RU"/>
          </a:p>
        </p:txBody>
      </p:sp>
      <p:sp>
        <p:nvSpPr>
          <p:cNvPr id="60421" name="Rectangle 11"/>
          <p:cNvSpPr>
            <a:spLocks noChangeArrowheads="1"/>
          </p:cNvSpPr>
          <p:nvPr/>
        </p:nvSpPr>
        <p:spPr bwMode="auto">
          <a:xfrm>
            <a:off x="971550" y="21717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27025" y="5700713"/>
            <a:ext cx="13763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hlinkClick r:id="rId2" action="ppaction://hlinksldjump"/>
              </a:rPr>
              <a:t>НАЗАД</a:t>
            </a:r>
            <a:endParaRPr lang="ru-RU" sz="2800"/>
          </a:p>
        </p:txBody>
      </p:sp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0" y="228600"/>
            <a:ext cx="68770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1444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371600" y="6477000"/>
            <a:ext cx="6343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2555875" y="1098550"/>
            <a:ext cx="62420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>
            <a:off x="1352550" y="11049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457200" y="306388"/>
            <a:ext cx="82296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4400" dirty="0"/>
              <a:t>Ответ:</a:t>
            </a:r>
          </a:p>
          <a:p>
            <a:pPr marL="742950" indent="-742950">
              <a:buFontTx/>
              <a:buAutoNum type="arabicParenR"/>
              <a:defRPr/>
            </a:pPr>
            <a:r>
              <a:rPr lang="ru-RU" sz="4400" dirty="0"/>
              <a:t>Орангутанг</a:t>
            </a:r>
          </a:p>
          <a:p>
            <a:pPr marL="742950" indent="-742950">
              <a:buFontTx/>
              <a:buAutoNum type="arabicParenR"/>
              <a:defRPr/>
            </a:pPr>
            <a:r>
              <a:rPr lang="ru-RU" sz="4400" dirty="0"/>
              <a:t>Бегемот</a:t>
            </a:r>
          </a:p>
          <a:p>
            <a:pPr marL="742950" indent="-742950">
              <a:buFontTx/>
              <a:buAutoNum type="arabicParenR"/>
              <a:defRPr/>
            </a:pPr>
            <a:r>
              <a:rPr lang="ru-RU" sz="4400" dirty="0"/>
              <a:t>дельфин</a:t>
            </a:r>
          </a:p>
        </p:txBody>
      </p:sp>
      <p:sp>
        <p:nvSpPr>
          <p:cNvPr id="61448" name="Rectangle 10"/>
          <p:cNvSpPr>
            <a:spLocks noChangeArrowheads="1"/>
          </p:cNvSpPr>
          <p:nvPr/>
        </p:nvSpPr>
        <p:spPr bwMode="auto">
          <a:xfrm>
            <a:off x="1676400" y="53721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1449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81500" y="476250"/>
            <a:ext cx="43402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1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81300" y="3344863"/>
            <a:ext cx="2286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1" name="Picture 1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162550" y="3340100"/>
            <a:ext cx="360045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793750" y="609600"/>
            <a:ext cx="7664450" cy="5722938"/>
          </a:xfrm>
        </p:spPr>
        <p:txBody>
          <a:bodyPr/>
          <a:lstStyle/>
          <a:p>
            <a:r>
              <a:rPr lang="ru-RU" sz="4800" smtClean="0">
                <a:solidFill>
                  <a:schemeClr val="bg1"/>
                </a:solidFill>
              </a:rPr>
              <a:t>В ходе игры могут встречаться вопросы, отвечать на которые будет только один представитель от команды, без помощи остальных.</a:t>
            </a:r>
            <a:r>
              <a:rPr lang="ru-RU" sz="3600" smtClean="0">
                <a:solidFill>
                  <a:schemeClr val="bg1"/>
                </a:solidFill>
              </a:rPr>
              <a:t/>
            </a:r>
            <a:br>
              <a:rPr lang="ru-RU" sz="3600" smtClean="0">
                <a:solidFill>
                  <a:schemeClr val="bg1"/>
                </a:solidFill>
              </a:rPr>
            </a:br>
            <a:endParaRPr lang="ru-RU" smtClean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668338" y="1179513"/>
            <a:ext cx="7772400" cy="3714750"/>
          </a:xfrm>
        </p:spPr>
        <p:txBody>
          <a:bodyPr/>
          <a:lstStyle/>
          <a:p>
            <a:r>
              <a:rPr lang="ru-RU" sz="6600" smtClean="0">
                <a:solidFill>
                  <a:schemeClr val="bg1"/>
                </a:solidFill>
              </a:rPr>
              <a:t>2 тур</a:t>
            </a:r>
            <a:br>
              <a:rPr lang="ru-RU" sz="6600" smtClean="0">
                <a:solidFill>
                  <a:schemeClr val="bg1"/>
                </a:solidFill>
              </a:rPr>
            </a:br>
            <a:r>
              <a:rPr lang="ru-RU" sz="6600" smtClean="0">
                <a:solidFill>
                  <a:schemeClr val="bg1"/>
                </a:solidFill>
              </a:rPr>
              <a:t>Внутреннее строение млекопитающих</a:t>
            </a:r>
            <a:r>
              <a:rPr lang="ru-RU" sz="6600" smtClean="0"/>
              <a:t/>
            </a:r>
            <a:br>
              <a:rPr lang="ru-RU" sz="6600" smtClean="0"/>
            </a:br>
            <a:endParaRPr lang="ru-RU" sz="6600" smtClean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0"/>
            <a:ext cx="7772400" cy="1143000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CCECFF"/>
                </a:solidFill>
              </a:rPr>
              <a:t>Внутреннее строение млекопитающих</a:t>
            </a:r>
          </a:p>
        </p:txBody>
      </p:sp>
      <p:graphicFrame>
        <p:nvGraphicFramePr>
          <p:cNvPr id="76811" name="Group 11"/>
          <p:cNvGraphicFramePr>
            <a:graphicFrameLocks noGrp="1"/>
          </p:cNvGraphicFramePr>
          <p:nvPr>
            <p:ph type="tbl" idx="1"/>
          </p:nvPr>
        </p:nvGraphicFramePr>
        <p:xfrm>
          <a:off x="666750" y="1466850"/>
          <a:ext cx="7772400" cy="4298316"/>
        </p:xfrm>
        <a:graphic>
          <a:graphicData uri="http://schemas.openxmlformats.org/drawingml/2006/table">
            <a:tbl>
              <a:tblPr/>
              <a:tblGrid>
                <a:gridCol w="1447800"/>
                <a:gridCol w="1143000"/>
                <a:gridCol w="1295400"/>
                <a:gridCol w="1295400"/>
                <a:gridCol w="1295400"/>
                <a:gridCol w="1295400"/>
              </a:tblGrid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Пищеварительная система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" action="ppaction://hlinksldjump"/>
                        </a:rPr>
                        <a:t>100</a:t>
                      </a:r>
                      <a:endParaRPr kumimoji="0" lang="ru-RU" sz="32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3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4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5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6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Нервная система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7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8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9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0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1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Скелет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2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3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4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5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6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Общие вопросы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7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8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9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0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1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Секрет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2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3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4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5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6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3535" name="Text Box 125">
            <a:hlinkClick r:id="rId27" action="ppaction://hlinksldjump"/>
          </p:cNvPr>
          <p:cNvSpPr txBox="1">
            <a:spLocks noChangeArrowheads="1"/>
          </p:cNvSpPr>
          <p:nvPr/>
        </p:nvSpPr>
        <p:spPr bwMode="auto">
          <a:xfrm>
            <a:off x="3698875" y="6278563"/>
            <a:ext cx="16748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>
                <a:solidFill>
                  <a:srgbClr val="66FF33"/>
                </a:solidFill>
                <a:hlinkClick r:id="rId28" action="ppaction://hlinksldjump"/>
              </a:rPr>
              <a:t>ВЫХОД</a:t>
            </a:r>
            <a:endParaRPr lang="ru-RU" sz="3200">
              <a:solidFill>
                <a:srgbClr val="66FF33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</a:rPr>
              <a:t>Пищеварительная система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371600" y="2667000"/>
            <a:ext cx="6400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Есть ли у млекопитающих пищевод?</a:t>
            </a:r>
          </a:p>
        </p:txBody>
      </p:sp>
      <p:sp>
        <p:nvSpPr>
          <p:cNvPr id="64516" name="Rectangle 9"/>
          <p:cNvSpPr>
            <a:spLocks noChangeArrowheads="1"/>
          </p:cNvSpPr>
          <p:nvPr/>
        </p:nvSpPr>
        <p:spPr bwMode="auto">
          <a:xfrm>
            <a:off x="438150" y="16383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4517" name="Rectangle 11"/>
          <p:cNvSpPr>
            <a:spLocks noChangeArrowheads="1"/>
          </p:cNvSpPr>
          <p:nvPr/>
        </p:nvSpPr>
        <p:spPr bwMode="auto">
          <a:xfrm>
            <a:off x="419100" y="762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utoUpdateAnimBg="0"/>
      <p:bldP spid="6147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220663" y="5580063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65539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5540" name="Rectangle 10"/>
          <p:cNvSpPr>
            <a:spLocks noGrp="1" noChangeArrowheads="1"/>
          </p:cNvSpPr>
          <p:nvPr>
            <p:ph type="title"/>
          </p:nvPr>
        </p:nvSpPr>
        <p:spPr>
          <a:xfrm>
            <a:off x="933450" y="647700"/>
            <a:ext cx="8210550" cy="11430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Пищевод у млекопитающих есть</a:t>
            </a:r>
            <a:br>
              <a:rPr lang="ru-RU" sz="4000" smtClean="0">
                <a:solidFill>
                  <a:schemeClr val="bg1"/>
                </a:solidFill>
              </a:rPr>
            </a:br>
            <a:endParaRPr lang="ru-RU" sz="4000" smtClean="0">
              <a:solidFill>
                <a:schemeClr val="bg1"/>
              </a:solidFill>
            </a:endParaRPr>
          </a:p>
        </p:txBody>
      </p:sp>
      <p:sp>
        <p:nvSpPr>
          <p:cNvPr id="65541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554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66938" y="1295400"/>
            <a:ext cx="45434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Пищеварительная система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624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4400" smtClean="0">
                <a:solidFill>
                  <a:schemeClr val="bg1"/>
                </a:solidFill>
              </a:rPr>
              <a:t>Отгадайте загадку :</a:t>
            </a:r>
          </a:p>
          <a:p>
            <a:pPr>
              <a:buFontTx/>
              <a:buNone/>
            </a:pPr>
            <a:r>
              <a:rPr lang="ru-RU" sz="6000" smtClean="0">
                <a:solidFill>
                  <a:schemeClr val="bg1"/>
                </a:solidFill>
              </a:rPr>
              <a:t>Через костяной забор</a:t>
            </a:r>
            <a:br>
              <a:rPr lang="ru-RU" sz="6000" smtClean="0">
                <a:solidFill>
                  <a:schemeClr val="bg1"/>
                </a:solidFill>
              </a:rPr>
            </a:br>
            <a:r>
              <a:rPr lang="ru-RU" sz="6000" smtClean="0">
                <a:solidFill>
                  <a:schemeClr val="bg1"/>
                </a:solidFill>
              </a:rPr>
              <a:t>лает красная собачка</a:t>
            </a:r>
            <a:r>
              <a:rPr lang="ru-RU" smtClean="0">
                <a:solidFill>
                  <a:schemeClr val="bg1"/>
                </a:solidFill>
              </a:rPr>
              <a:t>.</a:t>
            </a:r>
          </a:p>
          <a:p>
            <a:endParaRPr lang="ru-RU" smtClean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290513" y="5511800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67587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7588" name="Rectangle 10"/>
          <p:cNvSpPr>
            <a:spLocks noGrp="1" noChangeArrowheads="1"/>
          </p:cNvSpPr>
          <p:nvPr>
            <p:ph type="title"/>
          </p:nvPr>
        </p:nvSpPr>
        <p:spPr>
          <a:xfrm>
            <a:off x="692150" y="492125"/>
            <a:ext cx="8210550" cy="11430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chemeClr val="bg1"/>
                </a:solidFill>
              </a:rPr>
              <a:t>Зубы и язык</a:t>
            </a:r>
            <a:br>
              <a:rPr lang="ru-RU" sz="4000" smtClean="0">
                <a:solidFill>
                  <a:schemeClr val="bg1"/>
                </a:solidFill>
              </a:rPr>
            </a:br>
            <a:endParaRPr lang="ru-RU" sz="4000" smtClean="0">
              <a:solidFill>
                <a:schemeClr val="bg1"/>
              </a:solidFill>
            </a:endParaRPr>
          </a:p>
        </p:txBody>
      </p:sp>
      <p:sp>
        <p:nvSpPr>
          <p:cNvPr id="67589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7590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33638" y="1128713"/>
            <a:ext cx="4927600" cy="479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Пищеварительная система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300</a:t>
            </a:r>
          </a:p>
        </p:txBody>
      </p:sp>
      <p:pic>
        <p:nvPicPr>
          <p:cNvPr id="6861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50825" y="1998663"/>
            <a:ext cx="2743200" cy="4114800"/>
          </a:xfrm>
          <a:noFill/>
        </p:spPr>
      </p:pic>
      <p:pic>
        <p:nvPicPr>
          <p:cNvPr id="68612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0238" y="2074863"/>
            <a:ext cx="3179762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Прямоугольник 7"/>
          <p:cNvSpPr>
            <a:spLocks noChangeArrowheads="1"/>
          </p:cNvSpPr>
          <p:nvPr/>
        </p:nvSpPr>
        <p:spPr bwMode="auto">
          <a:xfrm>
            <a:off x="2967038" y="2001838"/>
            <a:ext cx="276066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chemeClr val="bg1"/>
                </a:solidFill>
              </a:rPr>
              <a:t>Чем желудок коровы отличается от желудка примата?</a:t>
            </a:r>
            <a:endParaRPr lang="ru-RU" sz="400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238125" y="5614988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69635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9636" name="Rectangle 10"/>
          <p:cNvSpPr>
            <a:spLocks noGrp="1" noChangeArrowheads="1"/>
          </p:cNvSpPr>
          <p:nvPr>
            <p:ph type="title"/>
          </p:nvPr>
        </p:nvSpPr>
        <p:spPr>
          <a:xfrm>
            <a:off x="933450" y="647700"/>
            <a:ext cx="821055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>
                <a:solidFill>
                  <a:schemeClr val="bg1"/>
                </a:solidFill>
              </a:rPr>
              <a:t>желудок парнокопытных имеет 3 камеры: рубец, сычуг, книжка</a:t>
            </a:r>
          </a:p>
        </p:txBody>
      </p:sp>
      <p:sp>
        <p:nvSpPr>
          <p:cNvPr id="69637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9638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70225" y="2255838"/>
            <a:ext cx="5159375" cy="40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Пищеварительная система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400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z="2800" smtClean="0">
                <a:solidFill>
                  <a:srgbClr val="FF0000"/>
                </a:solidFill>
              </a:rPr>
              <a:t>Для одного представителя команды</a:t>
            </a:r>
          </a:p>
        </p:txBody>
      </p:sp>
      <p:pic>
        <p:nvPicPr>
          <p:cNvPr id="706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2208213" y="2143125"/>
            <a:ext cx="4483100" cy="3878263"/>
          </a:xfrm>
          <a:noFill/>
        </p:spPr>
      </p:pic>
      <p:sp>
        <p:nvSpPr>
          <p:cNvPr id="70660" name="Прямоугольник 5"/>
          <p:cNvSpPr>
            <a:spLocks noChangeArrowheads="1"/>
          </p:cNvSpPr>
          <p:nvPr/>
        </p:nvSpPr>
        <p:spPr bwMode="auto">
          <a:xfrm>
            <a:off x="6694488" y="2219325"/>
            <a:ext cx="24495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Решите ребус</a:t>
            </a:r>
            <a:endParaRPr lang="ru-RU"/>
          </a:p>
        </p:txBody>
      </p:sp>
      <p:sp>
        <p:nvSpPr>
          <p:cNvPr id="70661" name="Прямоугольник 4"/>
          <p:cNvSpPr>
            <a:spLocks noChangeArrowheads="1"/>
          </p:cNvSpPr>
          <p:nvPr/>
        </p:nvSpPr>
        <p:spPr bwMode="auto">
          <a:xfrm>
            <a:off x="433388" y="5429250"/>
            <a:ext cx="161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rgbClr val="66FF33"/>
                </a:solidFill>
                <a:hlinkClick r:id="rId4" action="ppaction://hlinksldjump"/>
              </a:rPr>
              <a:t>назад</a:t>
            </a:r>
            <a:endParaRPr lang="ru-RU">
              <a:solidFill>
                <a:srgbClr val="66FF33"/>
              </a:solidFill>
            </a:endParaRP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66913" y="1047750"/>
            <a:ext cx="6865937" cy="563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Пищеварительная система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500</a:t>
            </a:r>
          </a:p>
        </p:txBody>
      </p:sp>
      <p:pic>
        <p:nvPicPr>
          <p:cNvPr id="716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38175" y="1787525"/>
            <a:ext cx="5448300" cy="3854450"/>
          </a:xfrm>
          <a:noFill/>
        </p:spPr>
      </p:pic>
      <p:sp>
        <p:nvSpPr>
          <p:cNvPr id="71684" name="Прямоугольник 4"/>
          <p:cNvSpPr>
            <a:spLocks noChangeArrowheads="1"/>
          </p:cNvSpPr>
          <p:nvPr/>
        </p:nvSpPr>
        <p:spPr bwMode="auto">
          <a:xfrm>
            <a:off x="6176963" y="2035175"/>
            <a:ext cx="296703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Какому отряду принадлежит данный череп?</a:t>
            </a:r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Желаем успехов! 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50" y="1824038"/>
            <a:ext cx="638175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290513" y="5614988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72707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2708" name="Rectangle 10"/>
          <p:cNvSpPr>
            <a:spLocks noGrp="1" noChangeArrowheads="1"/>
          </p:cNvSpPr>
          <p:nvPr>
            <p:ph type="title"/>
          </p:nvPr>
        </p:nvSpPr>
        <p:spPr>
          <a:xfrm>
            <a:off x="933450" y="647700"/>
            <a:ext cx="821055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8800" smtClean="0">
                <a:solidFill>
                  <a:schemeClr val="bg1"/>
                </a:solidFill>
              </a:rPr>
              <a:t>Отряд хищные</a:t>
            </a:r>
          </a:p>
        </p:txBody>
      </p:sp>
      <p:sp>
        <p:nvSpPr>
          <p:cNvPr id="72709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Нервная система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73731" name="Содержимое 5"/>
          <p:cNvSpPr>
            <a:spLocks noGrp="1"/>
          </p:cNvSpPr>
          <p:nvPr>
            <p:ph idx="1"/>
          </p:nvPr>
        </p:nvSpPr>
        <p:spPr>
          <a:xfrm>
            <a:off x="685800" y="2035175"/>
            <a:ext cx="7285038" cy="4060825"/>
          </a:xfrm>
        </p:spPr>
        <p:txBody>
          <a:bodyPr/>
          <a:lstStyle/>
          <a:p>
            <a:r>
              <a:rPr lang="ru-RU" sz="5400" smtClean="0">
                <a:solidFill>
                  <a:schemeClr val="bg1"/>
                </a:solidFill>
              </a:rPr>
              <a:t>Чем представлена центральная нервная система млекопитающих?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3"/>
          <p:cNvSpPr txBox="1">
            <a:spLocks noChangeArrowheads="1"/>
          </p:cNvSpPr>
          <p:nvPr/>
        </p:nvSpPr>
        <p:spPr bwMode="auto">
          <a:xfrm>
            <a:off x="290513" y="5580063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74755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4756" name="Rectangle 10"/>
          <p:cNvSpPr>
            <a:spLocks noGrp="1" noChangeArrowheads="1"/>
          </p:cNvSpPr>
          <p:nvPr>
            <p:ph type="title"/>
          </p:nvPr>
        </p:nvSpPr>
        <p:spPr>
          <a:xfrm>
            <a:off x="933450" y="647700"/>
            <a:ext cx="821055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6000" smtClean="0">
                <a:solidFill>
                  <a:schemeClr val="bg1"/>
                </a:solidFill>
              </a:rPr>
              <a:t>головной и спинной мозг</a:t>
            </a:r>
          </a:p>
        </p:txBody>
      </p:sp>
      <p:sp>
        <p:nvSpPr>
          <p:cNvPr id="74757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Нервная система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75779" name="Содержимое 5"/>
          <p:cNvSpPr>
            <a:spLocks noGrp="1"/>
          </p:cNvSpPr>
          <p:nvPr>
            <p:ph idx="1"/>
          </p:nvPr>
        </p:nvSpPr>
        <p:spPr>
          <a:xfrm>
            <a:off x="771525" y="2052638"/>
            <a:ext cx="7285038" cy="4060825"/>
          </a:xfrm>
        </p:spPr>
        <p:txBody>
          <a:bodyPr/>
          <a:lstStyle/>
          <a:p>
            <a:r>
              <a:rPr lang="ru-RU" sz="6600" smtClean="0">
                <a:solidFill>
                  <a:schemeClr val="bg1"/>
                </a:solidFill>
              </a:rPr>
              <a:t>Что такое рефлекс?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290513" y="5529263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76803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6804" name="Rectangle 10"/>
          <p:cNvSpPr>
            <a:spLocks noGrp="1" noChangeArrowheads="1"/>
          </p:cNvSpPr>
          <p:nvPr>
            <p:ph type="title"/>
          </p:nvPr>
        </p:nvSpPr>
        <p:spPr>
          <a:xfrm>
            <a:off x="933450" y="0"/>
            <a:ext cx="8210550" cy="1397000"/>
          </a:xfrm>
        </p:spPr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>
                <a:solidFill>
                  <a:schemeClr val="bg1"/>
                </a:solidFill>
              </a:rPr>
              <a:t>Рефлекс – это ответная реакция организма на раздражение</a:t>
            </a:r>
          </a:p>
        </p:txBody>
      </p:sp>
      <p:sp>
        <p:nvSpPr>
          <p:cNvPr id="76805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680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36775" y="1865313"/>
            <a:ext cx="5916613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Нервная система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300</a:t>
            </a:r>
          </a:p>
        </p:txBody>
      </p:sp>
      <p:sp>
        <p:nvSpPr>
          <p:cNvPr id="77827" name="Содержимое 5"/>
          <p:cNvSpPr>
            <a:spLocks noGrp="1"/>
          </p:cNvSpPr>
          <p:nvPr>
            <p:ph idx="1"/>
          </p:nvPr>
        </p:nvSpPr>
        <p:spPr>
          <a:xfrm>
            <a:off x="1690688" y="2035175"/>
            <a:ext cx="7212012" cy="4060825"/>
          </a:xfrm>
        </p:spPr>
        <p:txBody>
          <a:bodyPr/>
          <a:lstStyle/>
          <a:p>
            <a:pPr>
              <a:buFontTx/>
              <a:buNone/>
            </a:pPr>
            <a:r>
              <a:rPr lang="ru-RU" sz="6600" smtClean="0">
                <a:solidFill>
                  <a:schemeClr val="bg1"/>
                </a:solidFill>
              </a:rPr>
              <a:t>Какую функцию выполняет мозжечок?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3"/>
          <p:cNvSpPr txBox="1">
            <a:spLocks noChangeArrowheads="1"/>
          </p:cNvSpPr>
          <p:nvPr/>
        </p:nvSpPr>
        <p:spPr bwMode="auto">
          <a:xfrm>
            <a:off x="323850" y="5580063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78851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8852" name="Rectangle 10"/>
          <p:cNvSpPr>
            <a:spLocks noGrp="1" noChangeArrowheads="1"/>
          </p:cNvSpPr>
          <p:nvPr>
            <p:ph type="title"/>
          </p:nvPr>
        </p:nvSpPr>
        <p:spPr>
          <a:xfrm>
            <a:off x="587375" y="647700"/>
            <a:ext cx="8556625" cy="4044950"/>
          </a:xfrm>
        </p:spPr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8000" smtClean="0">
                <a:solidFill>
                  <a:schemeClr val="bg1"/>
                </a:solidFill>
              </a:rPr>
              <a:t>Мозжечок отвечает за координацию движений</a:t>
            </a:r>
          </a:p>
        </p:txBody>
      </p:sp>
      <p:sp>
        <p:nvSpPr>
          <p:cNvPr id="78853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Нервная система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79875" name="Содержимое 5"/>
          <p:cNvSpPr>
            <a:spLocks noGrp="1"/>
          </p:cNvSpPr>
          <p:nvPr>
            <p:ph idx="1"/>
          </p:nvPr>
        </p:nvSpPr>
        <p:spPr>
          <a:xfrm>
            <a:off x="685800" y="2035175"/>
            <a:ext cx="2160588" cy="1639888"/>
          </a:xfrm>
        </p:spPr>
        <p:txBody>
          <a:bodyPr/>
          <a:lstStyle/>
          <a:p>
            <a:pPr>
              <a:buFontTx/>
              <a:buNone/>
            </a:pPr>
            <a:r>
              <a:rPr lang="ru-RU" smtClean="0">
                <a:solidFill>
                  <a:schemeClr val="bg1"/>
                </a:solidFill>
              </a:rPr>
              <a:t>Разгадайте ребус </a:t>
            </a:r>
          </a:p>
          <a:p>
            <a:endParaRPr lang="ru-RU" smtClean="0">
              <a:solidFill>
                <a:schemeClr val="bg1"/>
              </a:solidFill>
            </a:endParaRPr>
          </a:p>
        </p:txBody>
      </p:sp>
      <p:pic>
        <p:nvPicPr>
          <p:cNvPr id="79876" name="Picture 3" descr="C:\Users\User\Desktop\Рисунок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24163" y="2111375"/>
            <a:ext cx="6319837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Прямоугольник 4"/>
          <p:cNvSpPr>
            <a:spLocks noChangeArrowheads="1"/>
          </p:cNvSpPr>
          <p:nvPr/>
        </p:nvSpPr>
        <p:spPr bwMode="auto">
          <a:xfrm>
            <a:off x="296863" y="5514975"/>
            <a:ext cx="16160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rgbClr val="66FF33"/>
                </a:solidFill>
                <a:hlinkClick r:id="rId4" action="ppaction://hlinksldjump"/>
              </a:rPr>
              <a:t>назад</a:t>
            </a:r>
            <a:endParaRPr lang="ru-RU">
              <a:solidFill>
                <a:srgbClr val="66FF33"/>
              </a:solidFill>
            </a:endParaRPr>
          </a:p>
        </p:txBody>
      </p:sp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73163" y="1311275"/>
            <a:ext cx="6832600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4416425" y="1208088"/>
            <a:ext cx="4041775" cy="544512"/>
          </a:xfrm>
        </p:spPr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Нервная система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500</a:t>
            </a:r>
          </a:p>
        </p:txBody>
      </p:sp>
      <p:pic>
        <p:nvPicPr>
          <p:cNvPr id="80899" name="Picture 2" descr="C:\Users\User\Desktop\10030602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58825" y="293688"/>
            <a:ext cx="4313238" cy="6175375"/>
          </a:xfrm>
          <a:noFill/>
        </p:spPr>
      </p:pic>
      <p:sp>
        <p:nvSpPr>
          <p:cNvPr id="80900" name="Прямоугольник 7"/>
          <p:cNvSpPr>
            <a:spLocks noChangeArrowheads="1"/>
          </p:cNvSpPr>
          <p:nvPr/>
        </p:nvSpPr>
        <p:spPr bwMode="auto">
          <a:xfrm>
            <a:off x="5538788" y="2778125"/>
            <a:ext cx="31559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chemeClr val="bg1"/>
                </a:solidFill>
              </a:rPr>
              <a:t>Какой по счету головной мозг принадлежит лошади?</a:t>
            </a:r>
            <a:endParaRPr lang="ru-RU" sz="400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3"/>
          <p:cNvSpPr txBox="1">
            <a:spLocks noChangeArrowheads="1"/>
          </p:cNvSpPr>
          <p:nvPr/>
        </p:nvSpPr>
        <p:spPr bwMode="auto">
          <a:xfrm>
            <a:off x="273050" y="5632450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81923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1924" name="Rectangle 10"/>
          <p:cNvSpPr>
            <a:spLocks noGrp="1" noChangeArrowheads="1"/>
          </p:cNvSpPr>
          <p:nvPr>
            <p:ph type="title"/>
          </p:nvPr>
        </p:nvSpPr>
        <p:spPr>
          <a:xfrm>
            <a:off x="933450" y="647700"/>
            <a:ext cx="821055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7200" smtClean="0">
                <a:solidFill>
                  <a:schemeClr val="bg1"/>
                </a:solidFill>
              </a:rPr>
              <a:t>Последний по счету рисунок</a:t>
            </a:r>
          </a:p>
        </p:txBody>
      </p:sp>
      <p:sp>
        <p:nvSpPr>
          <p:cNvPr id="81925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990600" y="1390650"/>
            <a:ext cx="7162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6000" dirty="0">
                <a:solidFill>
                  <a:schemeClr val="accent3">
                    <a:lumMod val="95000"/>
                  </a:schemeClr>
                </a:solidFill>
              </a:rPr>
              <a:t>1 тур </a:t>
            </a:r>
          </a:p>
          <a:p>
            <a:pPr algn="ctr">
              <a:defRPr/>
            </a:pPr>
            <a:r>
              <a:rPr lang="ru-RU" sz="6000" dirty="0">
                <a:solidFill>
                  <a:schemeClr val="accent3">
                    <a:lumMod val="95000"/>
                  </a:schemeClr>
                </a:solidFill>
              </a:rPr>
              <a:t>Общая характеристика млекопитающих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Скелет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82947" name="Содержимое 5"/>
          <p:cNvSpPr>
            <a:spLocks noGrp="1"/>
          </p:cNvSpPr>
          <p:nvPr>
            <p:ph idx="1"/>
          </p:nvPr>
        </p:nvSpPr>
        <p:spPr>
          <a:xfrm>
            <a:off x="685800" y="2035175"/>
            <a:ext cx="7337425" cy="3830638"/>
          </a:xfrm>
        </p:spPr>
        <p:txBody>
          <a:bodyPr/>
          <a:lstStyle/>
          <a:p>
            <a:pPr>
              <a:buFontTx/>
              <a:buNone/>
            </a:pPr>
            <a:r>
              <a:rPr lang="ru-RU" sz="6600" smtClean="0">
                <a:solidFill>
                  <a:schemeClr val="bg1"/>
                </a:solidFill>
              </a:rPr>
              <a:t>Чем отличаются кости млекопитающего от костей птицы?</a:t>
            </a:r>
          </a:p>
          <a:p>
            <a:endParaRPr lang="ru-RU" sz="66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3"/>
          <p:cNvSpPr txBox="1">
            <a:spLocks noChangeArrowheads="1"/>
          </p:cNvSpPr>
          <p:nvPr/>
        </p:nvSpPr>
        <p:spPr bwMode="auto">
          <a:xfrm>
            <a:off x="255588" y="5614988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83971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3972" name="Rectangle 10"/>
          <p:cNvSpPr>
            <a:spLocks noGrp="1" noChangeArrowheads="1"/>
          </p:cNvSpPr>
          <p:nvPr>
            <p:ph type="title"/>
          </p:nvPr>
        </p:nvSpPr>
        <p:spPr>
          <a:xfrm>
            <a:off x="933450" y="647700"/>
            <a:ext cx="8210550" cy="4803775"/>
          </a:xfrm>
        </p:spPr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7200" smtClean="0">
                <a:solidFill>
                  <a:schemeClr val="bg1"/>
                </a:solidFill>
              </a:rPr>
              <a:t>У млекопитающих кости прочные, массивные, многие срастаются. А у птицы легкие, полые внутри</a:t>
            </a:r>
          </a:p>
        </p:txBody>
      </p:sp>
      <p:sp>
        <p:nvSpPr>
          <p:cNvPr id="83973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Скелет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84995" name="Содержимое 5"/>
          <p:cNvSpPr>
            <a:spLocks noGrp="1"/>
          </p:cNvSpPr>
          <p:nvPr>
            <p:ph idx="1"/>
          </p:nvPr>
        </p:nvSpPr>
        <p:spPr>
          <a:xfrm>
            <a:off x="530225" y="1241425"/>
            <a:ext cx="3300413" cy="5021263"/>
          </a:xfrm>
        </p:spPr>
        <p:txBody>
          <a:bodyPr/>
          <a:lstStyle/>
          <a:p>
            <a:pPr>
              <a:buFontTx/>
              <a:buNone/>
            </a:pPr>
            <a:r>
              <a:rPr lang="ru-RU" sz="3600" smtClean="0">
                <a:solidFill>
                  <a:schemeClr val="bg1"/>
                </a:solidFill>
              </a:rPr>
              <a:t>Сколько позвонков в шейном отделе жирафа, и сколько в шейном отделе кролика?</a:t>
            </a:r>
          </a:p>
          <a:p>
            <a:endParaRPr lang="ru-RU" sz="6600" smtClean="0">
              <a:solidFill>
                <a:schemeClr val="bg1"/>
              </a:solidFill>
            </a:endParaRPr>
          </a:p>
        </p:txBody>
      </p:sp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82988" y="1954213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65875" y="3732213"/>
            <a:ext cx="247332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358775" y="5632450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86019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6020" name="Rectangle 10"/>
          <p:cNvSpPr>
            <a:spLocks noGrp="1" noChangeArrowheads="1"/>
          </p:cNvSpPr>
          <p:nvPr>
            <p:ph type="title"/>
          </p:nvPr>
        </p:nvSpPr>
        <p:spPr>
          <a:xfrm>
            <a:off x="933450" y="647700"/>
            <a:ext cx="8210550" cy="4803775"/>
          </a:xfrm>
        </p:spPr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7200" smtClean="0">
                <a:solidFill>
                  <a:schemeClr val="bg1"/>
                </a:solidFill>
              </a:rPr>
              <a:t>у жирафа и кролика 7 шейных позвонков</a:t>
            </a:r>
          </a:p>
        </p:txBody>
      </p:sp>
      <p:sp>
        <p:nvSpPr>
          <p:cNvPr id="86021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Скелет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300</a:t>
            </a:r>
          </a:p>
        </p:txBody>
      </p:sp>
      <p:sp>
        <p:nvSpPr>
          <p:cNvPr id="87043" name="Содержимое 5"/>
          <p:cNvSpPr>
            <a:spLocks noGrp="1"/>
          </p:cNvSpPr>
          <p:nvPr>
            <p:ph idx="1"/>
          </p:nvPr>
        </p:nvSpPr>
        <p:spPr>
          <a:xfrm>
            <a:off x="530225" y="1966913"/>
            <a:ext cx="8216900" cy="4295775"/>
          </a:xfrm>
        </p:spPr>
        <p:txBody>
          <a:bodyPr/>
          <a:lstStyle/>
          <a:p>
            <a:pPr>
              <a:buFontTx/>
              <a:buNone/>
            </a:pPr>
            <a:r>
              <a:rPr lang="ru-RU" sz="3600" smtClean="0">
                <a:solidFill>
                  <a:schemeClr val="bg1"/>
                </a:solidFill>
              </a:rPr>
              <a:t>Закончите фразу:</a:t>
            </a:r>
          </a:p>
          <a:p>
            <a:pPr>
              <a:buFontTx/>
              <a:buNone/>
            </a:pPr>
            <a:r>
              <a:rPr lang="ru-RU" sz="6000" smtClean="0">
                <a:solidFill>
                  <a:schemeClr val="bg1"/>
                </a:solidFill>
              </a:rPr>
              <a:t>Грудной отдел имеет 12 пар ребер, которые, соединяясь с грудиной, образуют  … </a:t>
            </a:r>
          </a:p>
          <a:p>
            <a:endParaRPr lang="ru-RU" sz="66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3"/>
          <p:cNvSpPr txBox="1">
            <a:spLocks noChangeArrowheads="1"/>
          </p:cNvSpPr>
          <p:nvPr/>
        </p:nvSpPr>
        <p:spPr bwMode="auto">
          <a:xfrm>
            <a:off x="307975" y="5614988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88067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88068" name="Rectangle 10"/>
          <p:cNvSpPr>
            <a:spLocks noGrp="1" noChangeArrowheads="1"/>
          </p:cNvSpPr>
          <p:nvPr>
            <p:ph type="title"/>
          </p:nvPr>
        </p:nvSpPr>
        <p:spPr>
          <a:xfrm>
            <a:off x="933450" y="647700"/>
            <a:ext cx="8210550" cy="4803775"/>
          </a:xfrm>
        </p:spPr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6600" smtClean="0">
                <a:solidFill>
                  <a:schemeClr val="bg1"/>
                </a:solidFill>
              </a:rPr>
              <a:t>Грудной отдел имеет 12 пар ребер, которые, соединяясь с грудиной, образуют </a:t>
            </a:r>
            <a:r>
              <a:rPr lang="ru-RU" sz="6600" smtClean="0">
                <a:solidFill>
                  <a:srgbClr val="FF0000"/>
                </a:solidFill>
              </a:rPr>
              <a:t>грудную клетку</a:t>
            </a:r>
            <a:r>
              <a:rPr lang="ru-RU" sz="9600" smtClean="0">
                <a:solidFill>
                  <a:schemeClr val="bg1"/>
                </a:solidFill>
              </a:rPr>
              <a:t/>
            </a:r>
            <a:br>
              <a:rPr lang="ru-RU" sz="9600" smtClean="0">
                <a:solidFill>
                  <a:schemeClr val="bg1"/>
                </a:solidFill>
              </a:rPr>
            </a:br>
            <a:endParaRPr lang="ru-RU" sz="4000" smtClean="0">
              <a:solidFill>
                <a:schemeClr val="bg1"/>
              </a:solidFill>
            </a:endParaRPr>
          </a:p>
        </p:txBody>
      </p:sp>
      <p:sp>
        <p:nvSpPr>
          <p:cNvPr id="88069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Скелет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89091" name="Содержимое 5"/>
          <p:cNvSpPr>
            <a:spLocks noGrp="1"/>
          </p:cNvSpPr>
          <p:nvPr>
            <p:ph idx="1"/>
          </p:nvPr>
        </p:nvSpPr>
        <p:spPr>
          <a:xfrm>
            <a:off x="0" y="2225675"/>
            <a:ext cx="2436813" cy="3484563"/>
          </a:xfrm>
        </p:spPr>
        <p:txBody>
          <a:bodyPr/>
          <a:lstStyle/>
          <a:p>
            <a:pPr>
              <a:buFontTx/>
              <a:buNone/>
            </a:pPr>
            <a:r>
              <a:rPr lang="ru-RU" sz="3600" smtClean="0">
                <a:solidFill>
                  <a:schemeClr val="bg1"/>
                </a:solidFill>
              </a:rPr>
              <a:t>Разгадайте ребус </a:t>
            </a:r>
            <a:r>
              <a:rPr lang="ru-RU" sz="8800" smtClean="0">
                <a:solidFill>
                  <a:schemeClr val="bg1"/>
                </a:solidFill>
              </a:rPr>
              <a:t> </a:t>
            </a:r>
          </a:p>
          <a:p>
            <a:endParaRPr lang="ru-RU" sz="6600" smtClean="0">
              <a:solidFill>
                <a:schemeClr val="bg1"/>
              </a:solidFill>
            </a:endParaRPr>
          </a:p>
        </p:txBody>
      </p:sp>
      <p:pic>
        <p:nvPicPr>
          <p:cNvPr id="89092" name="Picture 4" descr="rebus-animal-006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3225" y="2001838"/>
            <a:ext cx="5913438" cy="3916362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9093" name="Прямоугольник 4"/>
          <p:cNvSpPr>
            <a:spLocks noChangeArrowheads="1"/>
          </p:cNvSpPr>
          <p:nvPr/>
        </p:nvSpPr>
        <p:spPr bwMode="auto">
          <a:xfrm>
            <a:off x="223838" y="5464175"/>
            <a:ext cx="16160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rgbClr val="66FF33"/>
                </a:solidFill>
                <a:hlinkClick r:id="rId4" action="ppaction://hlinksldjump"/>
              </a:rPr>
              <a:t>назад</a:t>
            </a:r>
            <a:endParaRPr lang="ru-RU">
              <a:solidFill>
                <a:srgbClr val="66FF33"/>
              </a:solidFill>
            </a:endParaRPr>
          </a:p>
        </p:txBody>
      </p:sp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73225" y="1241425"/>
            <a:ext cx="5832475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Скелет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500</a:t>
            </a:r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2450" y="2000250"/>
            <a:ext cx="592455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Прямоугольник 8"/>
          <p:cNvSpPr>
            <a:spLocks noChangeArrowheads="1"/>
          </p:cNvSpPr>
          <p:nvPr/>
        </p:nvSpPr>
        <p:spPr bwMode="auto">
          <a:xfrm>
            <a:off x="6888163" y="1863725"/>
            <a:ext cx="2255837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/>
              <a:t>Выйти и показать на картинке лопатку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03313" y="404813"/>
            <a:ext cx="6935787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290513" y="5614988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3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91140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1141" name="Rectangle 10"/>
          <p:cNvSpPr>
            <a:spLocks noGrp="1" noChangeArrowheads="1"/>
          </p:cNvSpPr>
          <p:nvPr>
            <p:ph type="title"/>
          </p:nvPr>
        </p:nvSpPr>
        <p:spPr>
          <a:xfrm>
            <a:off x="933450" y="538163"/>
            <a:ext cx="8210550" cy="4805362"/>
          </a:xfrm>
        </p:spPr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9600" smtClean="0">
                <a:solidFill>
                  <a:schemeClr val="bg1"/>
                </a:solidFill>
              </a:rPr>
              <a:t/>
            </a:r>
            <a:br>
              <a:rPr lang="ru-RU" sz="9600" smtClean="0">
                <a:solidFill>
                  <a:schemeClr val="bg1"/>
                </a:solidFill>
              </a:rPr>
            </a:br>
            <a:endParaRPr lang="ru-RU" sz="4000" smtClean="0">
              <a:solidFill>
                <a:schemeClr val="bg1"/>
              </a:solidFill>
            </a:endParaRPr>
          </a:p>
        </p:txBody>
      </p:sp>
      <p:sp>
        <p:nvSpPr>
          <p:cNvPr id="91142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1143" name="Стрелка вниз 7"/>
          <p:cNvSpPr>
            <a:spLocks noChangeArrowheads="1"/>
          </p:cNvSpPr>
          <p:nvPr/>
        </p:nvSpPr>
        <p:spPr bwMode="auto">
          <a:xfrm>
            <a:off x="3398838" y="2122488"/>
            <a:ext cx="741362" cy="1016000"/>
          </a:xfrm>
          <a:prstGeom prst="downArrow">
            <a:avLst>
              <a:gd name="adj1" fmla="val 50000"/>
              <a:gd name="adj2" fmla="val 5004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91144" name="Стрелка вниз 14"/>
          <p:cNvSpPr>
            <a:spLocks noChangeArrowheads="1"/>
          </p:cNvSpPr>
          <p:nvPr/>
        </p:nvSpPr>
        <p:spPr bwMode="auto">
          <a:xfrm>
            <a:off x="3346450" y="1931988"/>
            <a:ext cx="534988" cy="1501775"/>
          </a:xfrm>
          <a:prstGeom prst="downArrow">
            <a:avLst>
              <a:gd name="adj1" fmla="val 50000"/>
              <a:gd name="adj2" fmla="val 50008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91145" name="Стрелка вниз 15"/>
          <p:cNvSpPr>
            <a:spLocks noChangeArrowheads="1"/>
          </p:cNvSpPr>
          <p:nvPr/>
        </p:nvSpPr>
        <p:spPr bwMode="auto">
          <a:xfrm>
            <a:off x="3484563" y="2501900"/>
            <a:ext cx="534987" cy="958850"/>
          </a:xfrm>
          <a:prstGeom prst="downArrow">
            <a:avLst>
              <a:gd name="adj1" fmla="val 50000"/>
              <a:gd name="adj2" fmla="val 49952"/>
            </a:avLst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Общие вопросы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92163" name="Содержимое 5"/>
          <p:cNvSpPr>
            <a:spLocks noGrp="1"/>
          </p:cNvSpPr>
          <p:nvPr>
            <p:ph idx="1"/>
          </p:nvPr>
        </p:nvSpPr>
        <p:spPr>
          <a:xfrm>
            <a:off x="530225" y="1966913"/>
            <a:ext cx="8216900" cy="4295775"/>
          </a:xfrm>
        </p:spPr>
        <p:txBody>
          <a:bodyPr/>
          <a:lstStyle/>
          <a:p>
            <a:pPr>
              <a:buFontTx/>
              <a:buNone/>
            </a:pPr>
            <a:r>
              <a:rPr lang="ru-RU" sz="5400" smtClean="0">
                <a:solidFill>
                  <a:schemeClr val="bg1"/>
                </a:solidFill>
              </a:rPr>
              <a:t>У большинства птиц на грудине развит киль. Может ли быть такое образование на грудине млекопитающих? </a:t>
            </a:r>
          </a:p>
          <a:p>
            <a:endParaRPr lang="ru-RU" sz="66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0"/>
            <a:ext cx="7772400" cy="1143000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CCECFF"/>
                </a:solidFill>
              </a:rPr>
              <a:t>Общая характеристика млекопитающих</a:t>
            </a:r>
          </a:p>
        </p:txBody>
      </p:sp>
      <p:graphicFrame>
        <p:nvGraphicFramePr>
          <p:cNvPr id="76811" name="Group 11"/>
          <p:cNvGraphicFramePr>
            <a:graphicFrameLocks noGrp="1"/>
          </p:cNvGraphicFramePr>
          <p:nvPr>
            <p:ph type="tbl" idx="1"/>
          </p:nvPr>
        </p:nvGraphicFramePr>
        <p:xfrm>
          <a:off x="666750" y="1466850"/>
          <a:ext cx="7772400" cy="4466591"/>
        </p:xfrm>
        <a:graphic>
          <a:graphicData uri="http://schemas.openxmlformats.org/drawingml/2006/table">
            <a:tbl>
              <a:tblPr/>
              <a:tblGrid>
                <a:gridCol w="1447800"/>
                <a:gridCol w="1143000"/>
                <a:gridCol w="1295400"/>
                <a:gridCol w="1295400"/>
                <a:gridCol w="1295400"/>
                <a:gridCol w="1295400"/>
              </a:tblGrid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Среда обитания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3" action="ppaction://hlinksldjump"/>
                        </a:rPr>
                        <a:t>100</a:t>
                      </a:r>
                      <a:endParaRPr kumimoji="0" lang="ru-RU" sz="32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4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5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6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7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Волосяной покров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8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9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0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1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2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Тепло-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кровность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3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4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5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6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7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развитие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8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19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0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1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2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Занима-тельные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вопросы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3" action="ppaction://hlinksldjump"/>
                        </a:rPr>
                        <a:t>100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4" action="ppaction://hlinksldjump"/>
                        </a:rPr>
                        <a:t>200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5" action="ppaction://hlinksldjump"/>
                        </a:rPr>
                        <a:t>300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6" action="ppaction://hlinksldjump"/>
                        </a:rPr>
                        <a:t>400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hlinkClick r:id="rId27" action="ppaction://hlinksldjump"/>
                        </a:rPr>
                        <a:t>500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35" name="Text Box 125">
            <a:hlinkClick r:id="rId28" action="ppaction://hlinksldjump"/>
          </p:cNvPr>
          <p:cNvSpPr txBox="1">
            <a:spLocks noChangeArrowheads="1"/>
          </p:cNvSpPr>
          <p:nvPr/>
        </p:nvSpPr>
        <p:spPr bwMode="auto">
          <a:xfrm>
            <a:off x="3698875" y="6278563"/>
            <a:ext cx="16748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>
                <a:solidFill>
                  <a:srgbClr val="66FF33"/>
                </a:solidFill>
                <a:hlinkClick r:id="rId28" action="ppaction://hlinksldjump"/>
              </a:rPr>
              <a:t>ВЫХОД</a:t>
            </a:r>
            <a:endParaRPr lang="ru-RU" sz="3200">
              <a:solidFill>
                <a:srgbClr val="66FF33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238125" y="5494338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93187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3188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93189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0700" y="500063"/>
            <a:ext cx="6197600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Общие вопросы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94211" name="Содержимое 5"/>
          <p:cNvSpPr>
            <a:spLocks noGrp="1"/>
          </p:cNvSpPr>
          <p:nvPr>
            <p:ph idx="1"/>
          </p:nvPr>
        </p:nvSpPr>
        <p:spPr>
          <a:xfrm>
            <a:off x="530225" y="1966913"/>
            <a:ext cx="8216900" cy="4295775"/>
          </a:xfrm>
        </p:spPr>
        <p:txBody>
          <a:bodyPr/>
          <a:lstStyle/>
          <a:p>
            <a:pPr>
              <a:buFontTx/>
              <a:buNone/>
            </a:pPr>
            <a:r>
              <a:rPr lang="ru-RU" sz="4000" smtClean="0">
                <a:solidFill>
                  <a:schemeClr val="bg1"/>
                </a:solidFill>
              </a:rPr>
              <a:t>Этому бедолаге из семейства кошачьих переодевшиеся врачами враги из отряда грызунов поставили диагноз: «Кошмар верхних дыхательных путей». Кто был больной?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3"/>
          <p:cNvSpPr txBox="1">
            <a:spLocks noChangeArrowheads="1"/>
          </p:cNvSpPr>
          <p:nvPr/>
        </p:nvSpPr>
        <p:spPr bwMode="auto">
          <a:xfrm>
            <a:off x="358775" y="5700713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95235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236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5237" name="Прямоугольник 6"/>
          <p:cNvSpPr>
            <a:spLocks noChangeArrowheads="1"/>
          </p:cNvSpPr>
          <p:nvPr/>
        </p:nvSpPr>
        <p:spPr bwMode="auto">
          <a:xfrm>
            <a:off x="2557463" y="287338"/>
            <a:ext cx="3924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/>
              <a:t>Кот Леопольд</a:t>
            </a:r>
            <a:endParaRPr lang="ru-RU"/>
          </a:p>
        </p:txBody>
      </p:sp>
      <p:pic>
        <p:nvPicPr>
          <p:cNvPr id="95238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25550" y="1198563"/>
            <a:ext cx="66929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Общие вопросы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300</a:t>
            </a:r>
          </a:p>
        </p:txBody>
      </p:sp>
      <p:sp>
        <p:nvSpPr>
          <p:cNvPr id="96259" name="Содержимое 5"/>
          <p:cNvSpPr>
            <a:spLocks noGrp="1"/>
          </p:cNvSpPr>
          <p:nvPr>
            <p:ph idx="1"/>
          </p:nvPr>
        </p:nvSpPr>
        <p:spPr>
          <a:xfrm>
            <a:off x="530225" y="1966913"/>
            <a:ext cx="8216900" cy="4295775"/>
          </a:xfrm>
        </p:spPr>
        <p:txBody>
          <a:bodyPr/>
          <a:lstStyle/>
          <a:p>
            <a:r>
              <a:rPr lang="ru-RU" sz="4400" smtClean="0">
                <a:solidFill>
                  <a:schemeClr val="bg1"/>
                </a:solidFill>
              </a:rPr>
              <a:t>Это животное как и корова даёт молоко, с него стригут шерсть , как с овцы, хвост у него лошадиный , а хрюкает как свинья. О ком идёт речь?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3"/>
          <p:cNvSpPr txBox="1">
            <a:spLocks noChangeArrowheads="1"/>
          </p:cNvSpPr>
          <p:nvPr/>
        </p:nvSpPr>
        <p:spPr bwMode="auto">
          <a:xfrm>
            <a:off x="290513" y="5632450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97283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7284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9728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363663" y="887413"/>
            <a:ext cx="6732587" cy="479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Прямоугольник 7"/>
          <p:cNvSpPr>
            <a:spLocks noChangeArrowheads="1"/>
          </p:cNvSpPr>
          <p:nvPr/>
        </p:nvSpPr>
        <p:spPr bwMode="auto">
          <a:xfrm>
            <a:off x="3713163" y="0"/>
            <a:ext cx="13589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Як</a:t>
            </a:r>
          </a:p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Общие вопросы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98307" name="Содержимое 5"/>
          <p:cNvSpPr>
            <a:spLocks noGrp="1"/>
          </p:cNvSpPr>
          <p:nvPr>
            <p:ph idx="1"/>
          </p:nvPr>
        </p:nvSpPr>
        <p:spPr>
          <a:xfrm>
            <a:off x="530225" y="1966913"/>
            <a:ext cx="3213100" cy="3175000"/>
          </a:xfrm>
        </p:spPr>
        <p:txBody>
          <a:bodyPr/>
          <a:lstStyle/>
          <a:p>
            <a:r>
              <a:rPr lang="ru-RU" sz="4400" smtClean="0">
                <a:solidFill>
                  <a:schemeClr val="bg1"/>
                </a:solidFill>
              </a:rPr>
              <a:t>Целебный напиток из кобыльего молока</a:t>
            </a:r>
          </a:p>
          <a:p>
            <a:endParaRPr lang="ru-RU" sz="4400" smtClean="0">
              <a:solidFill>
                <a:schemeClr val="bg1"/>
              </a:solidFill>
            </a:endParaRPr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97313" y="2173288"/>
            <a:ext cx="4943475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3"/>
          <p:cNvSpPr txBox="1">
            <a:spLocks noChangeArrowheads="1"/>
          </p:cNvSpPr>
          <p:nvPr/>
        </p:nvSpPr>
        <p:spPr bwMode="auto">
          <a:xfrm>
            <a:off x="290513" y="5597525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99331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9332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9333" name="Прямоугольник 7"/>
          <p:cNvSpPr>
            <a:spLocks noChangeArrowheads="1"/>
          </p:cNvSpPr>
          <p:nvPr/>
        </p:nvSpPr>
        <p:spPr bwMode="auto">
          <a:xfrm>
            <a:off x="2846388" y="631825"/>
            <a:ext cx="35020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Кумыс</a:t>
            </a:r>
          </a:p>
          <a:p>
            <a:endParaRPr lang="ru-RU"/>
          </a:p>
        </p:txBody>
      </p:sp>
      <p:pic>
        <p:nvPicPr>
          <p:cNvPr id="9933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68550" y="1622425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Общие вопросы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100355" name="Содержимое 5"/>
          <p:cNvSpPr>
            <a:spLocks noGrp="1"/>
          </p:cNvSpPr>
          <p:nvPr>
            <p:ph idx="1"/>
          </p:nvPr>
        </p:nvSpPr>
        <p:spPr>
          <a:xfrm>
            <a:off x="530225" y="1966913"/>
            <a:ext cx="4991100" cy="3175000"/>
          </a:xfrm>
        </p:spPr>
        <p:txBody>
          <a:bodyPr/>
          <a:lstStyle/>
          <a:p>
            <a:r>
              <a:rPr lang="ru-RU" sz="4400" smtClean="0">
                <a:solidFill>
                  <a:schemeClr val="bg1"/>
                </a:solidFill>
              </a:rPr>
              <a:t>В мультиках и сказках зайца часто называют косым. За что его так прозвали? </a:t>
            </a:r>
          </a:p>
          <a:p>
            <a:endParaRPr lang="ru-RU" sz="4400" smtClean="0">
              <a:solidFill>
                <a:schemeClr val="bg1"/>
              </a:solidFill>
            </a:endParaRPr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11800" y="1765300"/>
            <a:ext cx="327025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3"/>
          <p:cNvSpPr txBox="1">
            <a:spLocks noChangeArrowheads="1"/>
          </p:cNvSpPr>
          <p:nvPr/>
        </p:nvSpPr>
        <p:spPr bwMode="auto">
          <a:xfrm>
            <a:off x="341313" y="5597525"/>
            <a:ext cx="136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000">
                <a:solidFill>
                  <a:srgbClr val="66FF33"/>
                </a:solidFill>
                <a:hlinkClick r:id="rId2" action="ppaction://hlinksldjump"/>
              </a:rPr>
              <a:t>назад</a:t>
            </a:r>
            <a:endParaRPr lang="ru-RU" sz="4000">
              <a:solidFill>
                <a:srgbClr val="66FF33"/>
              </a:solidFill>
            </a:endParaRPr>
          </a:p>
        </p:txBody>
      </p:sp>
      <p:sp>
        <p:nvSpPr>
          <p:cNvPr id="101379" name="Rectangl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428750" y="6400800"/>
            <a:ext cx="611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1380" name="Rectangle 13"/>
          <p:cNvSpPr>
            <a:spLocks noChangeArrowheads="1"/>
          </p:cNvSpPr>
          <p:nvPr/>
        </p:nvSpPr>
        <p:spPr bwMode="auto">
          <a:xfrm>
            <a:off x="3486150" y="3886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1381" name="Прямоугольник 8"/>
          <p:cNvSpPr>
            <a:spLocks noChangeArrowheads="1"/>
          </p:cNvSpPr>
          <p:nvPr/>
        </p:nvSpPr>
        <p:spPr bwMode="auto">
          <a:xfrm>
            <a:off x="1104900" y="441325"/>
            <a:ext cx="7210425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глаза у зайца выпуклые и находятся по бокам головы, что даёт ему обозрение на 360 градусов. Благодаря этому зайцы спасаются от погони.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chemeClr val="bg1"/>
                </a:solidFill>
              </a:rPr>
              <a:t>Секрет  </a:t>
            </a:r>
            <a:br>
              <a:rPr lang="ru-RU" smtClean="0">
                <a:solidFill>
                  <a:schemeClr val="bg1"/>
                </a:solidFill>
              </a:rPr>
            </a:br>
            <a:r>
              <a:rPr lang="ru-RU" smtClean="0">
                <a:solidFill>
                  <a:schemeClr val="bg1"/>
                </a:solidFill>
              </a:rPr>
              <a:t>100 Сказочный</a:t>
            </a:r>
          </a:p>
        </p:txBody>
      </p:sp>
      <p:sp>
        <p:nvSpPr>
          <p:cNvPr id="102403" name="Содержимое 4"/>
          <p:cNvSpPr>
            <a:spLocks noGrp="1"/>
          </p:cNvSpPr>
          <p:nvPr>
            <p:ph idx="1"/>
          </p:nvPr>
        </p:nvSpPr>
        <p:spPr>
          <a:xfrm>
            <a:off x="685800" y="1981200"/>
            <a:ext cx="4300538" cy="3573463"/>
          </a:xfrm>
        </p:spPr>
        <p:txBody>
          <a:bodyPr/>
          <a:lstStyle/>
          <a:p>
            <a:pPr>
              <a:buFontTx/>
              <a:buNone/>
            </a:pPr>
            <a:endParaRPr lang="ru-RU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ru-RU" smtClean="0">
                <a:solidFill>
                  <a:schemeClr val="bg1"/>
                </a:solidFill>
              </a:rPr>
              <a:t>В сказке "Конёк - горбунок" есть фраза ""чудо - юдо рыба - кит". Что не верно в этой фразе?</a:t>
            </a:r>
          </a:p>
        </p:txBody>
      </p:sp>
      <p:pic>
        <p:nvPicPr>
          <p:cNvPr id="10240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24513" y="1852613"/>
            <a:ext cx="3163887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66FF33"/>
      </a:hlink>
      <a:folHlink>
        <a:srgbClr val="3333CC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8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8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FFFFFF"/>
    </a:hlink>
    <a:folHlink>
      <a:srgbClr val="3333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3474</TotalTime>
  <Words>1211</Words>
  <Application>Microsoft Office PowerPoint</Application>
  <PresentationFormat>Экран (4:3)</PresentationFormat>
  <Paragraphs>313</Paragraphs>
  <Slides>111</Slides>
  <Notes>0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111</vt:i4>
      </vt:variant>
    </vt:vector>
  </HeadingPairs>
  <TitlesOfParts>
    <vt:vector size="116" baseType="lpstr">
      <vt:lpstr>Times New Roman</vt:lpstr>
      <vt:lpstr>Arial</vt:lpstr>
      <vt:lpstr>Calibri</vt:lpstr>
      <vt:lpstr>Оформление по умолчанию</vt:lpstr>
      <vt:lpstr>Microsoft Equation 3.0</vt:lpstr>
      <vt:lpstr>Слайд 1</vt:lpstr>
      <vt:lpstr>Девиз:</vt:lpstr>
      <vt:lpstr>Задачи урока: расширить знания о многообразии млекопитающих, повторить и систематизировать знания о строении, жизнедеятельности, классификации  млекопитающих</vt:lpstr>
      <vt:lpstr>Правила игры:  вам необходимо пройти 3тура:  1 тур – Общая характеристика млекопитающих 2 тур - Внутренне строение млекопитающих 3 тур – Защита буклетов капитанами команд      </vt:lpstr>
      <vt:lpstr>Если команда не ответила на вопрос, то его может перехватить другая команда.  Если команда ответила на вопрос неправильно, ход переходит к другой команде. </vt:lpstr>
      <vt:lpstr>В ходе игры могут встречаться вопросы, отвечать на которые будет только один представитель от команды, без помощи остальных. </vt:lpstr>
      <vt:lpstr>Желаем успехов! </vt:lpstr>
      <vt:lpstr>Слайд 8</vt:lpstr>
      <vt:lpstr>Общая характеристика млекопитающих</vt:lpstr>
      <vt:lpstr>Среда обитания 100</vt:lpstr>
      <vt:lpstr>Злой кабан сидел на ветке пароход томился в клетке соловей ел блины дикообраз шил себе штаны кошка биологию учила Маша хвостик свой ловила Буратино точил клыки</vt:lpstr>
      <vt:lpstr>Среда обитания  200</vt:lpstr>
      <vt:lpstr>Слайд 13</vt:lpstr>
      <vt:lpstr>Среда обитания  300 </vt:lpstr>
      <vt:lpstr>Среда обитания пищухи типично наземная, отряд грызуны</vt:lpstr>
      <vt:lpstr>Среда обитания 400 </vt:lpstr>
      <vt:lpstr>Слайд 17</vt:lpstr>
      <vt:lpstr>Среда обитания  500</vt:lpstr>
      <vt:lpstr>Слайд 19</vt:lpstr>
      <vt:lpstr>Волосяной покров 100</vt:lpstr>
      <vt:lpstr>1)Участвует в терморегуляции 2) является органом осязания 3) предохраняет кожу от повреждений </vt:lpstr>
      <vt:lpstr>Волосяной покров 200</vt:lpstr>
      <vt:lpstr>Волосяной покров зверей называют мех или шерсть</vt:lpstr>
      <vt:lpstr>Волосяной покров 300</vt:lpstr>
      <vt:lpstr>Волосы являются производными эпидермиса кожных покровов </vt:lpstr>
      <vt:lpstr>Волосяной покров 400</vt:lpstr>
      <vt:lpstr>Еж, Дикообраз, Ехидна</vt:lpstr>
      <vt:lpstr>Волосяной покров 500</vt:lpstr>
      <vt:lpstr>Слайд 29</vt:lpstr>
      <vt:lpstr>теплокровность 100</vt:lpstr>
      <vt:lpstr>Слайд 31</vt:lpstr>
      <vt:lpstr>Теплокровность  200</vt:lpstr>
      <vt:lpstr>Слайд 33</vt:lpstr>
      <vt:lpstr>теплокровность 300</vt:lpstr>
      <vt:lpstr>Слайд 35</vt:lpstr>
      <vt:lpstr>теплокровность 400</vt:lpstr>
      <vt:lpstr>Слайд 37</vt:lpstr>
      <vt:lpstr>Теплокровность 500</vt:lpstr>
      <vt:lpstr>Слайд 39</vt:lpstr>
      <vt:lpstr>Развите   100</vt:lpstr>
      <vt:lpstr>Слайд 41</vt:lpstr>
      <vt:lpstr>развитие  200</vt:lpstr>
      <vt:lpstr>Слайд 43</vt:lpstr>
      <vt:lpstr>Развитие  300</vt:lpstr>
      <vt:lpstr>Слайд 45</vt:lpstr>
      <vt:lpstr>Развитие 400</vt:lpstr>
      <vt:lpstr>Слайд 47</vt:lpstr>
      <vt:lpstr>Развитие 500</vt:lpstr>
      <vt:lpstr>Слайд 49</vt:lpstr>
      <vt:lpstr>Занимательные вопросы 100</vt:lpstr>
      <vt:lpstr>Слайд 51</vt:lpstr>
      <vt:lpstr>Занимательные вопросы  200</vt:lpstr>
      <vt:lpstr>печень повёрнута к спине, селезёнка расположена справа, а не слева. Шейных позвонков у двупалых ленивцев 6-7, а у трёхпалых – 9 (это рекорд среди млекопитающих). Грудных позвонков может быть до 25</vt:lpstr>
      <vt:lpstr>Занимательные вопросы  300</vt:lpstr>
      <vt:lpstr>Слайд 55</vt:lpstr>
      <vt:lpstr>Занимательные вопросы  400 </vt:lpstr>
      <vt:lpstr>Слайд 57</vt:lpstr>
      <vt:lpstr>Занимательные вопросы  500 </vt:lpstr>
      <vt:lpstr>Слайд 59</vt:lpstr>
      <vt:lpstr>2 тур Внутреннее строение млекопитающих </vt:lpstr>
      <vt:lpstr>Внутреннее строение млекопитающих</vt:lpstr>
      <vt:lpstr>Пищеварительная система 100</vt:lpstr>
      <vt:lpstr>Пищевод у млекопитающих есть </vt:lpstr>
      <vt:lpstr>Пищеварительная система  200</vt:lpstr>
      <vt:lpstr>Зубы и язык </vt:lpstr>
      <vt:lpstr>Пищеварительная система  300</vt:lpstr>
      <vt:lpstr> желудок парнокопытных имеет 3 камеры: рубец, сычуг, книжка</vt:lpstr>
      <vt:lpstr>Пищеварительная система  400 Для одного представителя команды</vt:lpstr>
      <vt:lpstr>Пищеварительная система  500</vt:lpstr>
      <vt:lpstr> Отряд хищные</vt:lpstr>
      <vt:lpstr>Нервная система  100</vt:lpstr>
      <vt:lpstr> головной и спинной мозг</vt:lpstr>
      <vt:lpstr>Нервная система  200</vt:lpstr>
      <vt:lpstr> Рефлекс – это ответная реакция организма на раздражение</vt:lpstr>
      <vt:lpstr>Нервная система  300</vt:lpstr>
      <vt:lpstr> Мозжечок отвечает за координацию движений</vt:lpstr>
      <vt:lpstr>Нервная система  400</vt:lpstr>
      <vt:lpstr>Нервная система  500</vt:lpstr>
      <vt:lpstr> Последний по счету рисунок</vt:lpstr>
      <vt:lpstr>Скелет  100</vt:lpstr>
      <vt:lpstr> У млекопитающих кости прочные, массивные, многие срастаются. А у птицы легкие, полые внутри</vt:lpstr>
      <vt:lpstr>Скелет  200</vt:lpstr>
      <vt:lpstr> у жирафа и кролика 7 шейных позвонков</vt:lpstr>
      <vt:lpstr>Скелет  300</vt:lpstr>
      <vt:lpstr> Грудной отдел имеет 12 пар ребер, которые, соединяясь с грудиной, образуют грудную клетку </vt:lpstr>
      <vt:lpstr>Скелет  400</vt:lpstr>
      <vt:lpstr>Скелет  500</vt:lpstr>
      <vt:lpstr>  </vt:lpstr>
      <vt:lpstr>Общие вопросы  100</vt:lpstr>
      <vt:lpstr>Слайд 90</vt:lpstr>
      <vt:lpstr>Общие вопросы  200</vt:lpstr>
      <vt:lpstr>Слайд 92</vt:lpstr>
      <vt:lpstr>Общие вопросы  300</vt:lpstr>
      <vt:lpstr>Слайд 94</vt:lpstr>
      <vt:lpstr>Общие вопросы  400</vt:lpstr>
      <vt:lpstr>Слайд 96</vt:lpstr>
      <vt:lpstr>Общие вопросы  500</vt:lpstr>
      <vt:lpstr>Слайд 98</vt:lpstr>
      <vt:lpstr>Секрет   100 Сказочный</vt:lpstr>
      <vt:lpstr>Слайд 100</vt:lpstr>
      <vt:lpstr>Секрет   200 </vt:lpstr>
      <vt:lpstr>Слайд 102</vt:lpstr>
      <vt:lpstr>Секрет   300</vt:lpstr>
      <vt:lpstr>Слайд 104</vt:lpstr>
      <vt:lpstr>Секрет   400 </vt:lpstr>
      <vt:lpstr>Слайд 106</vt:lpstr>
      <vt:lpstr>Секрет   500 </vt:lpstr>
      <vt:lpstr>Слайд 108</vt:lpstr>
      <vt:lpstr>3 тур</vt:lpstr>
      <vt:lpstr>Подсчитайте количество баллов, которые вы набрали за игру</vt:lpstr>
      <vt:lpstr>Поздравляем победителей!!!!</vt:lpstr>
    </vt:vector>
  </TitlesOfParts>
  <Company>РЦФИО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Дарёна</cp:lastModifiedBy>
  <cp:revision>195</cp:revision>
  <dcterms:created xsi:type="dcterms:W3CDTF">2003-11-11T07:12:29Z</dcterms:created>
  <dcterms:modified xsi:type="dcterms:W3CDTF">2012-03-29T12:26:00Z</dcterms:modified>
</cp:coreProperties>
</file>