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61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87435-AA5C-4FE4-A299-6EA29EFD89F2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C506-350C-4858-86EC-78627A412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79DB-7B68-4378-B5A7-68F1F76BC34B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300D-CA47-4F4B-94A9-E2DB06242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7CD2-D13C-4CA9-9DCD-A15D164D9986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2017-50E1-4E85-97DE-97FBC12CB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457B-F614-4EB8-9CA8-0053B774437C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3D4F-6FE8-4EE1-A0E2-C479D83A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D8AC-CC24-4CEC-A313-80BA17A6B8FA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D504-3C19-4488-9352-FAF1404DC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6CC3-1549-40D6-AEEA-C552A4E6C941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43E3-33B3-49C3-95DE-01F000CE6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16AF-66A5-4692-925D-A482F5176223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4918-E0B5-40D9-90A6-69F66E269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44F0-F9FA-4D3E-A8EB-5E2C492267C1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7749-3657-417B-8B25-453D47A4B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555C-A1F7-47E6-B037-FE52F448CFDA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CE63-67F9-48E8-BEFF-488350B9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2A05-BB13-4984-9563-FA4318C549DC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7013-EA06-4A94-BA72-E20BFB0F5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A311-03FC-49E8-A962-A3EA792A95FE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DE0D-73A7-44F7-BFBB-73AF9109C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CC581E-CB63-4D86-8208-FB58E0092745}" type="datetimeFigureOut">
              <a:rPr lang="ru-RU"/>
              <a:pPr>
                <a:defRPr/>
              </a:pPr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9F7A6-0A34-4CC7-9B8B-E3612323D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jpe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одзаголовок 2"/>
          <p:cNvGrpSpPr>
            <a:grpSpLocks noGrp="1"/>
          </p:cNvGrpSpPr>
          <p:nvPr/>
        </p:nvGrpSpPr>
        <p:grpSpPr bwMode="auto">
          <a:xfrm>
            <a:off x="615950" y="1047750"/>
            <a:ext cx="8120063" cy="1543050"/>
            <a:chOff x="388" y="660"/>
            <a:chExt cx="5115" cy="972"/>
          </a:xfrm>
        </p:grpSpPr>
        <p:pic>
          <p:nvPicPr>
            <p:cNvPr id="13314" name="Подзаголово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" y="660"/>
              <a:ext cx="5115" cy="972"/>
            </a:xfrm>
            <a:prstGeom prst="rect">
              <a:avLst/>
            </a:prstGeom>
            <a:noFill/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405" y="675"/>
              <a:ext cx="5085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sz="3000" b="1">
                  <a:solidFill>
                    <a:schemeClr val="bg1"/>
                  </a:solidFill>
                  <a:latin typeface="Calibri" pitchFamily="34" charset="0"/>
                </a:rPr>
                <a:t>проект «Непобедимая и Легендарная»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sz="3000" b="1" i="1">
                  <a:solidFill>
                    <a:schemeClr val="bg1"/>
                  </a:solidFill>
                  <a:latin typeface="Calibri" pitchFamily="34" charset="0"/>
                </a:rPr>
                <a:t>Конкурс стихов, посвященного Дню Победы «Память сердца»</a:t>
              </a:r>
              <a:endParaRPr lang="ru-RU" sz="3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1500188" y="4357688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7" name="Подзаголовок 2"/>
          <p:cNvGrpSpPr>
            <a:grpSpLocks/>
          </p:cNvGrpSpPr>
          <p:nvPr/>
        </p:nvGrpSpPr>
        <p:grpSpPr bwMode="auto">
          <a:xfrm>
            <a:off x="695325" y="5516563"/>
            <a:ext cx="8101013" cy="1354137"/>
            <a:chOff x="438" y="3475"/>
            <a:chExt cx="5103" cy="853"/>
          </a:xfrm>
        </p:grpSpPr>
        <p:pic>
          <p:nvPicPr>
            <p:cNvPr id="13318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" y="3475"/>
              <a:ext cx="5103" cy="853"/>
            </a:xfrm>
            <a:prstGeom prst="rect">
              <a:avLst/>
            </a:prstGeom>
            <a:noFill/>
          </p:spPr>
        </p:pic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450" y="3486"/>
              <a:ext cx="5085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</a:pPr>
              <a:r>
                <a:rPr lang="ru-RU" sz="1900" b="1">
                  <a:solidFill>
                    <a:schemeClr val="bg1"/>
                  </a:solidFill>
                </a:rPr>
                <a:t>Разработали:</a:t>
              </a:r>
            </a:p>
            <a:p>
              <a:pPr>
                <a:lnSpc>
                  <a:spcPct val="80000"/>
                </a:lnSpc>
              </a:pPr>
              <a:endParaRPr lang="ru-RU" sz="1900">
                <a:solidFill>
                  <a:schemeClr val="bg1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ru-RU" sz="1900" b="1">
                  <a:solidFill>
                    <a:schemeClr val="bg1"/>
                  </a:solidFill>
                </a:rPr>
                <a:t>1.</a:t>
              </a:r>
              <a:r>
                <a:rPr lang="ru-RU" sz="1900">
                  <a:solidFill>
                    <a:schemeClr val="bg1"/>
                  </a:solidFill>
                </a:rPr>
                <a:t>Елистратова Алла Григорьевна             Учитель начальных классов</a:t>
              </a:r>
            </a:p>
            <a:p>
              <a:pPr>
                <a:lnSpc>
                  <a:spcPct val="80000"/>
                </a:lnSpc>
              </a:pPr>
              <a:r>
                <a:rPr lang="ru-RU" sz="1900" b="1">
                  <a:solidFill>
                    <a:schemeClr val="bg1"/>
                  </a:solidFill>
                </a:rPr>
                <a:t>2.</a:t>
              </a:r>
              <a:r>
                <a:rPr lang="ru-RU" sz="1900">
                  <a:solidFill>
                    <a:schemeClr val="bg1"/>
                  </a:solidFill>
                </a:rPr>
                <a:t>Кириченко Людмила Ивановна              Учитель начальных классов</a:t>
              </a:r>
            </a:p>
            <a:p>
              <a:pPr>
                <a:lnSpc>
                  <a:spcPct val="80000"/>
                </a:lnSpc>
              </a:pPr>
              <a:r>
                <a:rPr lang="ru-RU" sz="1900" b="1">
                  <a:solidFill>
                    <a:schemeClr val="bg1"/>
                  </a:solidFill>
                </a:rPr>
                <a:t>3.</a:t>
              </a:r>
              <a:r>
                <a:rPr lang="ru-RU" sz="1900">
                  <a:solidFill>
                    <a:schemeClr val="bg1"/>
                  </a:solidFill>
                </a:rPr>
                <a:t>Пиндюк Елена Павловна                        Учитель начальных классов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endParaRPr lang="ru-RU" sz="8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Подзаголовок 2"/>
          <p:cNvGrpSpPr>
            <a:grpSpLocks/>
          </p:cNvGrpSpPr>
          <p:nvPr/>
        </p:nvGrpSpPr>
        <p:grpSpPr bwMode="auto">
          <a:xfrm>
            <a:off x="615950" y="188913"/>
            <a:ext cx="8120063" cy="828675"/>
            <a:chOff x="388" y="119"/>
            <a:chExt cx="5115" cy="522"/>
          </a:xfrm>
        </p:grpSpPr>
        <p:pic>
          <p:nvPicPr>
            <p:cNvPr id="13321" name="Подзаголовок 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" y="119"/>
              <a:ext cx="5115" cy="522"/>
            </a:xfrm>
            <a:prstGeom prst="rect">
              <a:avLst/>
            </a:prstGeom>
            <a:noFill/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05" y="135"/>
              <a:ext cx="5085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ru-RU" sz="2700" b="1">
                  <a:solidFill>
                    <a:schemeClr val="bg1"/>
                  </a:solidFill>
                </a:rPr>
                <a:t>МОУ «Средняя общеобразовательная школа №32» г. Омска</a:t>
              </a:r>
            </a:p>
          </p:txBody>
        </p:sp>
      </p:grpSp>
      <p:pic>
        <p:nvPicPr>
          <p:cNvPr id="13" name="Рисунок 12" descr="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781300"/>
            <a:ext cx="2408237" cy="179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одзаголовок 2"/>
          <p:cNvGrpSpPr>
            <a:grpSpLocks/>
          </p:cNvGrpSpPr>
          <p:nvPr/>
        </p:nvGrpSpPr>
        <p:grpSpPr bwMode="auto">
          <a:xfrm>
            <a:off x="-30163" y="1219200"/>
            <a:ext cx="9124951" cy="2346325"/>
            <a:chOff x="-19" y="768"/>
            <a:chExt cx="5748" cy="1478"/>
          </a:xfrm>
        </p:grpSpPr>
        <p:pic>
          <p:nvPicPr>
            <p:cNvPr id="22530" name="Подзаголово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" y="768"/>
              <a:ext cx="5748" cy="1478"/>
            </a:xfrm>
            <a:prstGeom prst="rect">
              <a:avLst/>
            </a:prstGeom>
            <a:noFill/>
          </p:spPr>
        </p:pic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90" y="855"/>
              <a:ext cx="5535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>
                  <a:solidFill>
                    <a:schemeClr val="bg1"/>
                  </a:solidFill>
                </a:rPr>
                <a:t>Подходит к концу наш конкурс и проект, благодаря которому мы ещё раз вспомнили о героях Великой Отечественной Войны. Их подвиг навсегда останется в наших сердцах.</a:t>
              </a:r>
            </a:p>
            <a:p>
              <a:pPr algn="just"/>
              <a:r>
                <a:rPr lang="ru-RU">
                  <a:solidFill>
                    <a:schemeClr val="bg1"/>
                  </a:solidFill>
                </a:rPr>
                <a:t>Пока жюри подводит итоги конкурса Вы можете отдохнуть и посмотреть стенгазеты, которые подготовили ученики всех классов принимавших участие в этом проекте.</a:t>
              </a:r>
              <a:endParaRPr lang="ru-RU" sz="32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12" y="547115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Подзаголовок 2"/>
          <p:cNvGrpSpPr>
            <a:grpSpLocks/>
          </p:cNvGrpSpPr>
          <p:nvPr/>
        </p:nvGrpSpPr>
        <p:grpSpPr bwMode="auto">
          <a:xfrm>
            <a:off x="12700" y="3932238"/>
            <a:ext cx="9039225" cy="1273175"/>
            <a:chOff x="8" y="2477"/>
            <a:chExt cx="5694" cy="802"/>
          </a:xfrm>
        </p:grpSpPr>
        <p:pic>
          <p:nvPicPr>
            <p:cNvPr id="22534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" y="2477"/>
              <a:ext cx="5694" cy="802"/>
            </a:xfrm>
            <a:prstGeom prst="rect">
              <a:avLst/>
            </a:prstGeom>
            <a:noFill/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90" y="2565"/>
              <a:ext cx="5535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Слово предоставляется председателю жюри:</a:t>
              </a:r>
            </a:p>
            <a:p>
              <a:pPr algn="ctr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Объявление результатов конкурса стихов с вручением грамот и призов.</a:t>
              </a:r>
            </a:p>
            <a:p>
              <a:pPr algn="ctr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Объявление результатов конкурса стенгазет с вручением грамот.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1298480422_271637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одзаголовок 2"/>
          <p:cNvGrpSpPr>
            <a:grpSpLocks/>
          </p:cNvGrpSpPr>
          <p:nvPr/>
        </p:nvGrpSpPr>
        <p:grpSpPr bwMode="auto">
          <a:xfrm>
            <a:off x="-30163" y="1212850"/>
            <a:ext cx="9082088" cy="4919663"/>
            <a:chOff x="-19" y="764"/>
            <a:chExt cx="5721" cy="3099"/>
          </a:xfrm>
        </p:grpSpPr>
        <p:pic>
          <p:nvPicPr>
            <p:cNvPr id="14338" name="Подзаголово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" y="764"/>
              <a:ext cx="5721" cy="3099"/>
            </a:xfrm>
            <a:prstGeom prst="rect">
              <a:avLst/>
            </a:prstGeom>
            <a:noFill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35" y="900"/>
              <a:ext cx="549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14350" indent="-514350">
                <a:lnSpc>
                  <a:spcPct val="90000"/>
                </a:lnSpc>
                <a:buFont typeface="Calibri" pitchFamily="34" charset="0"/>
                <a:buAutoNum type="arabicPeriod"/>
              </a:pPr>
              <a:r>
                <a:rPr lang="ru-RU" sz="2700">
                  <a:solidFill>
                    <a:schemeClr val="bg1"/>
                  </a:solidFill>
                  <a:latin typeface="Calibri" pitchFamily="34" charset="0"/>
                </a:rPr>
                <a:t>Заместитель директора по воспитательной работе школы № 32 – Суханова Юлия Александровна</a:t>
              </a:r>
            </a:p>
            <a:p>
              <a:pPr marL="514350" indent="-514350">
                <a:lnSpc>
                  <a:spcPct val="90000"/>
                </a:lnSpc>
                <a:buFont typeface="Calibri" pitchFamily="34" charset="0"/>
                <a:buAutoNum type="arabicPeriod"/>
              </a:pPr>
              <a:r>
                <a:rPr lang="ru-RU" sz="2700">
                  <a:solidFill>
                    <a:schemeClr val="bg1"/>
                  </a:solidFill>
                  <a:latin typeface="Calibri" pitchFamily="34" charset="0"/>
                </a:rPr>
                <a:t>Учитель русского языка и литературы высшей категории – Горланова Нина Викторовна</a:t>
              </a:r>
            </a:p>
            <a:p>
              <a:pPr marL="514350" indent="-514350">
                <a:lnSpc>
                  <a:spcPct val="90000"/>
                </a:lnSpc>
                <a:buFont typeface="Calibri" pitchFamily="34" charset="0"/>
                <a:buAutoNum type="arabicPeriod"/>
              </a:pPr>
              <a:r>
                <a:rPr lang="ru-RU" sz="2700">
                  <a:solidFill>
                    <a:schemeClr val="bg1"/>
                  </a:solidFill>
                  <a:latin typeface="Calibri" pitchFamily="34" charset="0"/>
                </a:rPr>
                <a:t>Учитель технологии </a:t>
              </a:r>
              <a:r>
                <a:rPr lang="en-US" sz="2700">
                  <a:solidFill>
                    <a:schemeClr val="bg1"/>
                  </a:solidFill>
                  <a:latin typeface="Calibri" pitchFamily="34" charset="0"/>
                </a:rPr>
                <a:t>I</a:t>
              </a:r>
              <a:r>
                <a:rPr lang="ru-RU" sz="2700">
                  <a:solidFill>
                    <a:schemeClr val="bg1"/>
                  </a:solidFill>
                  <a:latin typeface="Calibri" pitchFamily="34" charset="0"/>
                </a:rPr>
                <a:t> категории – Зорькина Татьяна Геннадьевна</a:t>
              </a:r>
            </a:p>
            <a:p>
              <a:pPr marL="514350" indent="-514350">
                <a:lnSpc>
                  <a:spcPct val="90000"/>
                </a:lnSpc>
                <a:buFont typeface="Calibri" pitchFamily="34" charset="0"/>
                <a:buAutoNum type="arabicPeriod"/>
              </a:pPr>
              <a:r>
                <a:rPr lang="ru-RU" sz="2700">
                  <a:solidFill>
                    <a:schemeClr val="bg1"/>
                  </a:solidFill>
                  <a:latin typeface="Calibri" pitchFamily="34" charset="0"/>
                </a:rPr>
                <a:t>Учитель – логопед высшей категории, автор книг для детей: «Прищепочный театр» и сборник стихов и прозы «Капли света» - Витковская Ирина Ивановна </a:t>
              </a:r>
            </a:p>
            <a:p>
              <a:pPr marL="514350" indent="-514350">
                <a:lnSpc>
                  <a:spcPct val="90000"/>
                </a:lnSpc>
                <a:buFont typeface="Calibri" pitchFamily="34" charset="0"/>
                <a:buAutoNum type="arabicPeriod"/>
              </a:pPr>
              <a:r>
                <a:rPr lang="ru-RU" sz="2700">
                  <a:solidFill>
                    <a:schemeClr val="bg1"/>
                  </a:solidFill>
                  <a:latin typeface="Calibri" pitchFamily="34" charset="0"/>
                </a:rPr>
                <a:t>Председатель жюри – заведующая детской библиотеки имени Пушкина – Колосницина Вера Анатольевна</a:t>
              </a:r>
            </a:p>
          </p:txBody>
        </p:sp>
      </p:grpSp>
      <p:grpSp>
        <p:nvGrpSpPr>
          <p:cNvPr id="7" name="Подзаголовок 2"/>
          <p:cNvGrpSpPr>
            <a:grpSpLocks/>
          </p:cNvGrpSpPr>
          <p:nvPr/>
        </p:nvGrpSpPr>
        <p:grpSpPr bwMode="auto">
          <a:xfrm>
            <a:off x="2998788" y="244475"/>
            <a:ext cx="3421062" cy="981075"/>
            <a:chOff x="1889" y="154"/>
            <a:chExt cx="2155" cy="618"/>
          </a:xfrm>
        </p:grpSpPr>
        <p:pic>
          <p:nvPicPr>
            <p:cNvPr id="14341" name="Подзаголово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9" y="154"/>
              <a:ext cx="2155" cy="618"/>
            </a:xfrm>
            <a:prstGeom prst="rect">
              <a:avLst/>
            </a:prstGeom>
            <a:noFill/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935" y="225"/>
              <a:ext cx="207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14350" indent="-514350" algn="ctr"/>
              <a:r>
                <a:rPr lang="ru-RU" sz="3200">
                  <a:solidFill>
                    <a:schemeClr val="bg1"/>
                  </a:solidFill>
                  <a:latin typeface="Calibri" pitchFamily="34" charset="0"/>
                </a:rPr>
                <a:t>Жюри конкурса:</a:t>
              </a:r>
            </a:p>
          </p:txBody>
        </p:sp>
      </p:grp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12" y="547115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одзаголовок 2"/>
          <p:cNvGrpSpPr>
            <a:grpSpLocks/>
          </p:cNvGrpSpPr>
          <p:nvPr/>
        </p:nvGrpSpPr>
        <p:grpSpPr bwMode="auto">
          <a:xfrm>
            <a:off x="-6350" y="1231900"/>
            <a:ext cx="6858000" cy="2114550"/>
            <a:chOff x="-4" y="776"/>
            <a:chExt cx="4320" cy="1332"/>
          </a:xfrm>
        </p:grpSpPr>
        <p:pic>
          <p:nvPicPr>
            <p:cNvPr id="15362" name="Подзаголово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776"/>
              <a:ext cx="4320" cy="1332"/>
            </a:xfrm>
            <a:prstGeom prst="rect">
              <a:avLst/>
            </a:prstGeom>
            <a:noFill/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135" y="900"/>
              <a:ext cx="4050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90000"/>
                </a:lnSpc>
              </a:pPr>
              <a:r>
                <a:rPr lang="ru-RU" sz="2400">
                  <a:solidFill>
                    <a:schemeClr val="bg1"/>
                  </a:solidFill>
                  <a:latin typeface="Calibri" pitchFamily="34" charset="0"/>
                </a:rPr>
                <a:t>22 июня 1941 года в прекрасное летнее утро, когда все советские люди спокойно спали, и ничто не предвещало беду, мирная жизнь нашей страны была нарушена вероломным нападением фашистской Германии</a:t>
              </a:r>
              <a:endParaRPr lang="ru-RU" sz="27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" name="Подзаголовок 2"/>
          <p:cNvSpPr txBox="1">
            <a:spLocks/>
          </p:cNvSpPr>
          <p:nvPr/>
        </p:nvSpPr>
        <p:spPr>
          <a:xfrm>
            <a:off x="3000364" y="357166"/>
            <a:ext cx="3286148" cy="7858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«Священная Война»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12" y="547115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Подзаголовок 2"/>
          <p:cNvGrpSpPr>
            <a:grpSpLocks/>
          </p:cNvGrpSpPr>
          <p:nvPr/>
        </p:nvGrpSpPr>
        <p:grpSpPr bwMode="auto">
          <a:xfrm>
            <a:off x="3529013" y="3376613"/>
            <a:ext cx="5511800" cy="2255837"/>
            <a:chOff x="2223" y="2127"/>
            <a:chExt cx="3472" cy="1421"/>
          </a:xfrm>
        </p:grpSpPr>
        <p:pic>
          <p:nvPicPr>
            <p:cNvPr id="15369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3" y="2127"/>
              <a:ext cx="3472" cy="1421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340" y="2250"/>
              <a:ext cx="3240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80000"/>
                </a:lnSpc>
              </a:pPr>
              <a:r>
                <a:rPr lang="ru-RU" sz="2000" b="1">
                  <a:solidFill>
                    <a:schemeClr val="bg1"/>
                  </a:solidFill>
                  <a:latin typeface="Calibri" pitchFamily="34" charset="0"/>
                </a:rPr>
                <a:t>Конкурсанты 7х классов:</a:t>
              </a:r>
            </a:p>
            <a:p>
              <a:pPr algn="just"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Calibri" pitchFamily="34" charset="0"/>
                </a:rPr>
                <a:t>Первый конкурсант – ученик 7¹ класса: Горош Виктор. стихотворение Ростислава Побережского «Железные люди».</a:t>
              </a:r>
            </a:p>
            <a:p>
              <a:pPr algn="just"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Calibri" pitchFamily="34" charset="0"/>
                </a:rPr>
                <a:t> </a:t>
              </a:r>
            </a:p>
            <a:p>
              <a:pPr algn="just"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Calibri" pitchFamily="34" charset="0"/>
                </a:rPr>
                <a:t>Второй конкурсант – ученик 7³ класса: Юрьев Артём «О героях Бреста» слова народные</a:t>
              </a:r>
              <a:r>
                <a:rPr lang="ru-RU" sz="2500">
                  <a:solidFill>
                    <a:schemeClr val="bg1"/>
                  </a:solidFill>
                  <a:latin typeface="Calibri" pitchFamily="34" charset="0"/>
                </a:rPr>
                <a:t>.</a:t>
              </a:r>
            </a:p>
          </p:txBody>
        </p:sp>
      </p:grpSp>
      <p:pic>
        <p:nvPicPr>
          <p:cNvPr id="8" name="Рисунок 7" descr="2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5963" y="1066800"/>
            <a:ext cx="1870075" cy="2457450"/>
          </a:xfrm>
          <a:prstGeom prst="rect">
            <a:avLst/>
          </a:prstGeom>
          <a:noFill/>
        </p:spPr>
      </p:pic>
      <p:pic>
        <p:nvPicPr>
          <p:cNvPr id="9" name="Рисунок 8" descr="000hw0xt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3279775"/>
            <a:ext cx="3157537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одзаголовок 2"/>
          <p:cNvGrpSpPr>
            <a:grpSpLocks/>
          </p:cNvGrpSpPr>
          <p:nvPr/>
        </p:nvGrpSpPr>
        <p:grpSpPr bwMode="auto">
          <a:xfrm>
            <a:off x="-36513" y="1158875"/>
            <a:ext cx="9137651" cy="1401763"/>
            <a:chOff x="-23" y="730"/>
            <a:chExt cx="5756" cy="883"/>
          </a:xfrm>
        </p:grpSpPr>
        <p:pic>
          <p:nvPicPr>
            <p:cNvPr id="16386" name="Подзаголово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3" y="730"/>
              <a:ext cx="5756" cy="883"/>
            </a:xfrm>
            <a:prstGeom prst="rect">
              <a:avLst/>
            </a:prstGeom>
            <a:noFill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90" y="855"/>
              <a:ext cx="553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80000"/>
                </a:lnSpc>
              </a:pPr>
              <a:r>
                <a:rPr lang="ru-RU" sz="1900">
                  <a:solidFill>
                    <a:schemeClr val="bg1"/>
                  </a:solidFill>
                </a:rPr>
                <a:t>Среди крупнейших событий второй мировой войны битва под Москвой занимает особое место. Именно здесь, на подступах к столице, хвалёная гитлеровская армия, в течение двух лет лёгким маршем прошедшая многие европейские страны, потерпела первое серьёзное поражение.</a:t>
              </a:r>
              <a:endParaRPr lang="ru-RU" sz="25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" name="Подзаголовок 2"/>
          <p:cNvSpPr txBox="1">
            <a:spLocks/>
          </p:cNvSpPr>
          <p:nvPr/>
        </p:nvSpPr>
        <p:spPr>
          <a:xfrm>
            <a:off x="3000364" y="357166"/>
            <a:ext cx="3286148" cy="7858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Битва под Москвой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12" y="547115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Подзаголовок 2"/>
          <p:cNvGrpSpPr>
            <a:grpSpLocks/>
          </p:cNvGrpSpPr>
          <p:nvPr/>
        </p:nvGrpSpPr>
        <p:grpSpPr bwMode="auto">
          <a:xfrm>
            <a:off x="36513" y="2498725"/>
            <a:ext cx="7132637" cy="4279900"/>
            <a:chOff x="23" y="1574"/>
            <a:chExt cx="4493" cy="2696"/>
          </a:xfrm>
        </p:grpSpPr>
        <p:pic>
          <p:nvPicPr>
            <p:cNvPr id="16393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" y="1574"/>
              <a:ext cx="4493" cy="2696"/>
            </a:xfrm>
            <a:prstGeom prst="rect">
              <a:avLst/>
            </a:prstGeom>
            <a:noFill/>
          </p:spPr>
        </p:pic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135" y="1665"/>
              <a:ext cx="4275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b="1">
                  <a:solidFill>
                    <a:schemeClr val="bg1"/>
                  </a:solidFill>
                </a:rPr>
                <a:t>Конкурсанты 3х классов: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3¹ класс: Куторова Анастасия «Летала смерть зловещей тенью…» автор Н.Добронравов.</a:t>
              </a:r>
            </a:p>
            <a:p>
              <a:pPr algn="just"/>
              <a:r>
                <a:rPr lang="ru-RU">
                  <a:solidFill>
                    <a:schemeClr val="bg1"/>
                  </a:solidFill>
                </a:rPr>
                <a:t>                 Голомёдова Алёна «Вперёд на Запад!» собственное сочинение.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3² класс: Кузин Никита «Песня защитников Москвы» автор Алексей Сурков.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3³ класс: Попова Яна «Москва за нами» автор Роберт Рождественский.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3  класс: Симоненко Настя «Да будет свет» автор Самуил Маршак.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3  класс: Уткин Егор «Битва за Москву» автор не известен.</a:t>
              </a:r>
            </a:p>
            <a:p>
              <a:pPr algn="just"/>
              <a:r>
                <a:rPr lang="ru-RU">
                  <a:solidFill>
                    <a:schemeClr val="bg1"/>
                  </a:solidFill>
                </a:rPr>
                <a:t>                 Подгорная Лиза «Бой за Москву» стихи собственного сочинения.</a:t>
              </a:r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Рисунок 10" descr="ку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9638" y="2706688"/>
            <a:ext cx="1908175" cy="499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одзаголовок 2"/>
          <p:cNvGrpSpPr>
            <a:grpSpLocks/>
          </p:cNvGrpSpPr>
          <p:nvPr/>
        </p:nvGrpSpPr>
        <p:grpSpPr bwMode="auto">
          <a:xfrm>
            <a:off x="-19050" y="1231900"/>
            <a:ext cx="9102725" cy="1687513"/>
            <a:chOff x="-12" y="776"/>
            <a:chExt cx="5734" cy="1063"/>
          </a:xfrm>
        </p:grpSpPr>
        <p:pic>
          <p:nvPicPr>
            <p:cNvPr id="17410" name="Подзаголово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" y="776"/>
              <a:ext cx="5734" cy="1063"/>
            </a:xfrm>
            <a:prstGeom prst="rect">
              <a:avLst/>
            </a:prstGeom>
            <a:noFill/>
          </p:spPr>
        </p:pic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90" y="855"/>
              <a:ext cx="5535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1700">
                  <a:solidFill>
                    <a:schemeClr val="bg1"/>
                  </a:solidFill>
                </a:rPr>
                <a:t>Не только на фронтах шла битва с врагом. Важную роль имела разведывательная деятельность партизан. Тесная связь с местным населением и подпольными организациями позволяли партизанам держать под непрерывным наблюдением обширные территории в тылу врага и информировать советское командование о многих важных мероприятиях противника.</a:t>
              </a:r>
              <a:endParaRPr lang="ru-RU" sz="3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" name="Подзаголовок 2"/>
          <p:cNvSpPr txBox="1">
            <a:spLocks/>
          </p:cNvSpPr>
          <p:nvPr/>
        </p:nvSpPr>
        <p:spPr>
          <a:xfrm>
            <a:off x="3000364" y="357166"/>
            <a:ext cx="3286148" cy="7858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Партизаны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12" y="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Подзаголовок 2"/>
          <p:cNvGrpSpPr>
            <a:grpSpLocks/>
          </p:cNvGrpSpPr>
          <p:nvPr/>
        </p:nvGrpSpPr>
        <p:grpSpPr bwMode="auto">
          <a:xfrm>
            <a:off x="2541588" y="2786063"/>
            <a:ext cx="6510337" cy="3419475"/>
            <a:chOff x="1601" y="1755"/>
            <a:chExt cx="4101" cy="2154"/>
          </a:xfrm>
        </p:grpSpPr>
        <p:pic>
          <p:nvPicPr>
            <p:cNvPr id="17417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1" y="1755"/>
              <a:ext cx="4101" cy="2154"/>
            </a:xfrm>
            <a:prstGeom prst="rect">
              <a:avLst/>
            </a:prstGeom>
            <a:noFill/>
          </p:spPr>
        </p:pic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710" y="1845"/>
              <a:ext cx="3915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b="1">
                  <a:solidFill>
                    <a:schemeClr val="bg1"/>
                  </a:solidFill>
                </a:rPr>
                <a:t>Конкурсанты 1х классов:</a:t>
              </a:r>
            </a:p>
            <a:p>
              <a:pPr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1¹ класс: Смирнова Анастасия «Неизвестный солдат» автор   Юрий Коринец.</a:t>
              </a:r>
            </a:p>
            <a:p>
              <a:pPr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1² класс: Пузейко Анастасия «Партизанке Тане» автор Агния Барто.</a:t>
              </a:r>
            </a:p>
            <a:p>
              <a:pPr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1³ класс: Марчук Валерия – стихи собственного сочинения.</a:t>
              </a:r>
            </a:p>
            <a:p>
              <a:pPr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1 класс: Пафнутова Алина «Шумел сурово брянский лес» автор Анатолий Сафронов.</a:t>
              </a:r>
            </a:p>
            <a:p>
              <a:pPr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1  класс: Кузина Анастасия «Сашко» автор Агния Барто.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pic>
        <p:nvPicPr>
          <p:cNvPr id="8" name="Рисунок 7" descr="belorusskie-partizan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3"/>
            <a:ext cx="24653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одзаголовок 2"/>
          <p:cNvGrpSpPr>
            <a:grpSpLocks/>
          </p:cNvGrpSpPr>
          <p:nvPr/>
        </p:nvGrpSpPr>
        <p:grpSpPr bwMode="auto">
          <a:xfrm>
            <a:off x="-19050" y="1182688"/>
            <a:ext cx="9102725" cy="2097087"/>
            <a:chOff x="-12" y="745"/>
            <a:chExt cx="5734" cy="1321"/>
          </a:xfrm>
        </p:grpSpPr>
        <p:pic>
          <p:nvPicPr>
            <p:cNvPr id="18434" name="Подзаголово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" y="745"/>
              <a:ext cx="5734" cy="1321"/>
            </a:xfrm>
            <a:prstGeom prst="rect">
              <a:avLst/>
            </a:prstGeom>
            <a:noFill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90" y="855"/>
              <a:ext cx="5535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80000"/>
                </a:lnSpc>
              </a:pPr>
              <a:r>
                <a:rPr lang="ru-RU" sz="1700">
                  <a:solidFill>
                    <a:schemeClr val="bg1"/>
                  </a:solidFill>
                </a:rPr>
                <a:t>Долог и непосильно тяжёл был путь к победе. Сталинградская битва – одна из героических страниц в истории нашего народа. Фашисты мечтали взять реванш за разгром под Москвой, поэтому сосредоточили на Сталинградском направлении всю свою силу и мощь. Сталинградская битва по продолжительности и ожесточённости боёв, по количеству участвовавших людей и боевой техники превзошла на тот момент все сражения мировой истории. Много подвигов было совершено в этот период войны. В честь героев, совершивших эти подвиги называют дома, улицы, площади, в их честь звучат стихи.</a:t>
              </a:r>
              <a:endParaRPr lang="ru-RU" sz="3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" name="Подзаголовок 2"/>
          <p:cNvSpPr txBox="1">
            <a:spLocks/>
          </p:cNvSpPr>
          <p:nvPr/>
        </p:nvSpPr>
        <p:spPr>
          <a:xfrm>
            <a:off x="2857488" y="357166"/>
            <a:ext cx="3929090" cy="7858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Сталинградская битва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12" y="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Подзаголовок 2"/>
          <p:cNvGrpSpPr>
            <a:grpSpLocks/>
          </p:cNvGrpSpPr>
          <p:nvPr/>
        </p:nvGrpSpPr>
        <p:grpSpPr bwMode="auto">
          <a:xfrm>
            <a:off x="-30163" y="3071813"/>
            <a:ext cx="5840413" cy="3919537"/>
            <a:chOff x="-19" y="1935"/>
            <a:chExt cx="3679" cy="2469"/>
          </a:xfrm>
        </p:grpSpPr>
        <p:pic>
          <p:nvPicPr>
            <p:cNvPr id="18441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" y="1935"/>
              <a:ext cx="3679" cy="2469"/>
            </a:xfrm>
            <a:prstGeom prst="rect">
              <a:avLst/>
            </a:prstGeom>
            <a:noFill/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90" y="2025"/>
              <a:ext cx="3465" cy="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b="1">
                  <a:solidFill>
                    <a:schemeClr val="bg1"/>
                  </a:solidFill>
                </a:rPr>
                <a:t>Конкурсанты 4х классов: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4¹ класс: Усольцева Кристина «Давай вперёд за Сталинград» автор Виталий Козлов.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4² класс: Мусаев Нариман «Волгоград – Сталинград» автор Дмитрий Дарин.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4³ класс: Орехова Дарья «Посвящено Сталинградской битве» автор Евгений Долматовский.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4 класс: Чикотины Никита и Дима «Сталинград» автор Чикотин Геннадий Николаевич (дедушка конкурсантов).</a:t>
              </a:r>
            </a:p>
            <a:p>
              <a:pPr algn="just"/>
              <a:r>
                <a:rPr lang="ru-RU">
                  <a:solidFill>
                    <a:schemeClr val="bg1"/>
                  </a:solidFill>
                </a:rPr>
                <a:t>                Солнцев Олег «Защитник Сталинграда» автор Алексей Сурков.</a:t>
              </a:r>
            </a:p>
          </p:txBody>
        </p:sp>
      </p:grpSp>
      <p:pic>
        <p:nvPicPr>
          <p:cNvPr id="9" name="Рисунок 8" descr="54664814_1265139338_341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1525" y="3206750"/>
            <a:ext cx="3036888" cy="416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42844" y="1357298"/>
            <a:ext cx="8786874" cy="1785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Одним из крупнейших и решающих сражений Великой Отечественной Войны была Курская битва, прогремевшая летом 1943 года в нашей стране. Курская битва – всего два слова! А какая могучая и крылатая суть заложена в них. Спросите любого мальчишку в России, что они означают, и услышите бойкий уверенный ответ: «Так это ж когда танки шли на танки». Грозным летом 1943 года к Белгороду, Курску и Орлу были прикованы взоры людей всего мира. Здесь решался исход Великой Отечественной Войны.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57488" y="357166"/>
            <a:ext cx="3929090" cy="7858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Курская битва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12" y="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2844" y="3214686"/>
            <a:ext cx="5500694" cy="350046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Конкурсанты 5х классов: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5¹ класс: </a:t>
            </a:r>
            <a:r>
              <a:rPr lang="ru-RU" dirty="0" err="1">
                <a:solidFill>
                  <a:schemeClr val="bg1"/>
                </a:solidFill>
              </a:rPr>
              <a:t>Кальницкая</a:t>
            </a:r>
            <a:r>
              <a:rPr lang="ru-RU" dirty="0">
                <a:solidFill>
                  <a:schemeClr val="bg1"/>
                </a:solidFill>
              </a:rPr>
              <a:t> Кристина «Курская Дуга» этот стих написал наш земляк, уроженец </a:t>
            </a:r>
            <a:r>
              <a:rPr lang="ru-RU" dirty="0" err="1">
                <a:solidFill>
                  <a:schemeClr val="bg1"/>
                </a:solidFill>
              </a:rPr>
              <a:t>Сватовщины</a:t>
            </a:r>
            <a:r>
              <a:rPr lang="ru-RU" dirty="0">
                <a:solidFill>
                  <a:schemeClr val="bg1"/>
                </a:solidFill>
              </a:rPr>
              <a:t> – Махонько Борис Борисович.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5³ класс: </a:t>
            </a:r>
            <a:r>
              <a:rPr lang="ru-RU" dirty="0" err="1">
                <a:solidFill>
                  <a:schemeClr val="bg1"/>
                </a:solidFill>
              </a:rPr>
              <a:t>Плетенкина</a:t>
            </a:r>
            <a:r>
              <a:rPr lang="ru-RU" dirty="0">
                <a:solidFill>
                  <a:schemeClr val="bg1"/>
                </a:solidFill>
              </a:rPr>
              <a:t> Александра «Битва в небе под Курском».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5  класс: </a:t>
            </a:r>
            <a:r>
              <a:rPr lang="ru-RU" dirty="0" err="1">
                <a:solidFill>
                  <a:schemeClr val="bg1"/>
                </a:solidFill>
              </a:rPr>
              <a:t>Коннов</a:t>
            </a:r>
            <a:r>
              <a:rPr lang="ru-RU" dirty="0">
                <a:solidFill>
                  <a:schemeClr val="bg1"/>
                </a:solidFill>
              </a:rPr>
              <a:t> Никита «Тугой удар» автор Яков </a:t>
            </a:r>
            <a:r>
              <a:rPr lang="ru-RU" dirty="0" err="1">
                <a:solidFill>
                  <a:schemeClr val="bg1"/>
                </a:solidFill>
              </a:rPr>
              <a:t>Хеленский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r>
              <a:rPr lang="ru-RU" dirty="0">
                <a:solidFill>
                  <a:schemeClr val="bg1"/>
                </a:solidFill>
              </a:rPr>
              <a:t>                     Масленников Владимир «Перед боем» автор Михаил Луконин.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5  класс: Вольф Инна «Парад Победы» автор </a:t>
            </a:r>
            <a:r>
              <a:rPr lang="ru-RU" dirty="0" err="1">
                <a:solidFill>
                  <a:schemeClr val="bg1"/>
                </a:solidFill>
              </a:rPr>
              <a:t>С.Викулов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f_15531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3279775"/>
            <a:ext cx="2870200" cy="387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42844" y="1357298"/>
            <a:ext cx="8786874" cy="1785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В годы Великой Отечественной Войны на долю Ленинграда выпало немало страданий. Однако самым трудным и трагическим оказался период блокады, длившийся почти 900 дней, Блокада … страшное слово. Во время блокады целые семьи гибли от холода и голода, каждый день был битвой за собственную жизнь и битвой за родной город. И только в 1944 году закончилась беспримерная в истории эпопея героического города. Произошёл прорыв блокады. Подвиг ленинградцев навсегда остался в памяти соотечественников.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57488" y="357166"/>
            <a:ext cx="3929090" cy="7858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Ленинград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12" y="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2844" y="3214686"/>
            <a:ext cx="5500694" cy="350046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Конкурсанты 2х классов: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2¹ класс: </a:t>
            </a:r>
            <a:r>
              <a:rPr lang="ru-RU" dirty="0" err="1">
                <a:solidFill>
                  <a:schemeClr val="bg1"/>
                </a:solidFill>
              </a:rPr>
              <a:t>Ионычева</a:t>
            </a:r>
            <a:r>
              <a:rPr lang="ru-RU" dirty="0">
                <a:solidFill>
                  <a:schemeClr val="bg1"/>
                </a:solidFill>
              </a:rPr>
              <a:t> Полина «Стихотворение девочки блокадного Ленинграда» автор Н.В. Спиридонова (Кулакова).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2² класс: </a:t>
            </a:r>
            <a:r>
              <a:rPr lang="ru-RU" dirty="0" err="1">
                <a:solidFill>
                  <a:schemeClr val="bg1"/>
                </a:solidFill>
              </a:rPr>
              <a:t>Чемерилова</a:t>
            </a:r>
            <a:r>
              <a:rPr lang="ru-RU" dirty="0">
                <a:solidFill>
                  <a:schemeClr val="bg1"/>
                </a:solidFill>
              </a:rPr>
              <a:t> Лиза «Февраль» автор Ю.П. Воронов.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2³ класс: </a:t>
            </a:r>
            <a:r>
              <a:rPr lang="ru-RU" dirty="0" err="1">
                <a:solidFill>
                  <a:schemeClr val="bg1"/>
                </a:solidFill>
              </a:rPr>
              <a:t>Ценина</a:t>
            </a:r>
            <a:r>
              <a:rPr lang="ru-RU" dirty="0">
                <a:solidFill>
                  <a:schemeClr val="bg1"/>
                </a:solidFill>
              </a:rPr>
              <a:t> Анна «Из Ленинградской поэмы» автор Ольга </a:t>
            </a:r>
            <a:r>
              <a:rPr lang="ru-RU" dirty="0" err="1">
                <a:solidFill>
                  <a:schemeClr val="bg1"/>
                </a:solidFill>
              </a:rPr>
              <a:t>Бергольц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2  класс: </a:t>
            </a:r>
            <a:r>
              <a:rPr lang="ru-RU" dirty="0" err="1">
                <a:solidFill>
                  <a:schemeClr val="bg1"/>
                </a:solidFill>
              </a:rPr>
              <a:t>Лубинец</a:t>
            </a:r>
            <a:r>
              <a:rPr lang="ru-RU" dirty="0">
                <a:solidFill>
                  <a:schemeClr val="bg1"/>
                </a:solidFill>
              </a:rPr>
              <a:t> Анастасия «Блокада прорвана» автор Елена </a:t>
            </a:r>
            <a:r>
              <a:rPr lang="ru-RU" dirty="0" err="1">
                <a:solidFill>
                  <a:schemeClr val="bg1"/>
                </a:solidFill>
              </a:rPr>
              <a:t>Вечтомова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2  класс: Евдокимов Даниил «Песня незнакомой девочке» автор Михаил Дудин.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1268639168_slajd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5065713"/>
            <a:ext cx="2152650" cy="1597025"/>
          </a:xfrm>
          <a:prstGeom prst="rect">
            <a:avLst/>
          </a:prstGeom>
          <a:noFill/>
        </p:spPr>
      </p:pic>
      <p:pic>
        <p:nvPicPr>
          <p:cNvPr id="11" name="Рисунок 10" descr="tmp389B-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550" y="3279775"/>
            <a:ext cx="2244725" cy="1384300"/>
          </a:xfrm>
          <a:prstGeom prst="rect">
            <a:avLst/>
          </a:prstGeom>
          <a:noFill/>
        </p:spPr>
      </p:pic>
      <p:pic>
        <p:nvPicPr>
          <p:cNvPr id="12" name="Рисунок 11" descr="tarasevi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3163" y="4065588"/>
            <a:ext cx="1627187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одзаголовок 2"/>
          <p:cNvGrpSpPr>
            <a:grpSpLocks/>
          </p:cNvGrpSpPr>
          <p:nvPr/>
        </p:nvGrpSpPr>
        <p:grpSpPr bwMode="auto">
          <a:xfrm>
            <a:off x="-19050" y="1238250"/>
            <a:ext cx="9102725" cy="1822450"/>
            <a:chOff x="-12" y="780"/>
            <a:chExt cx="5734" cy="1148"/>
          </a:xfrm>
        </p:grpSpPr>
        <p:pic>
          <p:nvPicPr>
            <p:cNvPr id="21506" name="Подзаголово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" y="780"/>
              <a:ext cx="5734" cy="1148"/>
            </a:xfrm>
            <a:prstGeom prst="rect">
              <a:avLst/>
            </a:prstGeom>
            <a:noFill/>
          </p:spPr>
        </p:pic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90" y="855"/>
              <a:ext cx="5535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lnSpc>
                  <a:spcPct val="110000"/>
                </a:lnSpc>
              </a:pPr>
              <a:r>
                <a:rPr lang="ru-RU" sz="1700">
                  <a:solidFill>
                    <a:schemeClr val="bg1"/>
                  </a:solidFill>
                </a:rPr>
                <a:t>1945 – Это год окончания страшной, безмерно жестокой войны, которая длилась 1418 дней и ночей. Путь к Победе был длинным испытанием. Она была завоёвана мужеством, боевым мастерством и героизмом советских воинов на полях сражений, самоотверженной борьбой партизан и каждодневным трудовым подвигом работников тыла.</a:t>
              </a:r>
              <a:endParaRPr lang="ru-RU" sz="3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" name="Подзаголовок 2"/>
          <p:cNvSpPr txBox="1">
            <a:spLocks/>
          </p:cNvSpPr>
          <p:nvPr/>
        </p:nvSpPr>
        <p:spPr>
          <a:xfrm>
            <a:off x="2857488" y="357166"/>
            <a:ext cx="3929090" cy="7858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</a:rPr>
              <a:t>Победа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 descr="iа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12" y="5471150"/>
            <a:ext cx="1857388" cy="138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Подзаголовок 2"/>
          <p:cNvGrpSpPr>
            <a:grpSpLocks/>
          </p:cNvGrpSpPr>
          <p:nvPr/>
        </p:nvGrpSpPr>
        <p:grpSpPr bwMode="auto">
          <a:xfrm>
            <a:off x="3468688" y="2859088"/>
            <a:ext cx="5840412" cy="2919412"/>
            <a:chOff x="2185" y="1801"/>
            <a:chExt cx="3679" cy="1839"/>
          </a:xfrm>
        </p:grpSpPr>
        <p:pic>
          <p:nvPicPr>
            <p:cNvPr id="21513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85" y="1801"/>
              <a:ext cx="3679" cy="1839"/>
            </a:xfrm>
            <a:prstGeom prst="rect">
              <a:avLst/>
            </a:prstGeom>
            <a:noFill/>
          </p:spPr>
        </p:pic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2295" y="1890"/>
              <a:ext cx="3465" cy="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ru-RU" b="1">
                  <a:solidFill>
                    <a:schemeClr val="bg1"/>
                  </a:solidFill>
                </a:rPr>
                <a:t>Конкурсанты 6х классов: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6¹ класс: Моисеенко Анна «Отважный бой» стихи собственного сочинения.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6³ класс: Жигалова Валерия «В тот день когда окончилась война» автор А.Т. Твардовский.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6  класс: Хмелевский Кирилл «Берлин 9 Мая» автор Николай Тихонов.</a:t>
              </a:r>
            </a:p>
            <a:p>
              <a:pPr algn="just">
                <a:buFont typeface="Arial" charset="0"/>
                <a:buChar char="•"/>
              </a:pPr>
              <a:r>
                <a:rPr lang="ru-RU">
                  <a:solidFill>
                    <a:schemeClr val="bg1"/>
                  </a:solidFill>
                </a:rPr>
                <a:t>6  класс: Петрова Лиза «Русские солдаты» стихи собственного сочинения.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pic>
        <p:nvPicPr>
          <p:cNvPr id="13" name="Рисунок 12" descr="1945-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3" y="4425950"/>
            <a:ext cx="1577975" cy="1096963"/>
          </a:xfrm>
          <a:prstGeom prst="rect">
            <a:avLst/>
          </a:prstGeom>
          <a:noFill/>
        </p:spPr>
      </p:pic>
      <p:pic>
        <p:nvPicPr>
          <p:cNvPr id="14" name="Рисунок 13" descr="2570897_ff0215b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6925" y="5426075"/>
            <a:ext cx="1511300" cy="1187450"/>
          </a:xfrm>
          <a:prstGeom prst="rect">
            <a:avLst/>
          </a:prstGeom>
          <a:noFill/>
        </p:spPr>
      </p:pic>
      <p:pic>
        <p:nvPicPr>
          <p:cNvPr id="15" name="Рисунок 14" descr="0dfc657283f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988" y="5748338"/>
            <a:ext cx="1670050" cy="1116012"/>
          </a:xfrm>
          <a:prstGeom prst="rect">
            <a:avLst/>
          </a:prstGeom>
          <a:noFill/>
        </p:spPr>
      </p:pic>
      <p:pic>
        <p:nvPicPr>
          <p:cNvPr id="16" name="Рисунок 15" descr="9336d52ad07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3071813"/>
            <a:ext cx="14557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" name="Рисунок 16" descr="il15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93900" y="3067050"/>
            <a:ext cx="1530350" cy="202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891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«Средняя общеобразовательная школа №32» г. Омска</dc:title>
  <dc:creator>Пользователь Windows</dc:creator>
  <cp:lastModifiedBy>User</cp:lastModifiedBy>
  <cp:revision>25</cp:revision>
  <dcterms:created xsi:type="dcterms:W3CDTF">2011-12-24T07:43:47Z</dcterms:created>
  <dcterms:modified xsi:type="dcterms:W3CDTF">2012-02-01T00:29:53Z</dcterms:modified>
</cp:coreProperties>
</file>