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9EA40E-0AA6-482F-A1E9-9E35A20EF506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9357B3B-8F74-4A16-B99F-7836B3DFE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212976"/>
            <a:ext cx="5723468" cy="182809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Monotype Corsiva" pitchFamily="66" charset="0"/>
              </a:rPr>
              <a:t>Тема: «Решение тригонометрических уравнений»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(уравнения, сводящиеся к квадратным)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Домашнее задание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§36 (уравнения, сводящиеся к квадратным)</a:t>
            </a:r>
          </a:p>
          <a:p>
            <a:r>
              <a:rPr lang="ru-RU" sz="3600" dirty="0" smtClean="0">
                <a:latin typeface="Monotype Corsiva" pitchFamily="66" charset="0"/>
              </a:rPr>
              <a:t>№</a:t>
            </a:r>
            <a:r>
              <a:rPr lang="ru-RU" sz="3600" dirty="0">
                <a:latin typeface="Monotype Corsiva" pitchFamily="66" charset="0"/>
              </a:rPr>
              <a:t>621, 622(3), 628 (1</a:t>
            </a:r>
            <a:r>
              <a:rPr lang="ru-RU" sz="3600" dirty="0" smtClean="0">
                <a:latin typeface="Monotype Corsiva" pitchFamily="66" charset="0"/>
              </a:rPr>
              <a:t>)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2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720516" cy="679299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Цель: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992888" cy="5184576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ru-RU" sz="3200" dirty="0" smtClean="0">
                <a:latin typeface="Monotype Corsiva" pitchFamily="66" charset="0"/>
              </a:rPr>
              <a:t>-	Повторить простейшие  тригонометрические уравнения </a:t>
            </a:r>
            <a:r>
              <a:rPr lang="en-US" sz="3200" b="1" dirty="0" err="1" smtClean="0">
                <a:latin typeface="Monotype Corsiva" pitchFamily="66" charset="0"/>
              </a:rPr>
              <a:t>sinx</a:t>
            </a:r>
            <a:r>
              <a:rPr lang="en-US" sz="3200" b="1" dirty="0" smtClean="0">
                <a:latin typeface="Monotype Corsiva" pitchFamily="66" charset="0"/>
              </a:rPr>
              <a:t>=a, </a:t>
            </a:r>
            <a:r>
              <a:rPr lang="en-US" sz="3200" b="1" dirty="0" err="1" smtClean="0">
                <a:latin typeface="Monotype Corsiva" pitchFamily="66" charset="0"/>
              </a:rPr>
              <a:t>cosx</a:t>
            </a:r>
            <a:r>
              <a:rPr lang="en-US" sz="3200" b="1" dirty="0" smtClean="0">
                <a:latin typeface="Monotype Corsiva" pitchFamily="66" charset="0"/>
              </a:rPr>
              <a:t>=a</a:t>
            </a:r>
            <a:r>
              <a:rPr lang="en-US" sz="3200" dirty="0" smtClean="0">
                <a:latin typeface="Monotype Corsiva" pitchFamily="66" charset="0"/>
              </a:rPr>
              <a:t> </a:t>
            </a:r>
            <a:r>
              <a:rPr lang="ru-RU" sz="3200" dirty="0" smtClean="0">
                <a:latin typeface="Monotype Corsiva" pitchFamily="66" charset="0"/>
              </a:rPr>
              <a:t>,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en-US" sz="3200" b="1" dirty="0" err="1" smtClean="0">
                <a:latin typeface="Monotype Corsiva" pitchFamily="66" charset="0"/>
              </a:rPr>
              <a:t>tgx</a:t>
            </a:r>
            <a:r>
              <a:rPr lang="en-US" sz="3200" b="1" dirty="0" smtClean="0">
                <a:latin typeface="Monotype Corsiva" pitchFamily="66" charset="0"/>
              </a:rPr>
              <a:t>=a </a:t>
            </a:r>
            <a:r>
              <a:rPr lang="ru-RU" sz="3200" dirty="0" smtClean="0">
                <a:latin typeface="Monotype Corsiva" pitchFamily="66" charset="0"/>
              </a:rPr>
              <a:t>и частные случаи решения этих уравнений;</a:t>
            </a:r>
          </a:p>
          <a:p>
            <a:pPr lvl="1">
              <a:buFontTx/>
              <a:buChar char="-"/>
            </a:pPr>
            <a:r>
              <a:rPr lang="ru-RU" sz="3200" dirty="0" smtClean="0">
                <a:latin typeface="Monotype Corsiva" pitchFamily="66" charset="0"/>
              </a:rPr>
              <a:t>Повторить  формулы решения простейших уравнений</a:t>
            </a:r>
            <a:r>
              <a:rPr lang="ru-RU" sz="3200" dirty="0">
                <a:latin typeface="Monotype Corsiva" pitchFamily="66" charset="0"/>
              </a:rPr>
              <a:t>, применяя таблицы</a:t>
            </a:r>
            <a:r>
              <a:rPr lang="ru-RU" sz="3200" dirty="0" smtClean="0">
                <a:latin typeface="Monotype Corsiva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ru-RU" sz="3200" dirty="0" smtClean="0">
                <a:latin typeface="Monotype Corsiva" pitchFamily="66" charset="0"/>
              </a:rPr>
              <a:t>Познакомиться с методом решения уравнений, сводящихся к квадратным.</a:t>
            </a:r>
          </a:p>
          <a:p>
            <a:pPr lvl="1">
              <a:buFontTx/>
              <a:buChar char="-"/>
            </a:pPr>
            <a:r>
              <a:rPr lang="ru-RU" sz="3200" dirty="0" smtClean="0">
                <a:latin typeface="Monotype Corsiva" pitchFamily="66" charset="0"/>
              </a:rPr>
              <a:t>Закрепить практически решение уравнений, сводящиеся к квадратным.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2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141273" cy="811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63735084"/>
                  </p:ext>
                </p:extLst>
              </p:nvPr>
            </p:nvGraphicFramePr>
            <p:xfrm>
              <a:off x="755576" y="1340768"/>
              <a:ext cx="7693542" cy="43022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34"/>
                    <a:gridCol w="1762315"/>
                    <a:gridCol w="1668882"/>
                    <a:gridCol w="1861757"/>
                    <a:gridCol w="1943354"/>
                  </a:tblGrid>
                  <a:tr h="662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№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</a:t>
                          </a:r>
                          <a:r>
                            <a:rPr lang="ru-RU" baseline="0" dirty="0" smtClean="0"/>
                            <a:t>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 карточка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err="1" smtClean="0"/>
                            <a:t>sinx</a:t>
                          </a:r>
                          <a:r>
                            <a:rPr lang="en-US" sz="2000" i="1" dirty="0" smtClean="0"/>
                            <a:t>=0</a:t>
                          </a:r>
                          <a:endParaRPr lang="ru-RU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=1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=-1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=0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=1/3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=--1/5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=2/3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=--2/3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=--4/3</a:t>
                          </a:r>
                          <a:endParaRPr lang="ru-RU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=5/2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=3/2</a:t>
                          </a:r>
                          <a:endParaRPr lang="ru-RU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=--5/2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cos4x=0,4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sin3x=0,3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cos2x=0,2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sin6x=0,6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arccos1/2=x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arcsin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dirty="0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 smtClean="0"/>
                            <a:t>=x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arccos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dirty="0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dirty="0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000" dirty="0" smtClean="0"/>
                            <a:t>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arcsin1=x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arcsin(</a:t>
                          </a:r>
                          <a:r>
                            <a:rPr lang="en-US" sz="2000" baseline="0" dirty="0" smtClean="0"/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dirty="0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 smtClean="0"/>
                            <a:t>=x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arccos</a:t>
                          </a:r>
                          <a:r>
                            <a:rPr lang="en-US" sz="2000" dirty="0" smtClean="0"/>
                            <a:t>(-1)=x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arcsin</a:t>
                          </a:r>
                          <a:r>
                            <a:rPr lang="en-US" sz="2000" dirty="0" smtClean="0"/>
                            <a:t>(-1/2)=x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arccos(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dirty="0" smtClean="0">
                                  <a:latin typeface="Cambria Math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US" sz="200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dirty="0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dirty="0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 smtClean="0"/>
                            <a:t>)=x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4263735084"/>
                  </p:ext>
                </p:extLst>
              </p:nvPr>
            </p:nvGraphicFramePr>
            <p:xfrm>
              <a:off x="755576" y="1340768"/>
              <a:ext cx="7693542" cy="43022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234"/>
                    <a:gridCol w="1762315"/>
                    <a:gridCol w="1668882"/>
                    <a:gridCol w="1861757"/>
                    <a:gridCol w="1943354"/>
                  </a:tblGrid>
                  <a:tr h="6622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№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</a:t>
                          </a:r>
                          <a:r>
                            <a:rPr lang="ru-RU" baseline="0" dirty="0" smtClean="0"/>
                            <a:t>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 карточка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err="1" smtClean="0"/>
                            <a:t>sinx</a:t>
                          </a:r>
                          <a:r>
                            <a:rPr lang="en-US" sz="2000" i="1" dirty="0" smtClean="0"/>
                            <a:t>=0</a:t>
                          </a:r>
                          <a:endParaRPr lang="ru-RU" sz="2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=1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=-1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=0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=1/3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=--1/5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=2/3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=--2/3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=--4/3</a:t>
                          </a:r>
                          <a:endParaRPr lang="ru-RU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=5/2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/>
                            <a:t>sinx</a:t>
                          </a:r>
                          <a:r>
                            <a:rPr lang="en-US" sz="2000" dirty="0" smtClean="0"/>
                            <a:t>=3/2</a:t>
                          </a:r>
                          <a:endParaRPr lang="ru-RU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cosx</a:t>
                          </a:r>
                          <a:r>
                            <a:rPr lang="en-US" sz="2000" dirty="0" smtClean="0"/>
                            <a:t>=--5/2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cos4x=0,4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sin3x=0,3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cos2x=0,2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sin6x=0,6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arccos1/2=x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3212" t="-517172" r="-228102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9508" t="-517172" r="-104918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arcsin1=x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  <a:tr h="606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298" t="-611000" r="-31107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arccos</a:t>
                          </a:r>
                          <a:r>
                            <a:rPr lang="en-US" sz="2000" dirty="0" smtClean="0"/>
                            <a:t>(-1)=x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arcsin</a:t>
                          </a:r>
                          <a:r>
                            <a:rPr lang="en-US" sz="2000" dirty="0" smtClean="0"/>
                            <a:t>(-1/2)=x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5925" t="-611000" r="-313" b="-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9645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33361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4942062"/>
                  </p:ext>
                </p:extLst>
              </p:nvPr>
            </p:nvGraphicFramePr>
            <p:xfrm>
              <a:off x="-55418" y="-41564"/>
              <a:ext cx="9144000" cy="67109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8255"/>
                    <a:gridCol w="1681660"/>
                    <a:gridCol w="2379693"/>
                    <a:gridCol w="2284392"/>
                  </a:tblGrid>
                  <a:tr h="6537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</a:t>
                          </a:r>
                          <a:r>
                            <a:rPr lang="ru-RU" baseline="0" dirty="0" smtClean="0"/>
                            <a:t>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 карточка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816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oMath>
                          </a14:m>
                          <a:endParaRPr lang="ru-RU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oMath>
                          </a14:m>
                          <a:endParaRPr lang="ru-RU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oMath>
                          </a14:m>
                          <a:endParaRPr lang="ru-RU" sz="1600" i="1" dirty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1" dirty="0" smtClean="0"/>
                            <a:t>x=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oMath>
                          </a14:m>
                          <a:endParaRPr lang="ru-RU" sz="1600" i="1" dirty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</a:tr>
                  <a:tr h="1537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  <a:ea typeface="Cambria Math"/>
                                    </a:rPr>
                                    <m:t>arccos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600" i="1" dirty="0"/>
                                    <m:t> </m:t>
                                  </m:r>
                                </m:e>
                              </m:func>
                            </m:oMath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200" b="0" i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</a:rPr>
                                <m:t>arcsin</m:t>
                              </m:r>
                              <m:d>
                                <m:dPr>
                                  <m:ctrlPr>
                                    <a:rPr lang="en-US" sz="1200" b="0" i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200" b="0" i="0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200" b="0" i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200" b="0" i="0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200" b="1" i="0" smtClean="0">
                                  <a:latin typeface="Cambria Math"/>
                                </a:rPr>
                                <m:t>++</m:t>
                              </m:r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oMath>
                          </a14:m>
                          <a:endParaRPr lang="en-US" sz="1600" b="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ru-RU" sz="1600" i="1" dirty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  <a:ea typeface="Cambria Math"/>
                                    </a:rPr>
                                    <m:t>arccos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(−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600" i="1" dirty="0"/>
                                    <m:t> </m:t>
                                  </m:r>
                                </m:e>
                              </m:func>
                            </m:oMath>
                          </a14:m>
                          <a:endParaRPr lang="ru-RU" sz="1600" dirty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X=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arcsin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2/3</m:t>
                                  </m:r>
                                </m:e>
                              </m:d>
                              <m:r>
                                <a:rPr lang="en-US" sz="1600" b="1" i="0" smtClean="0">
                                  <a:latin typeface="Cambria Math"/>
                                </a:rPr>
                                <m:t>++</m:t>
                              </m:r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oMath>
                          </a14:m>
                          <a:endParaRPr lang="en-US" sz="2000" b="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ru-RU" sz="2000" i="1" dirty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</a:tr>
                  <a:tr h="11024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Уравнение</a:t>
                          </a:r>
                          <a:r>
                            <a:rPr lang="ru-RU" sz="1600" baseline="0" dirty="0" smtClean="0"/>
                            <a:t> корней не имеет</a:t>
                          </a:r>
                          <a:endParaRPr lang="ru-RU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Уравнение</a:t>
                          </a:r>
                          <a:r>
                            <a:rPr lang="ru-RU" sz="1600" baseline="0" dirty="0" smtClean="0"/>
                            <a:t> корней не имеет</a:t>
                          </a:r>
                          <a:endParaRPr lang="ru-RU" sz="1600" dirty="0" smtClean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Уравнение</a:t>
                          </a:r>
                          <a:r>
                            <a:rPr lang="ru-RU" sz="1600" baseline="0" dirty="0" smtClean="0"/>
                            <a:t> корней не имеет</a:t>
                          </a:r>
                          <a:endParaRPr lang="ru-RU" sz="16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Уравнение</a:t>
                          </a:r>
                          <a:r>
                            <a:rPr lang="ru-RU" sz="1600" baseline="0" dirty="0" smtClean="0"/>
                            <a:t> корней не имеет</a:t>
                          </a:r>
                          <a:endParaRPr lang="ru-RU" sz="1600" dirty="0" smtClean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</a:tr>
                  <a:tr h="1537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  <a:ea typeface="Cambria Math"/>
                                    </a:rPr>
                                    <m:t>arccos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1/2</m:t>
                                  </m:r>
                                  <m: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600" i="1" dirty="0"/>
                                    <m:t> </m:t>
                                  </m:r>
                                </m:e>
                              </m:func>
                            </m:oMath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X=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arcsin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sz="1600" b="1" i="0" smtClean="0">
                                  <a:latin typeface="Cambria Math"/>
                                </a:rPr>
                                <m:t>++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1/3</m:t>
                              </m:r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oMath>
                          </a14:m>
                          <a:endParaRPr lang="en-US" sz="2000" b="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ru-RU" sz="2000" i="1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  <a:ea typeface="Cambria Math"/>
                                    </a:rPr>
                                    <m:t>arccos</m:t>
                                  </m:r>
                                </m:fName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0,1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600" i="1" dirty="0"/>
                                    <m:t> </m:t>
                                  </m:r>
                                </m:e>
                              </m:func>
                            </m:oMath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x=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arcsin</m:t>
                              </m:r>
                              <m:r>
                                <a:rPr lang="en-US" sz="1600" b="1" i="0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600" b="1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b="1" i="0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600" b="1" i="0" smtClean="0">
                                  <a:latin typeface="Cambria Math"/>
                                </a:rPr>
                                <m:t>++</m:t>
                              </m:r>
                              <m:r>
                                <a:rPr lang="en-US" sz="1600" b="1" i="0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600" b="1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600" b="1" i="0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</m:oMath>
                          </a14:m>
                          <a:endParaRPr lang="en-US" sz="2000" b="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ru-RU" sz="2000" i="1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dirty="0"/>
                        </a:p>
                      </a:txBody>
                      <a:tcPr/>
                    </a:tc>
                  </a:tr>
                  <a:tr h="59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/3</m:t>
                              </m:r>
                            </m:oMath>
                          </a14:m>
                          <a:endParaRPr lang="en-US" sz="1600" dirty="0" smtClean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oMath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oMath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oMath>
                          </a14:m>
                          <a:endParaRPr lang="ru-RU" sz="1600" dirty="0"/>
                        </a:p>
                      </a:txBody>
                      <a:tcPr/>
                    </a:tc>
                  </a:tr>
                  <a:tr h="59890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oMath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oMath>
                          </a14:m>
                          <a:endParaRPr lang="en-US" sz="1600" dirty="0" smtClean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oMath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X=5/6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oMath>
                          </a14:m>
                          <a:endParaRPr lang="en-US" sz="1600" dirty="0" smtClean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294942062"/>
                  </p:ext>
                </p:extLst>
              </p:nvPr>
            </p:nvGraphicFramePr>
            <p:xfrm>
              <a:off x="-55418" y="-41564"/>
              <a:ext cx="9144000" cy="67109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8255"/>
                    <a:gridCol w="1681660"/>
                    <a:gridCol w="2379693"/>
                    <a:gridCol w="2284392"/>
                  </a:tblGrid>
                  <a:tr h="6537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</a:t>
                          </a:r>
                          <a:r>
                            <a:rPr lang="ru-RU" baseline="0" dirty="0" smtClean="0"/>
                            <a:t>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 карточка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 карточка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8166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8" t="-100000" r="-226797" b="-788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6667" t="-100000" r="-277174" b="-788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8718" t="-100000" r="-96154" b="-788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67" t="-100000" b="-788393"/>
                          </a:stretch>
                        </a:blipFill>
                      </a:tcPr>
                    </a:tc>
                  </a:tr>
                  <a:tr h="15376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8" t="-88889" r="-226797" b="-250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6667" t="-88889" r="-277174" b="-250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8718" t="-88889" r="-96154" b="-250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67" t="-88889" b="-250397"/>
                          </a:stretch>
                        </a:blipFill>
                      </a:tcPr>
                    </a:tc>
                  </a:tr>
                  <a:tr h="11024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Уравнение</a:t>
                          </a:r>
                          <a:r>
                            <a:rPr lang="ru-RU" sz="1600" baseline="0" dirty="0" smtClean="0"/>
                            <a:t> корней не имеет</a:t>
                          </a:r>
                          <a:endParaRPr lang="ru-RU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Уравнение</a:t>
                          </a:r>
                          <a:r>
                            <a:rPr lang="ru-RU" sz="1600" baseline="0" dirty="0" smtClean="0"/>
                            <a:t> корней не имеет</a:t>
                          </a:r>
                          <a:endParaRPr lang="ru-RU" sz="1600" dirty="0" smtClean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Уравнение</a:t>
                          </a:r>
                          <a:r>
                            <a:rPr lang="ru-RU" sz="1600" baseline="0" dirty="0" smtClean="0"/>
                            <a:t> корней не имеет</a:t>
                          </a:r>
                          <a:endParaRPr lang="ru-RU" sz="16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6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/>
                            <a:t>Уравнение</a:t>
                          </a:r>
                          <a:r>
                            <a:rPr lang="ru-RU" sz="1600" baseline="0" dirty="0" smtClean="0"/>
                            <a:t> корней не имеет</a:t>
                          </a:r>
                          <a:endParaRPr lang="ru-RU" sz="1600" dirty="0" smtClean="0"/>
                        </a:p>
                        <a:p>
                          <a:pPr algn="ctr"/>
                          <a:endParaRPr lang="ru-RU" sz="1600" dirty="0"/>
                        </a:p>
                      </a:txBody>
                      <a:tcPr/>
                    </a:tc>
                  </a:tr>
                  <a:tr h="15376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8" t="-260714" r="-226797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6667" t="-260714" r="-27717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8718" t="-260714" r="-9615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67" t="-260714" b="-78571"/>
                          </a:stretch>
                        </a:blipFill>
                      </a:tcPr>
                    </a:tc>
                  </a:tr>
                  <a:tr h="5989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8" t="-918182" r="-2267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6667" t="-918182" r="-27717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8718" t="-918182" r="-961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67" t="-918182" b="-100000"/>
                          </a:stretch>
                        </a:blipFill>
                      </a:tcPr>
                    </a:tc>
                  </a:tr>
                  <a:tr h="5989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8" t="-1028571" r="-226797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6667" t="-1028571" r="-277174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8718" t="-1028571" r="-96154" b="-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267" t="-1028571" b="-10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360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0147192"/>
              </p:ext>
            </p:extLst>
          </p:nvPr>
        </p:nvGraphicFramePr>
        <p:xfrm>
          <a:off x="1463675" y="2119313"/>
          <a:ext cx="6132662" cy="332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331"/>
                <a:gridCol w="3066331"/>
              </a:tblGrid>
              <a:tr h="6651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оценка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ошибки</a:t>
                      </a:r>
                      <a:endParaRPr lang="ru-RU" sz="2800" dirty="0"/>
                    </a:p>
                  </a:txBody>
                  <a:tcPr/>
                </a:tc>
              </a:tr>
              <a:tr h="6651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</a:tr>
              <a:tr h="6651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</a:tr>
              <a:tr h="6651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</a:tr>
              <a:tr h="6651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&gt;2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64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908720"/>
                <a:ext cx="6903869" cy="481434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/>
                  <a:t>sin</a:t>
                </a:r>
                <a:r>
                  <a:rPr lang="en-US" sz="4400" baseline="30000" dirty="0" smtClean="0"/>
                  <a:t>2</a:t>
                </a:r>
                <a:r>
                  <a:rPr lang="en-US" sz="4400" dirty="0" smtClean="0"/>
                  <a:t>x+cos</a:t>
                </a:r>
                <a:r>
                  <a:rPr lang="en-US" sz="4400" baseline="30000" dirty="0" smtClean="0"/>
                  <a:t>2</a:t>
                </a:r>
                <a:r>
                  <a:rPr lang="en-US" sz="4400" dirty="0" smtClean="0"/>
                  <a:t>x=1</a:t>
                </a:r>
              </a:p>
              <a:p>
                <a:pPr algn="ctr"/>
                <a:r>
                  <a:rPr lang="en-US" sz="4400" dirty="0" smtClean="0"/>
                  <a:t>sin</a:t>
                </a:r>
                <a:r>
                  <a:rPr lang="en-US" sz="4400" baseline="30000" dirty="0" smtClean="0"/>
                  <a:t>2</a:t>
                </a:r>
                <a:r>
                  <a:rPr lang="en-US" sz="4400" dirty="0" smtClean="0"/>
                  <a:t>x=1-cos</a:t>
                </a:r>
                <a:r>
                  <a:rPr lang="en-US" sz="4400" baseline="30000" dirty="0" smtClean="0"/>
                  <a:t>2</a:t>
                </a:r>
                <a:r>
                  <a:rPr lang="en-US" sz="4400" dirty="0" smtClean="0"/>
                  <a:t>x</a:t>
                </a:r>
              </a:p>
              <a:p>
                <a:pPr algn="ctr"/>
                <a:r>
                  <a:rPr lang="en-US" sz="4400" dirty="0" smtClean="0"/>
                  <a:t>cos</a:t>
                </a:r>
                <a:r>
                  <a:rPr lang="en-US" sz="4400" baseline="30000" dirty="0" smtClean="0"/>
                  <a:t>2</a:t>
                </a:r>
                <a:r>
                  <a:rPr lang="en-US" sz="4400" dirty="0" smtClean="0"/>
                  <a:t>x=1-sin</a:t>
                </a:r>
                <a:r>
                  <a:rPr lang="en-US" sz="4400" baseline="30000" dirty="0" smtClean="0"/>
                  <a:t>2</a:t>
                </a:r>
                <a:r>
                  <a:rPr lang="en-US" sz="4400" dirty="0" smtClean="0"/>
                  <a:t>x</a:t>
                </a:r>
              </a:p>
              <a:p>
                <a:pPr algn="ctr"/>
                <a:r>
                  <a:rPr lang="en-US" sz="4400" dirty="0" smtClean="0"/>
                  <a:t>x</a:t>
                </a:r>
                <a:r>
                  <a:rPr lang="en-US" dirty="0" smtClean="0"/>
                  <a:t>1,2</a:t>
                </a:r>
                <a:r>
                  <a:rPr lang="en-US" sz="4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/>
                                <a:ea typeface="Cambria Math"/>
                              </a:rPr>
                              <m:t>−4</m:t>
                            </m:r>
                            <m:r>
                              <a:rPr lang="en-US" sz="4400" b="0" i="1" smtClean="0">
                                <a:latin typeface="Cambria Math"/>
                                <a:ea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908720"/>
                <a:ext cx="6903869" cy="4814349"/>
              </a:xfrm>
              <a:blipFill rotWithShape="1">
                <a:blip r:embed="rId2" cstate="print"/>
                <a:stretch>
                  <a:fillRect t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802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717" cy="183142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Решение тригонометрических уравнений, сводящиеся к  квадратным.</a:t>
            </a:r>
            <a:endParaRPr lang="ru-RU" sz="3600" dirty="0">
              <a:latin typeface="Monotype Corsiva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484784"/>
                <a:ext cx="7704856" cy="48965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2</a:t>
                </a:r>
                <a:r>
                  <a:rPr lang="en-US" dirty="0" err="1"/>
                  <a:t>cos</a:t>
                </a:r>
                <a:r>
                  <a:rPr lang="ru-RU" baseline="30000" dirty="0"/>
                  <a:t>2</a:t>
                </a:r>
                <a:r>
                  <a:rPr lang="en-US" dirty="0"/>
                  <a:t>x</a:t>
                </a:r>
                <a:r>
                  <a:rPr lang="ru-RU" dirty="0"/>
                  <a:t>-5</a:t>
                </a:r>
                <a:r>
                  <a:rPr lang="en-US" dirty="0" err="1"/>
                  <a:t>sinx</a:t>
                </a:r>
                <a:r>
                  <a:rPr lang="ru-RU" dirty="0" smtClean="0"/>
                  <a:t>+1=0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Решение: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cos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x=1-sin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x		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2(1-sin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x)</a:t>
                </a:r>
                <a:r>
                  <a:rPr lang="ru-RU" dirty="0"/>
                  <a:t> -5</a:t>
                </a:r>
                <a:r>
                  <a:rPr lang="en-US" dirty="0" err="1"/>
                  <a:t>sinx</a:t>
                </a:r>
                <a:r>
                  <a:rPr lang="ru-RU" dirty="0"/>
                  <a:t>+1=0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2-2sin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x-</a:t>
                </a:r>
                <a:r>
                  <a:rPr lang="ru-RU" dirty="0" smtClean="0"/>
                  <a:t>5</a:t>
                </a:r>
                <a:r>
                  <a:rPr lang="en-US" dirty="0" err="1"/>
                  <a:t>sinx</a:t>
                </a:r>
                <a:r>
                  <a:rPr lang="ru-RU" dirty="0"/>
                  <a:t>+1=0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-2</a:t>
                </a:r>
                <a:r>
                  <a:rPr lang="en-US" dirty="0"/>
                  <a:t>sin</a:t>
                </a:r>
                <a:r>
                  <a:rPr lang="en-US" baseline="30000" dirty="0"/>
                  <a:t>2</a:t>
                </a:r>
                <a:r>
                  <a:rPr lang="en-US" dirty="0"/>
                  <a:t>x-</a:t>
                </a:r>
                <a:r>
                  <a:rPr lang="ru-RU" dirty="0"/>
                  <a:t>5</a:t>
                </a:r>
                <a:r>
                  <a:rPr lang="en-US" dirty="0" smtClean="0"/>
                  <a:t>sinx+3=0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sinx</a:t>
                </a:r>
                <a:r>
                  <a:rPr lang="en-US" dirty="0" smtClean="0"/>
                  <a:t>=y</a:t>
                </a:r>
              </a:p>
              <a:p>
                <a:pPr marL="0" indent="0">
                  <a:buNone/>
                </a:pPr>
                <a:r>
                  <a:rPr lang="en-US" dirty="0" smtClean="0"/>
                  <a:t>-2y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-5y +3=0</a:t>
                </a:r>
              </a:p>
              <a:p>
                <a:pPr marL="0" indent="0">
                  <a:buNone/>
                </a:pPr>
                <a:r>
                  <a:rPr lang="en-US" dirty="0" smtClean="0"/>
                  <a:t>2y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+5y-3=0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y</a:t>
                </a:r>
                <a:r>
                  <a:rPr lang="en-US" sz="1800" dirty="0" smtClean="0"/>
                  <a:t>1</a:t>
                </a:r>
                <a:r>
                  <a:rPr lang="en-US" dirty="0" smtClean="0"/>
                  <a:t>=-3    y</a:t>
                </a:r>
                <a:r>
                  <a:rPr lang="en-US" sz="1800" dirty="0" smtClean="0"/>
                  <a:t>2</a:t>
                </a:r>
                <a:r>
                  <a:rPr lang="en-US" dirty="0" smtClean="0"/>
                  <a:t>=1/2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sinx</a:t>
                </a:r>
                <a:r>
                  <a:rPr lang="en-US" dirty="0" smtClean="0"/>
                  <a:t>=-3-</a:t>
                </a:r>
                <a:r>
                  <a:rPr lang="ru-RU" dirty="0" smtClean="0"/>
                  <a:t>уравнение не имеет корней, так как </a:t>
                </a:r>
                <a:r>
                  <a:rPr lang="en-US" dirty="0" smtClean="0"/>
                  <a:t>|-3|&gt;1;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sinx</a:t>
                </a:r>
                <a:r>
                  <a:rPr lang="en-US" dirty="0" smtClean="0"/>
                  <a:t>=1/2       x=(-1)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arcsin1/2+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n=(-</a:t>
                </a:r>
                <a:r>
                  <a:rPr lang="en-US" dirty="0"/>
                  <a:t>1)</a:t>
                </a:r>
                <a:r>
                  <a:rPr lang="en-US" baseline="30000" dirty="0"/>
                  <a:t>n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/6+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n, 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484784"/>
                <a:ext cx="7704856" cy="4896544"/>
              </a:xfrm>
              <a:blipFill rotWithShape="1">
                <a:blip r:embed="rId2" cstate="print"/>
                <a:stretch>
                  <a:fillRect l="-1187" t="-1619" b="-19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63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общее правило для решения подобных уравнений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200" dirty="0">
                <a:latin typeface="Monotype Corsiva" pitchFamily="66" charset="0"/>
              </a:rPr>
              <a:t>-Из основного тригонометрического тождества выражаем </a:t>
            </a:r>
            <a:r>
              <a:rPr lang="en-US" sz="3200" dirty="0">
                <a:latin typeface="Monotype Corsiva" pitchFamily="66" charset="0"/>
              </a:rPr>
              <a:t>sin</a:t>
            </a:r>
            <a:r>
              <a:rPr lang="ru-RU" sz="3200" baseline="30000" dirty="0">
                <a:latin typeface="Monotype Corsiva" pitchFamily="66" charset="0"/>
              </a:rPr>
              <a:t>2</a:t>
            </a:r>
            <a:r>
              <a:rPr lang="en-US" sz="3200" dirty="0">
                <a:latin typeface="Monotype Corsiva" pitchFamily="66" charset="0"/>
              </a:rPr>
              <a:t>x</a:t>
            </a:r>
            <a:r>
              <a:rPr lang="ru-RU" sz="3200" dirty="0">
                <a:latin typeface="Monotype Corsiva" pitchFamily="66" charset="0"/>
              </a:rPr>
              <a:t> или </a:t>
            </a:r>
            <a:r>
              <a:rPr lang="en-US" sz="3200" dirty="0" err="1">
                <a:latin typeface="Monotype Corsiva" pitchFamily="66" charset="0"/>
              </a:rPr>
              <a:t>cos</a:t>
            </a:r>
            <a:r>
              <a:rPr lang="ru-RU" sz="3200" baseline="30000" dirty="0">
                <a:latin typeface="Monotype Corsiva" pitchFamily="66" charset="0"/>
              </a:rPr>
              <a:t>2</a:t>
            </a:r>
            <a:r>
              <a:rPr lang="en-US" sz="3200" dirty="0">
                <a:latin typeface="Monotype Corsiva" pitchFamily="66" charset="0"/>
              </a:rPr>
              <a:t>x</a:t>
            </a:r>
            <a:r>
              <a:rPr lang="ru-RU" sz="3200" dirty="0">
                <a:latin typeface="Monotype Corsiva" pitchFamily="66" charset="0"/>
              </a:rPr>
              <a:t>.</a:t>
            </a:r>
          </a:p>
          <a:p>
            <a:r>
              <a:rPr lang="ru-RU" sz="3200" dirty="0">
                <a:latin typeface="Monotype Corsiva" pitchFamily="66" charset="0"/>
              </a:rPr>
              <a:t>-Выполняем подстановку</a:t>
            </a:r>
          </a:p>
          <a:p>
            <a:r>
              <a:rPr lang="ru-RU" sz="3200" dirty="0">
                <a:latin typeface="Monotype Corsiva" pitchFamily="66" charset="0"/>
              </a:rPr>
              <a:t>-Выполняем преобразование выражения</a:t>
            </a:r>
          </a:p>
          <a:p>
            <a:r>
              <a:rPr lang="ru-RU" sz="3200" dirty="0">
                <a:latin typeface="Monotype Corsiva" pitchFamily="66" charset="0"/>
              </a:rPr>
              <a:t>-Вводим обозначения (например:</a:t>
            </a:r>
            <a:r>
              <a:rPr lang="en-US" sz="3200" dirty="0" err="1">
                <a:latin typeface="Monotype Corsiva" pitchFamily="66" charset="0"/>
              </a:rPr>
              <a:t>sinx</a:t>
            </a:r>
            <a:r>
              <a:rPr lang="ru-RU" sz="3200" dirty="0">
                <a:latin typeface="Monotype Corsiva" pitchFamily="66" charset="0"/>
              </a:rPr>
              <a:t>=</a:t>
            </a:r>
            <a:r>
              <a:rPr lang="en-US" sz="3200" dirty="0">
                <a:latin typeface="Monotype Corsiva" pitchFamily="66" charset="0"/>
              </a:rPr>
              <a:t>y</a:t>
            </a:r>
            <a:r>
              <a:rPr lang="ru-RU" sz="3200" dirty="0">
                <a:latin typeface="Monotype Corsiva" pitchFamily="66" charset="0"/>
              </a:rPr>
              <a:t>) </a:t>
            </a:r>
          </a:p>
          <a:p>
            <a:r>
              <a:rPr lang="ru-RU" sz="3200" dirty="0">
                <a:latin typeface="Monotype Corsiva" pitchFamily="66" charset="0"/>
              </a:rPr>
              <a:t>-Решаем квадратное уравнение.</a:t>
            </a:r>
          </a:p>
          <a:p>
            <a:r>
              <a:rPr lang="ru-RU" sz="3200" dirty="0">
                <a:latin typeface="Monotype Corsiva" pitchFamily="66" charset="0"/>
              </a:rPr>
              <a:t>-Подставляем значение обозначенной величины, и решаем тригонометрическое уравнение.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99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573321" cy="451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Самостоятельная работа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1740082"/>
              </p:ext>
            </p:extLst>
          </p:nvPr>
        </p:nvGraphicFramePr>
        <p:xfrm>
          <a:off x="251520" y="1196752"/>
          <a:ext cx="8311663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511"/>
                <a:gridCol w="2121218"/>
                <a:gridCol w="2018467"/>
                <a:gridCol w="2018467"/>
              </a:tblGrid>
              <a:tr h="9043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карточка</a:t>
                      </a:r>
                    </a:p>
                    <a:p>
                      <a:pPr algn="ctr"/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карточка</a:t>
                      </a:r>
                    </a:p>
                    <a:p>
                      <a:pPr algn="ctr"/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карточка</a:t>
                      </a:r>
                    </a:p>
                    <a:p>
                      <a:pPr algn="ctr"/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карточка</a:t>
                      </a:r>
                    </a:p>
                    <a:p>
                      <a:pPr algn="ctr"/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10907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x-3sinx+1=0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2cos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x-cosx-1=0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x-3sinx+1=0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2cos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x-cosx-1=0</a:t>
                      </a:r>
                      <a:endParaRPr lang="ru-RU" dirty="0"/>
                    </a:p>
                  </a:txBody>
                  <a:tcPr/>
                </a:tc>
              </a:tr>
              <a:tr h="10907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x+6sinx-6=0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x+7cosx+2=0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x+6sinx-6=0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x+7cosx+2=0</a:t>
                      </a:r>
                      <a:endParaRPr lang="ru-RU" dirty="0"/>
                    </a:p>
                  </a:txBody>
                  <a:tcPr/>
                </a:tc>
              </a:tr>
              <a:tr h="10907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x=4cosx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x+5cos=4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x=4cosx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x+5cos=4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63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135</TotalTime>
  <Words>214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Тема: «Решение тригонометрических уравнений» (уравнения, сводящиеся к квадратным)</vt:lpstr>
      <vt:lpstr>Цель:</vt:lpstr>
      <vt:lpstr>Математический диктант</vt:lpstr>
      <vt:lpstr>Проверка</vt:lpstr>
      <vt:lpstr>Критерии</vt:lpstr>
      <vt:lpstr>Слайд 6</vt:lpstr>
      <vt:lpstr>Решение тригонометрических уравнений, сводящиеся к  квадратным.</vt:lpstr>
      <vt:lpstr>общее правило для решения подобных уравнений</vt:lpstr>
      <vt:lpstr>Самостоятельная работа 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«Решение тригонометрических уравнений»</dc:title>
  <dc:creator>Олька</dc:creator>
  <cp:lastModifiedBy>Дарёна</cp:lastModifiedBy>
  <cp:revision>15</cp:revision>
  <dcterms:created xsi:type="dcterms:W3CDTF">2011-12-26T18:27:32Z</dcterms:created>
  <dcterms:modified xsi:type="dcterms:W3CDTF">2012-03-29T12:17:44Z</dcterms:modified>
</cp:coreProperties>
</file>