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4800-1E69-4835-A3E7-A88DFAD36765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ECA5-079F-4810-9054-126CFB2447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4800-1E69-4835-A3E7-A88DFAD36765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ECA5-079F-4810-9054-126CFB244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4800-1E69-4835-A3E7-A88DFAD36765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ECA5-079F-4810-9054-126CFB244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4800-1E69-4835-A3E7-A88DFAD36765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ECA5-079F-4810-9054-126CFB244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4800-1E69-4835-A3E7-A88DFAD36765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39ECA5-079F-4810-9054-126CFB244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4800-1E69-4835-A3E7-A88DFAD36765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ECA5-079F-4810-9054-126CFB244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4800-1E69-4835-A3E7-A88DFAD36765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ECA5-079F-4810-9054-126CFB244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4800-1E69-4835-A3E7-A88DFAD36765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ECA5-079F-4810-9054-126CFB244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4800-1E69-4835-A3E7-A88DFAD36765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ECA5-079F-4810-9054-126CFB244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4800-1E69-4835-A3E7-A88DFAD36765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ECA5-079F-4810-9054-126CFB244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4800-1E69-4835-A3E7-A88DFAD36765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ECA5-079F-4810-9054-126CFB244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044800-1E69-4835-A3E7-A88DFAD36765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39ECA5-079F-4810-9054-126CFB244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T:\Mannerheim%20line%20%234.mp4-&#1054;&#1073;&#1088;&#1077;&#1079;&#1072;&#1090;&#1100;(1%20&#1089;&#1077;&#1075;&#1084;&#1077;&#1085;&#1090;&#1086;&#1074;)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57;&#1072;&#1085;%20&#1057;&#1072;&#1085;&#1099;&#1095;\&#1052;&#1086;&#1080;%20&#1076;&#1086;&#1082;&#1091;&#1084;&#1077;&#1085;&#1090;&#1099;\&#1052;&#1086;&#1080;%20&#1074;&#1080;&#1076;&#1077;&#1086;&#1079;&#1072;&#1087;&#1080;&#1089;&#1080;\&#1087;&#1088;&#1086;&#1087;&#1072;&#1075;&#1072;&#1085;&#1076;&#1072;%20&#1089;&#1086;&#1074;&#1077;&#1090;&#1089;&#1082;&#1086;-&#1092;&#1080;&#1085;&#1089;&#1082;&#1086;&#1081;%20&#1074;&#1086;&#1081;&#1085;&#1099;_0001.wm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err="1" smtClean="0"/>
              <a:t>Советско</a:t>
            </a:r>
            <a:r>
              <a:rPr lang="ru-RU" dirty="0" smtClean="0"/>
              <a:t> – финская война </a:t>
            </a:r>
            <a:br>
              <a:rPr lang="ru-RU" dirty="0" smtClean="0"/>
            </a:br>
            <a:r>
              <a:rPr lang="ru-RU" dirty="0" smtClean="0"/>
              <a:t>1939-1940г.г.</a:t>
            </a:r>
            <a:endParaRPr lang="ru-RU" dirty="0"/>
          </a:p>
        </p:txBody>
      </p:sp>
      <p:pic>
        <p:nvPicPr>
          <p:cNvPr id="1027" name="Picture 3" descr="C:\Documents and Settings\Сан Саныч\Рабочий стол\фото советско-финской войны\qq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24" name="TextBox 23"/>
          <p:cNvSpPr txBox="1"/>
          <p:nvPr/>
        </p:nvSpPr>
        <p:spPr>
          <a:xfrm>
            <a:off x="0" y="6143644"/>
            <a:ext cx="9468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учителя истории МОУ «СОШ №2 г.Калининска Саратовской области»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Развиной</a:t>
            </a:r>
            <a:r>
              <a:rPr lang="ru-RU" dirty="0" smtClean="0"/>
              <a:t> </a:t>
            </a:r>
            <a:r>
              <a:rPr lang="ru-RU" dirty="0" err="1" smtClean="0"/>
              <a:t>Ираиды</a:t>
            </a:r>
            <a:r>
              <a:rPr lang="ru-RU" dirty="0" smtClean="0"/>
              <a:t> Ивановны.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«Линия Маннергейма»:миф или реальность?</a:t>
            </a:r>
            <a:endParaRPr lang="ru-RU" dirty="0"/>
          </a:p>
        </p:txBody>
      </p:sp>
      <p:pic>
        <p:nvPicPr>
          <p:cNvPr id="4" name="Содержимое 3" descr="2366539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214686"/>
            <a:ext cx="3929058" cy="2914650"/>
          </a:xfrm>
        </p:spPr>
      </p:pic>
      <p:pic>
        <p:nvPicPr>
          <p:cNvPr id="1026" name="Picture 2" descr="C:\Documents and Settings\Сан Саныч\Рабочий стол\фото советско-финской войны\Karelian_Ishtmus_December_1939_russi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3350" y="1428736"/>
            <a:ext cx="520065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линии защиты. (видео)</a:t>
            </a:r>
            <a:endParaRPr lang="ru-RU" dirty="0"/>
          </a:p>
        </p:txBody>
      </p:sp>
      <p:pic>
        <p:nvPicPr>
          <p:cNvPr id="4" name="Mannerheim line #4.mp4-Обрезать(1 сегментов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668463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 Подготовка к войне. Соотношение сил.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1714488"/>
          <a:ext cx="8143932" cy="219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045"/>
                <a:gridCol w="1481629"/>
                <a:gridCol w="1229272"/>
                <a:gridCol w="1382931"/>
                <a:gridCol w="882532"/>
                <a:gridCol w="1345523"/>
              </a:tblGrid>
              <a:tr h="4161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расчётные</a:t>
                      </a:r>
                    </a:p>
                    <a:p>
                      <a:r>
                        <a:rPr lang="ru-RU" dirty="0" smtClean="0"/>
                        <a:t>дивизии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Личный состав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Орудия </a:t>
                      </a:r>
                    </a:p>
                    <a:p>
                      <a:r>
                        <a:rPr lang="ru-RU" dirty="0" smtClean="0"/>
                        <a:t>миномёты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Танки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Самолёты</a:t>
                      </a:r>
                      <a:endParaRPr lang="ru-RU" dirty="0"/>
                    </a:p>
                  </a:txBody>
                  <a:tcPr/>
                </a:tc>
              </a:tr>
              <a:tr h="718351">
                <a:tc>
                  <a:txBody>
                    <a:bodyPr/>
                    <a:lstStyle/>
                    <a:p>
                      <a:r>
                        <a:rPr lang="ru-RU" dirty="0" smtClean="0"/>
                        <a:t>Финская армия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265000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270</a:t>
                      </a:r>
                      <a:endParaRPr lang="ru-RU" dirty="0"/>
                    </a:p>
                  </a:txBody>
                  <a:tcPr/>
                </a:tc>
              </a:tr>
              <a:tr h="416188"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Красная армия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425640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2446</a:t>
                      </a:r>
                      <a:endParaRPr lang="ru-RU" dirty="0"/>
                    </a:p>
                  </a:txBody>
                  <a:tcPr/>
                </a:tc>
              </a:tr>
              <a:tr h="416188"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Соотношение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1:1,7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1:1,6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1:5,4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1:88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1:9,1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Пропаганда времён войны.</a:t>
            </a:r>
            <a:endParaRPr lang="ru-RU" dirty="0"/>
          </a:p>
        </p:txBody>
      </p:sp>
      <p:pic>
        <p:nvPicPr>
          <p:cNvPr id="4" name="пропаганда советско-финской войны_000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211263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8. Подписание мирного договора 12 марта 1940г.</a:t>
            </a:r>
            <a:endParaRPr lang="ru-RU" dirty="0"/>
          </a:p>
        </p:txBody>
      </p:sp>
      <p:pic>
        <p:nvPicPr>
          <p:cNvPr id="4" name="Содержимое 5" descr="MLSS_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2717" y="1600200"/>
            <a:ext cx="523856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9.Итоги войны.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642919"/>
          <a:ext cx="8229600" cy="608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56512">
                <a:tc>
                  <a:txBody>
                    <a:bodyPr/>
                    <a:lstStyle/>
                    <a:p>
                      <a:r>
                        <a:rPr lang="ru-RU" dirty="0" smtClean="0"/>
                        <a:t>Категория потерь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СССР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Финляндия</a:t>
                      </a:r>
                      <a:endParaRPr lang="ru-RU" dirty="0"/>
                    </a:p>
                  </a:txBody>
                  <a:tcPr/>
                </a:tc>
              </a:tr>
              <a:tr h="656164">
                <a:tc>
                  <a:txBody>
                    <a:bodyPr/>
                    <a:lstStyle/>
                    <a:p>
                      <a:r>
                        <a:rPr lang="ru-RU" dirty="0" smtClean="0"/>
                        <a:t>1.Убитые,</a:t>
                      </a:r>
                      <a:r>
                        <a:rPr lang="ru-RU" baseline="0" dirty="0" smtClean="0"/>
                        <a:t> умершие от ран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Около 15.0000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19.576</a:t>
                      </a:r>
                      <a:endParaRPr lang="ru-RU" dirty="0"/>
                    </a:p>
                  </a:txBody>
                  <a:tcPr/>
                </a:tc>
              </a:tr>
              <a:tr h="380159">
                <a:tc>
                  <a:txBody>
                    <a:bodyPr/>
                    <a:lstStyle/>
                    <a:p>
                      <a:r>
                        <a:rPr lang="ru-RU" dirty="0" smtClean="0"/>
                        <a:t>2. Пропавшие без вести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17.000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4.101</a:t>
                      </a:r>
                      <a:endParaRPr lang="ru-RU" dirty="0"/>
                    </a:p>
                  </a:txBody>
                  <a:tcPr/>
                </a:tc>
              </a:tr>
              <a:tr h="656164">
                <a:tc>
                  <a:txBody>
                    <a:bodyPr/>
                    <a:lstStyle/>
                    <a:p>
                      <a:r>
                        <a:rPr lang="ru-RU" dirty="0" smtClean="0"/>
                        <a:t>3.Военнопленные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Около 6.000,</a:t>
                      </a:r>
                      <a:r>
                        <a:rPr lang="ru-RU" baseline="0" dirty="0" smtClean="0"/>
                        <a:t> вернулись 5.465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825 до 1.000 (вернулись</a:t>
                      </a:r>
                      <a:r>
                        <a:rPr lang="ru-RU" baseline="0" dirty="0" smtClean="0"/>
                        <a:t> около 600)</a:t>
                      </a:r>
                      <a:endParaRPr lang="ru-RU" dirty="0"/>
                    </a:p>
                  </a:txBody>
                  <a:tcPr/>
                </a:tc>
              </a:tr>
              <a:tr h="1218589">
                <a:tc>
                  <a:txBody>
                    <a:bodyPr/>
                    <a:lstStyle/>
                    <a:p>
                      <a:r>
                        <a:rPr lang="ru-RU" dirty="0" smtClean="0"/>
                        <a:t>4.Раненные,</a:t>
                      </a:r>
                      <a:r>
                        <a:rPr lang="ru-RU" baseline="0" dirty="0" smtClean="0"/>
                        <a:t> контуженные, обмороженные, обожжённые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325.000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43.557</a:t>
                      </a:r>
                      <a:endParaRPr lang="ru-RU" dirty="0"/>
                    </a:p>
                  </a:txBody>
                  <a:tcPr/>
                </a:tc>
              </a:tr>
              <a:tr h="380159">
                <a:tc>
                  <a:txBody>
                    <a:bodyPr/>
                    <a:lstStyle/>
                    <a:p>
                      <a:r>
                        <a:rPr lang="ru-RU" dirty="0" smtClean="0"/>
                        <a:t>5. Самолёты (шт.)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</a:t>
                      </a:r>
                      <a:endParaRPr lang="ru-RU" dirty="0"/>
                    </a:p>
                  </a:txBody>
                  <a:tcPr/>
                </a:tc>
              </a:tr>
              <a:tr h="1218589">
                <a:tc>
                  <a:txBody>
                    <a:bodyPr/>
                    <a:lstStyle/>
                    <a:p>
                      <a:r>
                        <a:rPr lang="ru-RU" dirty="0" smtClean="0"/>
                        <a:t>6. Танки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(шт.)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650 уничтожены, 1.800 подбиты, около 1.500 вышли из строя</a:t>
                      </a:r>
                      <a:r>
                        <a:rPr lang="ru-RU" baseline="0" dirty="0" smtClean="0"/>
                        <a:t> по техническим причинам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905894">
                <a:tc>
                  <a:txBody>
                    <a:bodyPr/>
                    <a:lstStyle/>
                    <a:p>
                      <a:r>
                        <a:rPr lang="ru-RU" dirty="0" smtClean="0"/>
                        <a:t>7. Потери на море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Подводная лодка «С-2»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Вспомогательный сторожевой корабль, буксир на Ладоге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павшим в советско-финской войне в Санкт – Петербурге.</a:t>
            </a:r>
            <a:endParaRPr lang="ru-RU" dirty="0"/>
          </a:p>
        </p:txBody>
      </p:sp>
      <p:pic>
        <p:nvPicPr>
          <p:cNvPr id="6" name="Содержимое 5" descr="545px-Памятник_павшим_в_советско-финской_войне_(Санкт-Петербург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928802"/>
            <a:ext cx="428405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 и материалы: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1. МЕМОРАНДУМ СССР ПРАВИТЕЛЬСТВУ ФИНЛЯНДИИ/ Хрестоматия по отечественной истории. 1914-1945 гг.</a:t>
            </a:r>
            <a:r>
              <a:rPr lang="ru-RU" i="1" dirty="0" smtClean="0"/>
              <a:t> </a:t>
            </a:r>
            <a:endParaRPr lang="ru-RU" dirty="0" smtClean="0"/>
          </a:p>
          <a:p>
            <a:r>
              <a:rPr lang="ru-RU" dirty="0" smtClean="0"/>
              <a:t>2.Выступление на совещании начальствующего состава по обобщению опыта боевых действий против Финляндии 17 апреля 1940 года/Сочинения в 16 томах.  И.В. Сталин т.14</a:t>
            </a:r>
          </a:p>
          <a:p>
            <a:r>
              <a:rPr lang="ru-RU" dirty="0" smtClean="0"/>
              <a:t>3.Карл Густав Маннергейм. Мемуары. Изд-во «ВАГРИУС». 1999г.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r>
              <a:rPr lang="ru-RU" smtClean="0"/>
              <a:t>и материалы: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4.Пакт о ненападении между СССР и Германией (пакт Молотова - Риббентропа) 23 августа 1939 г./ Хрестоматия по отечественной истории. 1914-1945 гг.</a:t>
            </a:r>
          </a:p>
          <a:p>
            <a:r>
              <a:rPr lang="ru-RU" dirty="0" smtClean="0"/>
              <a:t>5.</a:t>
            </a:r>
            <a:r>
              <a:rPr lang="ru-RU" i="1" dirty="0" smtClean="0"/>
              <a:t>Использованы материалы из кн.:  Советско-финская война 1939-1940 гг. Хрестоматия. Редактор-составитель А.Е.Тарас. Минск, 1999</a:t>
            </a:r>
            <a:endParaRPr lang="ru-RU" dirty="0" smtClean="0"/>
          </a:p>
          <a:p>
            <a:r>
              <a:rPr lang="ru-RU" dirty="0" smtClean="0"/>
              <a:t>6.Материал из  свободной энциклопедии «</a:t>
            </a:r>
            <a:r>
              <a:rPr lang="ru-RU" dirty="0" err="1" smtClean="0"/>
              <a:t>Википедия</a:t>
            </a:r>
            <a:r>
              <a:rPr lang="ru-RU" dirty="0" smtClean="0"/>
              <a:t>» </a:t>
            </a:r>
            <a:r>
              <a:rPr lang="ru-RU" u="sng" dirty="0" smtClean="0">
                <a:hlinkClick r:id="rId2"/>
              </a:rPr>
              <a:t>http://ru.wikipedia.org/wiki/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1.История взаимоотношений двух стран.</a:t>
            </a:r>
          </a:p>
          <a:p>
            <a:r>
              <a:rPr lang="ru-RU" dirty="0" smtClean="0"/>
              <a:t>2.Официальные и неофициальные переговоры.</a:t>
            </a:r>
          </a:p>
          <a:p>
            <a:r>
              <a:rPr lang="ru-RU" dirty="0" smtClean="0"/>
              <a:t>3.Вооружённые провокации на границе.</a:t>
            </a:r>
          </a:p>
          <a:p>
            <a:r>
              <a:rPr lang="ru-RU" dirty="0" smtClean="0"/>
              <a:t>4.Роль западных стран в зимней войне.</a:t>
            </a:r>
          </a:p>
          <a:p>
            <a:r>
              <a:rPr lang="ru-RU" dirty="0" smtClean="0"/>
              <a:t>5. «Линия Маннергейма»: миф или реальность?</a:t>
            </a:r>
          </a:p>
          <a:p>
            <a:r>
              <a:rPr lang="ru-RU" dirty="0" smtClean="0"/>
              <a:t>6.Подготовка к войне. Соотношение сил.</a:t>
            </a:r>
          </a:p>
          <a:p>
            <a:r>
              <a:rPr lang="ru-RU" dirty="0" smtClean="0"/>
              <a:t>7. Пропаганда времён войны.</a:t>
            </a:r>
          </a:p>
          <a:p>
            <a:r>
              <a:rPr lang="ru-RU" dirty="0" smtClean="0"/>
              <a:t>8. Подписание мирного договора 12 марта 1940г.</a:t>
            </a:r>
          </a:p>
          <a:p>
            <a:r>
              <a:rPr lang="ru-RU" dirty="0" smtClean="0"/>
              <a:t>9.Итоги войны.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1.Какие факторы оказывали влияние на ход войны?</a:t>
            </a:r>
          </a:p>
          <a:p>
            <a:r>
              <a:rPr lang="ru-RU" dirty="0" smtClean="0"/>
              <a:t>2. Почему эти события именуются, как зимняя война с Западом?</a:t>
            </a:r>
          </a:p>
          <a:p>
            <a:r>
              <a:rPr lang="ru-RU" dirty="0" smtClean="0"/>
              <a:t>3. Почему историки до сих пор не могут ответить на главный вопрос: кто виноват?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1.Обучить работать на уроке с дополнительными материалами и источниками.</a:t>
            </a:r>
          </a:p>
          <a:p>
            <a:r>
              <a:rPr lang="ru-RU" dirty="0" smtClean="0"/>
              <a:t>2.Развить умение анализировать события, которые оказали влияние на ход и результат войны.</a:t>
            </a:r>
          </a:p>
          <a:p>
            <a:r>
              <a:rPr lang="ru-RU" dirty="0" smtClean="0"/>
              <a:t>3.Воспитать чувство ответственности и извлечь уроки из этой войны, которые послужили бы  углублению добрососедских отношений между нашими странами.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1.История </a:t>
            </a:r>
            <a:r>
              <a:rPr lang="ru-RU" sz="4400" dirty="0" smtClean="0"/>
              <a:t>взаимоотношений</a:t>
            </a:r>
            <a:r>
              <a:rPr lang="ru-RU" sz="4000" dirty="0" smtClean="0"/>
              <a:t> двух стран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1939molot_ribb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4929190" y="1571612"/>
            <a:ext cx="3810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0" y="1571612"/>
            <a:ext cx="50720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начала 15 века и до 1809г. Финляндия </a:t>
            </a:r>
          </a:p>
          <a:p>
            <a:r>
              <a:rPr lang="ru-RU" dirty="0"/>
              <a:t>н</a:t>
            </a:r>
            <a:r>
              <a:rPr lang="ru-RU" dirty="0" smtClean="0"/>
              <a:t>аходилась под властью шведов.  В 1809г.</a:t>
            </a:r>
          </a:p>
          <a:p>
            <a:r>
              <a:rPr lang="ru-RU" dirty="0" smtClean="0"/>
              <a:t>была отвоёвана Россией. А в 1917г. Получила независимость. Отношения двух стран не складывались на основе дружбы. Постоянные взаимные претензии приводили к столкновениям между странами. В 1922 г. финны совершали нападения на Советскую Карелию. В 1939 г. Финляндия по секретному протоколу оказалась в сфере влияния Советского Союза, который не видел в лице Финляндии союзника.  Так как в годы первой мировой войны на стороне Германии участвовал батальон набранный из финских добровольцев. А в годы </a:t>
            </a:r>
            <a:r>
              <a:rPr lang="ru-RU" dirty="0" err="1" smtClean="0"/>
              <a:t>русско</a:t>
            </a:r>
            <a:r>
              <a:rPr lang="ru-RU" dirty="0" smtClean="0"/>
              <a:t> – японской войны лидеры финских сепаратистов пытались наладить отношения с Японией. В начавшихся условиях Второй мировой войны Советский Союз решил обезопасить свои границы на </a:t>
            </a:r>
            <a:r>
              <a:rPr lang="ru-RU" dirty="0" err="1" smtClean="0"/>
              <a:t>северо</a:t>
            </a:r>
            <a:r>
              <a:rPr lang="ru-RU" dirty="0" smtClean="0"/>
              <a:t> – западе.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Официальные и неофициальные переговоры.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Переговоры были начаты в секретном режиме, это устраивало обе стороны. 14 апреля 1938 г. в Хельсинки прибывает второй секретарь Борис Ярцев. Правительство СССР уверено, что Германия готовит боковой удар через Финляндию. И гарантий со стороны финнов, что те не пропустят немцев через свою территорию было не достаточно. СССР требовал секретного соглашения: участвовать при обороне финского побережья, строительство укреплений на Аландских островах, и получить военные базы для флота и авиации на о. </a:t>
            </a:r>
            <a:r>
              <a:rPr lang="ru-RU" dirty="0" err="1" smtClean="0"/>
              <a:t>Гогланде</a:t>
            </a:r>
            <a:r>
              <a:rPr lang="ru-RU" dirty="0" smtClean="0"/>
              <a:t>. Территориальных требований не выдвигалось. Предложение Ярцева было отвергнуто в конце августа 1938г.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марте 1939г. СССР официально заявил об аренде острова</a:t>
            </a:r>
            <a:br>
              <a:rPr lang="ru-RU" dirty="0" smtClean="0"/>
            </a:br>
            <a:r>
              <a:rPr lang="ru-RU" dirty="0" err="1" smtClean="0"/>
              <a:t>Гогланд</a:t>
            </a:r>
            <a:r>
              <a:rPr lang="ru-RU" dirty="0" smtClean="0"/>
              <a:t> на 30 лет.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805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В октябре – ноябре Финляндия была приглашена на официальные переговоры в Москву.              14 октября 1939 г. советская сторона предоставила финнам меморандум. </a:t>
            </a:r>
          </a:p>
          <a:p>
            <a:pPr marL="651510" indent="-514350">
              <a:buAutoNum type="arabicPeriod"/>
            </a:pPr>
            <a:r>
              <a:rPr lang="ru-RU" dirty="0" smtClean="0"/>
              <a:t>Обеспечение безопасности г.Ленинграда</a:t>
            </a:r>
          </a:p>
          <a:p>
            <a:pPr marL="651510" indent="-514350">
              <a:buAutoNum type="arabicPeriod"/>
            </a:pPr>
            <a:r>
              <a:rPr lang="ru-RU" dirty="0" smtClean="0"/>
              <a:t>Уверенность в том, что Финляндия будет стоять на базе дружественных отношений с СССР</a:t>
            </a:r>
          </a:p>
          <a:p>
            <a:pPr marL="651510" indent="-514350">
              <a:buNone/>
            </a:pPr>
            <a:r>
              <a:rPr lang="ru-RU" dirty="0" smtClean="0"/>
              <a:t> Хрестоматия по   Отечественной истории 1914 -1945 г.г.               С.483-484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3.Вооружённые провокации на границе.</a:t>
            </a:r>
            <a:endParaRPr lang="ru-RU" dirty="0"/>
          </a:p>
        </p:txBody>
      </p:sp>
      <p:pic>
        <p:nvPicPr>
          <p:cNvPr id="4" name="Содержимое 3" descr="5784.2d87fvbcrnk00ss8g8c0so4o.ejcuplo1l0oo0sk8c40s8osc4.th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1571612"/>
            <a:ext cx="3242997" cy="4708525"/>
          </a:xfrm>
        </p:spPr>
      </p:pic>
      <p:sp>
        <p:nvSpPr>
          <p:cNvPr id="6" name="TextBox 5"/>
          <p:cNvSpPr txBox="1"/>
          <p:nvPr/>
        </p:nvSpPr>
        <p:spPr>
          <a:xfrm>
            <a:off x="0" y="1571612"/>
            <a:ext cx="5572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26 ноября 1939 года был обстрел финской стороны  пограничного советского селения севернее </a:t>
            </a:r>
            <a:r>
              <a:rPr lang="ru-RU" dirty="0" err="1" smtClean="0"/>
              <a:t>Майнилы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Было убито 4 и ранено 9 красноармейцев. Финны отрицали факт провокации со стороны своих войск, и предлагали  провести  двухстороннее расследование.</a:t>
            </a:r>
          </a:p>
          <a:p>
            <a:r>
              <a:rPr lang="ru-RU" dirty="0" smtClean="0"/>
              <a:t>Почему  советская сторона отказалась? </a:t>
            </a:r>
          </a:p>
          <a:p>
            <a:r>
              <a:rPr lang="ru-RU" dirty="0" smtClean="0"/>
              <a:t>Почему финны, зная тяжёлую ситуацию решились на это?  Кому была выгодна данная провокация?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4.Роль Западных стран в Зимней войне.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1.В ходе осенних переговоров с СССР именно покровительство Англии, США, обещания помощи со стороны Швеции, Франции, Норвегии, Италии побудило финское правительство к неуступчивости.</a:t>
            </a:r>
          </a:p>
          <a:p>
            <a:r>
              <a:rPr lang="ru-RU" dirty="0" smtClean="0"/>
              <a:t>2. Разгром Финляндии сорвал планы </a:t>
            </a:r>
            <a:r>
              <a:rPr lang="ru-RU" dirty="0" err="1" smtClean="0"/>
              <a:t>англо-французов</a:t>
            </a:r>
            <a:r>
              <a:rPr lang="ru-RU" dirty="0" smtClean="0"/>
              <a:t> на организацию интервенции против СССР в 1939-1940 гг.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301</TotalTime>
  <Words>843</Words>
  <Application>Microsoft Office PowerPoint</Application>
  <PresentationFormat>Экран (4:3)</PresentationFormat>
  <Paragraphs>104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Советско – финская война  1939-1940г.г.</vt:lpstr>
      <vt:lpstr>План урока:</vt:lpstr>
      <vt:lpstr>Цель урока:</vt:lpstr>
      <vt:lpstr>Задачи урока:</vt:lpstr>
      <vt:lpstr>1.История взаимоотношений двух стран </vt:lpstr>
      <vt:lpstr>2. Официальные и неофициальные переговоры. </vt:lpstr>
      <vt:lpstr>В марте 1939г. СССР официально заявил об аренде острова Гогланд на 30 лет.</vt:lpstr>
      <vt:lpstr>3.Вооружённые провокации на границе.</vt:lpstr>
      <vt:lpstr>4.Роль Западных стран в Зимней войне. </vt:lpstr>
      <vt:lpstr>5. «Линия Маннергейма»:миф или реальность?</vt:lpstr>
      <vt:lpstr>Особенности линии защиты. (видео)</vt:lpstr>
      <vt:lpstr>6. Подготовка к войне. Соотношение сил.</vt:lpstr>
      <vt:lpstr>7. Пропаганда времён войны.</vt:lpstr>
      <vt:lpstr>8. Подписание мирного договора 12 марта 1940г.</vt:lpstr>
      <vt:lpstr>9.Итоги войны.</vt:lpstr>
      <vt:lpstr>Памятник павшим в советско-финской войне в Санкт – Петербурге.</vt:lpstr>
      <vt:lpstr>Источники и материалы:</vt:lpstr>
      <vt:lpstr>Источники и материалы: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Советско – финская война  1939-1941г.г.</dc:title>
  <dc:creator>Сан Саныч</dc:creator>
  <cp:lastModifiedBy>Дарёна</cp:lastModifiedBy>
  <cp:revision>45</cp:revision>
  <dcterms:created xsi:type="dcterms:W3CDTF">2011-09-29T14:15:02Z</dcterms:created>
  <dcterms:modified xsi:type="dcterms:W3CDTF">2012-03-29T12:14:24Z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