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4" r:id="rId2"/>
    <p:sldId id="269" r:id="rId3"/>
    <p:sldId id="288" r:id="rId4"/>
    <p:sldId id="280" r:id="rId5"/>
    <p:sldId id="294" r:id="rId6"/>
    <p:sldId id="287" r:id="rId7"/>
    <p:sldId id="267" r:id="rId8"/>
    <p:sldId id="286" r:id="rId9"/>
    <p:sldId id="275" r:id="rId10"/>
    <p:sldId id="270" r:id="rId11"/>
    <p:sldId id="271" r:id="rId12"/>
    <p:sldId id="272" r:id="rId13"/>
    <p:sldId id="279" r:id="rId14"/>
    <p:sldId id="273" r:id="rId15"/>
    <p:sldId id="274" r:id="rId16"/>
    <p:sldId id="276" r:id="rId17"/>
    <p:sldId id="277" r:id="rId18"/>
    <p:sldId id="278" r:id="rId19"/>
    <p:sldId id="281" r:id="rId20"/>
    <p:sldId id="282" r:id="rId21"/>
    <p:sldId id="290" r:id="rId22"/>
    <p:sldId id="295" r:id="rId23"/>
    <p:sldId id="296" r:id="rId24"/>
    <p:sldId id="297" r:id="rId25"/>
    <p:sldId id="289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4FEE1-383B-403A-AFF7-690D45B17FAC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2651BA-A701-4763-ABF4-FD2566395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560EB-E0FB-4284-B4FA-45A87D23F2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801FF32-8A06-431C-8BA2-3B1A54751BA1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AFA703-AA9E-44E3-8722-448991B41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B33A-ACC9-4CEF-A6D6-555100268943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3B0B-CE02-4F48-808D-B60CBC415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A14C-3586-44C6-9E98-65864544E24F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16DF-FB54-4270-9200-427F75D1E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D1DB-30CE-48B2-AF4E-D8C1EF1675F6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8801-B318-44F1-92B5-0EBA5D842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782D-8055-44DA-887F-B177615739B2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EFE9-B5DF-4C00-AD1A-8FD7BE02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49D7-1F86-444A-B7F5-75386C0E5F0E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693B-FC9F-4096-BCC5-0BA9BA5E0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235B-BABB-4623-83E2-FDD7F9DDD081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9A37-8A9D-423E-946A-3BF3CFDF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70E9-1B13-47A5-A5DE-43DA6507B435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8BA9-625A-4E1F-9D95-43414D867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1764-2057-4DF5-B864-59F12073298D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8D6-C259-41F4-B0DC-0EF37CCC5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3E33-A702-4C3B-A53D-CAA4A54F1EFD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0553-41F0-4B5A-B455-636B2BDE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6DB7-DDEC-4E07-B65A-46B74BA9356A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6007-B09D-4898-8F75-7B11E9EF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A332310-E284-4395-815A-D042210F7E3E}" type="datetimeFigureOut">
              <a:rPr lang="ru-RU"/>
              <a:pPr>
                <a:defRPr/>
              </a:pPr>
              <a:t>19.01.2012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6355E03-7653-4ACC-A12D-9BB78173B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0;&#1040;&#1055;&#1054;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0;&#1052;&#1055;&#1054;.doc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po.ru/hk-8-2u.htm" TargetMode="External"/><Relationship Id="rId13" Type="http://schemas.openxmlformats.org/officeDocument/2006/relationships/hyperlink" Target="http://www.kmpo.ru/hk-38st.htm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://www.kmpo.ru/hk.htm" TargetMode="External"/><Relationship Id="rId12" Type="http://schemas.openxmlformats.org/officeDocument/2006/relationships/hyperlink" Target="http://www.kmpo.ru/hk-16-18st.ht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mpo.ru/ai.htm" TargetMode="External"/><Relationship Id="rId11" Type="http://schemas.openxmlformats.org/officeDocument/2006/relationships/hyperlink" Target="http://www.kmpo.ru/hk-16st.htm" TargetMode="External"/><Relationship Id="rId5" Type="http://schemas.openxmlformats.org/officeDocument/2006/relationships/image" Target="../media/image46.jpeg"/><Relationship Id="rId15" Type="http://schemas.openxmlformats.org/officeDocument/2006/relationships/hyperlink" Target="http://www.kmpo.ru/istok.htm" TargetMode="External"/><Relationship Id="rId10" Type="http://schemas.openxmlformats.org/officeDocument/2006/relationships/hyperlink" Target="http://www.kmpo.ru/p-1000.php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://www.kmpo.ru/hk-86.htm" TargetMode="External"/><Relationship Id="rId14" Type="http://schemas.openxmlformats.org/officeDocument/2006/relationships/hyperlink" Target="http://www.kmpo.ru/volga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11" Type="http://schemas.openxmlformats.org/officeDocument/2006/relationships/image" Target="../media/image66.png"/><Relationship Id="rId5" Type="http://schemas.openxmlformats.org/officeDocument/2006/relationships/image" Target="../media/image62.jpeg"/><Relationship Id="rId10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47;&#1077;&#1083;&#1077;&#1085;&#1086;&#1076;&#1086;&#1083;&#1100;&#1089;&#1082;&#1080;&#1081;%20&#1079;&#1072;&#1074;&#1086;&#1076;%20&#1080;&#1084;%20&#1043;&#1086;&#1088;&#1100;&#1082;&#1086;&#1075;&#1086;.docx" TargetMode="External"/><Relationship Id="rId4" Type="http://schemas.openxmlformats.org/officeDocument/2006/relationships/image" Target="../media/image61.jpeg"/><Relationship Id="rId9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5;&#1054;&#1047;&#1048;&#1057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0;&#1040;&#1052;&#1040;&#1047;.docx" TargetMode="External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png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3.png"/><Relationship Id="rId7" Type="http://schemas.openxmlformats.org/officeDocument/2006/relationships/image" Target="../media/image76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T-33_bulldozer_of_ChZPT_in_museum_of_dfdc_015.jpg" TargetMode="External"/><Relationship Id="rId3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9;&#1040;&#1047;.docx" TargetMode="External"/><Relationship Id="rId7" Type="http://schemas.openxmlformats.org/officeDocument/2006/relationships/image" Target="../media/image25.pn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9;&#1040;&#1047;%20%20&#1052;&#1091;&#1089;&#1080;&#1085;%20&#1069;&#1083;&#1100;&#1084;&#1080;&#1088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10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63;&#1047;&#1055;&#1058;%20&#1048;&#1074;&#1072;&#1085;&#1086;&#1074;&#1072;%20&#1040;&#1083;&#1080;&#1085;&#1072;.docx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90;&#1077;&#1089;&#1090;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52;&#1050;%20&#1042;&#1086;&#1083;&#1075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1040;&#1088;&#1093;&#1080;&#1087;&#1086;&#1074;&#1072;%20&#1057;.&#1042;.%20&#1050;&#1072;&#1079;&#1072;&#1085;&#1100;.%20&#1064;&#1082;&#1086;&#1083;&#1072;%20&#8470;112.%20&#1043;&#1077;&#1086;&#1075;&#1088;&#1072;&#1092;&#1080;&#1103;%20&#1084;&#1072;&#1096;&#1080;&#1085;&#1086;&#1089;&#1090;&#1088;&#1086;&#1077;&#1085;&#1080;&#1103;%20&#1056;&#1086;&#1089;&#1089;&#1080;&#1080;.%209&#1082;&#1083;&#1072;&#1089;&#1089;/&#1040;&#1074;&#1090;&#1086;&#1074;&#1072;&#1079;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3429000"/>
            <a:ext cx="3906838" cy="1655763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География машиностроения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России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9 класс</a:t>
            </a:r>
            <a:endParaRPr lang="ru-RU" dirty="0" smtClean="0"/>
          </a:p>
        </p:txBody>
      </p:sp>
      <p:pic>
        <p:nvPicPr>
          <p:cNvPr id="2054" name="Picture 6" descr="panKX-TS2565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008063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H02743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97213"/>
            <a:ext cx="2266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6213"/>
            <a:ext cx="28829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06375"/>
            <a:ext cx="22320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03875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2875" y="4986338"/>
            <a:ext cx="8715375" cy="1443037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hlinkClick r:id="rId2" action="ppaction://hlinkfile"/>
              </a:rPr>
              <a:t>ФГУП "Казанское авиационное производственное объединение им.С.П.Горбунова"</a:t>
            </a:r>
            <a:endParaRPr lang="ru-RU" sz="2400" b="1" smtClean="0">
              <a:solidFill>
                <a:srgbClr val="C00000"/>
              </a:solidFill>
            </a:endParaRPr>
          </a:p>
        </p:txBody>
      </p:sp>
      <p:sp>
        <p:nvSpPr>
          <p:cNvPr id="2457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357688" y="2714625"/>
            <a:ext cx="4329112" cy="3000375"/>
          </a:xfrm>
        </p:spPr>
        <p:txBody>
          <a:bodyPr/>
          <a:lstStyle/>
          <a:p>
            <a:pPr marL="265113" indent="-265113">
              <a:buFont typeface="Wingdings 2" pitchFamily="18" charset="2"/>
              <a:buChar char=""/>
            </a:pPr>
            <a:r>
              <a:rPr lang="ru-RU" b="1" smtClean="0">
                <a:latin typeface="Bookman Old Style" pitchFamily="18" charset="0"/>
              </a:rPr>
              <a:t>Производит самолёты ТУ-214; разработка 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ru-RU" b="1" smtClean="0">
                <a:latin typeface="Bookman Old Style" pitchFamily="18" charset="0"/>
              </a:rPr>
              <a:t>самолётов ТУ-330, ТУ-324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ru-RU" b="1" smtClean="0">
                <a:latin typeface="Bookman Old Style" pitchFamily="18" charset="0"/>
              </a:rPr>
              <a:t> капитальный ремонт троллейбусных кузовов </a:t>
            </a:r>
          </a:p>
          <a:p>
            <a:pPr marL="265113" indent="-265113">
              <a:buFont typeface="Wingdings 2" pitchFamily="18" charset="2"/>
              <a:buChar char=""/>
            </a:pPr>
            <a:endParaRPr lang="ru-RU" smtClean="0"/>
          </a:p>
        </p:txBody>
      </p:sp>
      <p:pic>
        <p:nvPicPr>
          <p:cNvPr id="24579" name="Picture 3" descr="C:\Documents and Settings\Admin\Рабочий стол\Новая папка (5)\Андрей\Авиастроительный\Казанское_авиационное_производственное_объединение_имени_С.П.Горбунова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2357437" cy="2071688"/>
          </a:xfrm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3929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Documents and Settings\Admin\Рабочий стол\Новая папка (5)\Андрей\Авиастроительный\1225720472_tu-214_russ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33375"/>
            <a:ext cx="33067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C:\Documents and Settings\ш117\Рабочий стол\Андрей\Авиастроительный\204-300-vv2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33375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Documents and Settings\ш117\Рабочий стол\Андрей\Авиастроительный\46543e0f__7al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333375"/>
            <a:ext cx="2374900" cy="26654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5373688"/>
            <a:ext cx="8858250" cy="10795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ОАО "Казанский вертолетный завод"</a:t>
            </a:r>
          </a:p>
        </p:txBody>
      </p:sp>
      <p:pic>
        <p:nvPicPr>
          <p:cNvPr id="25603" name="Picture 3" descr="C:\Documents and Settings\ш117\Рабочий стол\Андрей\Авиастроительный\82b602666905a19fb6f497ee4196ce81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3375"/>
            <a:ext cx="25590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3995738" y="3284538"/>
            <a:ext cx="4464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25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2000">
                <a:solidFill>
                  <a:srgbClr val="000000"/>
                </a:solidFill>
                <a:latin typeface="Century Gothic" pitchFamily="34" charset="0"/>
              </a:rPr>
              <a:t>Производит вертолеты: МИ-8, МИ-17; варианты вертолета МИ-17: транспортный, военно-транспортный, пассажирский, салон, вертолет "Летающий госпиталь"</a:t>
            </a:r>
          </a:p>
        </p:txBody>
      </p:sp>
      <p:pic>
        <p:nvPicPr>
          <p:cNvPr id="25605" name="Picture 8" descr="avairaj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133600"/>
            <a:ext cx="33845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Изображение 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5143500"/>
            <a:ext cx="8183562" cy="13573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ОАО </a:t>
            </a:r>
            <a:r>
              <a:rPr lang="ru-RU" sz="3200" b="1" dirty="0" smtClean="0">
                <a:solidFill>
                  <a:srgbClr val="FF0000"/>
                </a:solidFill>
                <a:hlinkClick r:id="rId2" action="ppaction://hlinkfile"/>
              </a:rPr>
              <a:t>"Казанское моторостроительное производственное объединение"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Documents and Settings\ш117\Рабочий стол\Андрей\Авиастроительный\kmpo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33375"/>
            <a:ext cx="3857625" cy="525621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429125" y="530225"/>
            <a:ext cx="4429125" cy="4756150"/>
          </a:xfrm>
        </p:spPr>
        <p:txBody>
          <a:bodyPr rtlCol="0"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Производит силовые приводы НК-16СТ, НК-16-18СТ, НК-38СТ для газоперекачивающих агрегатов;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газоперекачивающие агрегаты ГПА-16 "Волга", АГПУ-8 "Волга";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автоматические газораспределительные станции АГРС "Исток";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гидромеханические передачи для городских автобусов;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Bookman Old Style" pitchFamily="18" charset="0"/>
              </a:rPr>
              <a:t>продукцию для авиационной промышленности и сельского хозяйства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600px-Coat_of_Arms_of_Tatar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simbo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33375"/>
            <a:ext cx="863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13" descr="nk-8-2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3671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14" descr="nk-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652963"/>
            <a:ext cx="34559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11188" y="0"/>
            <a:ext cx="7646987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Продукция авиационного моторостроения </a:t>
            </a:r>
            <a:br>
              <a:rPr lang="ru-RU" b="1">
                <a:latin typeface="Century Gothic" pitchFamily="34" charset="0"/>
              </a:rPr>
            </a:br>
            <a:endParaRPr lang="ru-RU" b="1">
              <a:latin typeface="Century Gothic" pitchFamily="34" charset="0"/>
            </a:endParaRPr>
          </a:p>
          <a:p>
            <a:pPr algn="ctr"/>
            <a:r>
              <a:rPr lang="ru-RU" sz="1600" b="1" i="1">
                <a:latin typeface="Century Gothic" pitchFamily="34" charset="0"/>
                <a:hlinkClick r:id="rId6"/>
              </a:rPr>
              <a:t>АИ-22</a:t>
            </a:r>
            <a:r>
              <a:rPr lang="ru-RU" sz="1600" b="1" i="1">
                <a:latin typeface="Century Gothic" pitchFamily="34" charset="0"/>
              </a:rPr>
              <a:t> - двигатель для самолетов Ту-324, Як-48 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7"/>
              </a:rPr>
              <a:t>НК-93</a:t>
            </a:r>
            <a:r>
              <a:rPr lang="ru-RU" sz="1600" b="1" i="1">
                <a:latin typeface="Century Gothic" pitchFamily="34" charset="0"/>
              </a:rPr>
              <a:t> - двигатель для самолетов Ту-204 и Ту-214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8"/>
              </a:rPr>
              <a:t>НК-8-2У</a:t>
            </a:r>
            <a:r>
              <a:rPr lang="ru-RU" sz="1600" b="1" i="1">
                <a:latin typeface="Century Gothic" pitchFamily="34" charset="0"/>
              </a:rPr>
              <a:t> - двигатель для самолета ТУ-154Б 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9"/>
              </a:rPr>
              <a:t>НК-86</a:t>
            </a:r>
            <a:r>
              <a:rPr lang="ru-RU" sz="1600" b="1" i="1">
                <a:latin typeface="Century Gothic" pitchFamily="34" charset="0"/>
              </a:rPr>
              <a:t> - двигатель для самолета Ил-86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10"/>
              </a:rPr>
              <a:t>П-800, П-1000</a:t>
            </a:r>
            <a:r>
              <a:rPr lang="ru-RU" sz="1600" b="1" i="1">
                <a:latin typeface="Century Gothic" pitchFamily="34" charset="0"/>
              </a:rPr>
              <a:t> - двигатель для малой авиации</a:t>
            </a:r>
          </a:p>
          <a:p>
            <a:pPr algn="ctr"/>
            <a:r>
              <a:rPr lang="ru-RU" sz="1600" b="1" i="1">
                <a:latin typeface="Century Gothic" pitchFamily="34" charset="0"/>
              </a:rPr>
              <a:t> </a:t>
            </a:r>
          </a:p>
          <a:p>
            <a:pPr algn="ctr"/>
            <a:r>
              <a:rPr lang="ru-RU" sz="1600" b="1" i="1">
                <a:latin typeface="Century Gothic" pitchFamily="34" charset="0"/>
              </a:rPr>
              <a:t>Оборудование для транспортировки и распределения природного газа</a:t>
            </a:r>
            <a:br>
              <a:rPr lang="ru-RU" sz="1600" b="1" i="1">
                <a:latin typeface="Century Gothic" pitchFamily="34" charset="0"/>
              </a:rPr>
            </a:br>
            <a:endParaRPr lang="ru-RU" sz="1600" b="1" i="1">
              <a:latin typeface="Century Gothic" pitchFamily="34" charset="0"/>
            </a:endParaRPr>
          </a:p>
          <a:p>
            <a:pPr algn="ctr"/>
            <a:r>
              <a:rPr lang="ru-RU" sz="1600" b="1" i="1">
                <a:latin typeface="Century Gothic" pitchFamily="34" charset="0"/>
                <a:hlinkClick r:id="rId11"/>
              </a:rPr>
              <a:t>НК-16СТ</a:t>
            </a:r>
            <a:r>
              <a:rPr lang="ru-RU" sz="1600" b="1" i="1">
                <a:latin typeface="Century Gothic" pitchFamily="34" charset="0"/>
              </a:rPr>
              <a:t> - двигатель для газоперекачивающих агрегатов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12"/>
              </a:rPr>
              <a:t>НК-16-18СТ</a:t>
            </a:r>
            <a:r>
              <a:rPr lang="ru-RU" sz="1600" b="1" i="1">
                <a:latin typeface="Century Gothic" pitchFamily="34" charset="0"/>
              </a:rPr>
              <a:t> - двигатель для газоперекачивающих агрегатов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13"/>
              </a:rPr>
              <a:t>НК-38СТ</a:t>
            </a:r>
            <a:r>
              <a:rPr lang="ru-RU" sz="1600" b="1" i="1">
                <a:latin typeface="Century Gothic" pitchFamily="34" charset="0"/>
              </a:rPr>
              <a:t> - двигатель для газоперекачивающих агрегатов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14"/>
              </a:rPr>
              <a:t>ГПА"Волга"</a:t>
            </a:r>
            <a:r>
              <a:rPr lang="ru-RU" sz="1600" b="1" i="1">
                <a:latin typeface="Century Gothic" pitchFamily="34" charset="0"/>
              </a:rPr>
              <a:t> - газоперекачивающий агрегат</a:t>
            </a:r>
          </a:p>
          <a:p>
            <a:pPr algn="ctr"/>
            <a:r>
              <a:rPr lang="ru-RU" sz="1600" b="1" i="1">
                <a:latin typeface="Century Gothic" pitchFamily="34" charset="0"/>
                <a:hlinkClick r:id="rId15"/>
              </a:rPr>
              <a:t>АГРС "Исток"</a:t>
            </a:r>
            <a:r>
              <a:rPr lang="ru-RU" sz="1600" b="1" i="1">
                <a:latin typeface="Century Gothic" pitchFamily="34" charset="0"/>
              </a:rPr>
              <a:t> - автоматическая газораспределительная станция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2" descr="F:\Новая папка\CAIRWDQ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928813"/>
            <a:ext cx="2286000" cy="2000250"/>
          </a:xfrm>
        </p:spPr>
      </p:pic>
      <p:pic>
        <p:nvPicPr>
          <p:cNvPr id="28677" name="Picture 3" descr="F:\Новая папка\CAJBVH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642938"/>
            <a:ext cx="223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F:\Новая папка\CAKTTP3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28813"/>
            <a:ext cx="14287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F:\Новая папка\CASRU9Y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00050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F:\Новая папка\CATL9H6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571500"/>
            <a:ext cx="14605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7" descr="F:\Новая папка\CANHXL9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571500"/>
            <a:ext cx="13890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8" descr="F:\Новая папка\CA5Z797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571500"/>
            <a:ext cx="2428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 descr="F:\Новая папка\CA5ZJI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0" y="1928813"/>
            <a:ext cx="1428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0" descr="F:\Новая папка\CAGNANK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5" y="34290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1" descr="F:\Новая папка\CAOR3JQ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3857625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2" descr="F:\Новая папка\CAAPSRG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63" y="3857625"/>
            <a:ext cx="2214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3" descr="F:\Новая папка\CAHSBAV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3"/>
          <a:srcRect/>
          <a:stretch>
            <a:fillRect/>
          </a:stretch>
        </p:blipFill>
        <p:spPr>
          <a:xfrm>
            <a:off x="4500563" y="4572000"/>
            <a:ext cx="1714500" cy="142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F: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57563"/>
            <a:ext cx="4214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5286375"/>
            <a:ext cx="3971925" cy="1571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Зеленодольск</a:t>
            </a: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b="1" dirty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700" name="Picture 2" descr="F:\Новая папка\1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73238"/>
            <a:ext cx="2038350" cy="1500187"/>
          </a:xfrm>
        </p:spPr>
      </p:pic>
      <p:pic>
        <p:nvPicPr>
          <p:cNvPr id="29701" name="Picture 3" descr="F:\Новая папка\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"/>
            <a:ext cx="12604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F:\Новая папка\45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12875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F:\Новая папка\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284538"/>
            <a:ext cx="3714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F:\Новая папка\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285750"/>
            <a:ext cx="2643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7" descr="F:\Новая папка\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341438"/>
            <a:ext cx="1905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5445125"/>
            <a:ext cx="3959225" cy="7207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4572000" y="0"/>
            <a:ext cx="488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entury Gothic" pitchFamily="34" charset="0"/>
                <a:hlinkClick r:id="rId9" action="ppaction://hlinkfile"/>
              </a:rPr>
              <a:t>ПОЗИС</a:t>
            </a:r>
            <a:endParaRPr lang="ru-RU" sz="4000" b="1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3200" b="1">
                <a:solidFill>
                  <a:srgbClr val="FF0000"/>
                </a:solidFill>
                <a:latin typeface="Century Gothic" pitchFamily="34" charset="0"/>
                <a:hlinkClick r:id="rId10" action="ppaction://hlinkfile"/>
              </a:rPr>
              <a:t>Завод им. М.Горького</a:t>
            </a:r>
            <a:endParaRPr lang="ru-RU" sz="32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9708" name="Рисунок 13" descr="http://works.tarefer.ru/101/100140/pics/image005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7313" y="1773238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437063"/>
            <a:ext cx="8280400" cy="1728787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b="1" i="1" dirty="0"/>
              <a:t>К середине 60-х годов 20-го века экономике СССР стало не хватать парка грузовых автомобилей. Даже резко повысив объём выпуска моделей того времени, не удалось бы обеспечить необходимый рост грузооборота. 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b="1" i="1" dirty="0"/>
              <a:t>Необходимо было выпустить новый современный грузовик грузоподъемностью от 8 до 20 тонн. Автомобиль, способный резко повысить производительность труда на транспорте, комфортабельный, мощный, универсальный, эффективный в любых климатических и дорожных условиях. Ни один из действующих автомобильных заводов страны выполнить такую задачу не мог. </a:t>
            </a:r>
          </a:p>
        </p:txBody>
      </p:sp>
      <p:pic>
        <p:nvPicPr>
          <p:cNvPr id="49156" name="Picture 4" descr="600px-Coat_of_Arms_of_Tatar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logotype-Kam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33375"/>
            <a:ext cx="102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kamaz-history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341438"/>
            <a:ext cx="54006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979613" y="549275"/>
            <a:ext cx="224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entury Gothic" pitchFamily="34" charset="0"/>
                <a:hlinkClick r:id="rId5" action="ppaction://hlinkfile"/>
              </a:rPr>
              <a:t>КАМАЗ</a:t>
            </a:r>
            <a:endParaRPr lang="ru-RU" sz="3600" b="1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 descr="sedelniy-tyagach-kam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25574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600px-Coat_of_Arms_of_Tatar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logotype-Kam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04813"/>
            <a:ext cx="1022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800px-Автовышка_Bronto_Skylift_30-3_КАМА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33375"/>
            <a:ext cx="55324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800px-IMG_2077_pantsir-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565400"/>
            <a:ext cx="3803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КАМАЗ-43269_«Выстрел»_(БПМ-97)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565400"/>
            <a:ext cx="4392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659563" y="2708275"/>
            <a:ext cx="1709737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entury Gothic" pitchFamily="34" charset="0"/>
              </a:rPr>
              <a:t>КАМАЗ БПМ-97</a:t>
            </a:r>
          </a:p>
          <a:p>
            <a:pPr eaLnBrk="0" hangingPunct="0"/>
            <a:endParaRPr lang="ru-RU">
              <a:latin typeface="Century Gothic" pitchFamily="34" charset="0"/>
            </a:endParaRPr>
          </a:p>
        </p:txBody>
      </p:sp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73688"/>
            <a:ext cx="9144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4961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341438"/>
            <a:ext cx="39608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0"/>
            <a:ext cx="7575550" cy="1325563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</a:rPr>
              <a:t>Гоночный КамАЗ</a:t>
            </a:r>
          </a:p>
        </p:txBody>
      </p:sp>
      <p:pic>
        <p:nvPicPr>
          <p:cNvPr id="58374" name="Picture 6" descr="600px-Coat_of_Arms_of_Tatarst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logotype-Kam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33375"/>
            <a:ext cx="1022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4960_1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341438"/>
            <a:ext cx="43211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800px-Rallye_Lac_Rose_0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005263"/>
            <a:ext cx="367188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x_13d03d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005263"/>
            <a:ext cx="45354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933825"/>
            <a:ext cx="1200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97425"/>
            <a:ext cx="4032250" cy="7921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hlinkClick r:id="rId2" action="ppaction://hlinkfile"/>
              </a:rPr>
              <a:t>Ульяновский АЗ</a:t>
            </a:r>
            <a:br>
              <a:rPr lang="ru-RU" sz="2800" b="1" dirty="0" smtClean="0">
                <a:solidFill>
                  <a:srgbClr val="FF0000"/>
                </a:solidFill>
                <a:hlinkClick r:id="rId2" action="ppaction://hlinkfile"/>
              </a:rPr>
            </a:br>
            <a:r>
              <a:rPr lang="ru-RU" sz="2800" b="1" dirty="0" smtClean="0">
                <a:solidFill>
                  <a:srgbClr val="FF0000"/>
                </a:solidFill>
                <a:hlinkClick r:id="rId3" action="ppaction://hlinkfile"/>
              </a:rPr>
              <a:t> (УАЗ)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03875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 descr="http://www.uaz.ru/img/content/2011/newsfoto/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25193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Содержимое 6" descr="http://www.uaz.ru/img/news/598788042_prv_2011-10-03.jp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484438" y="765175"/>
            <a:ext cx="2519362" cy="1584325"/>
          </a:xfrm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2420938"/>
            <a:ext cx="4032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 descr="http://upload.wikimedia.org/wikipedia/commons/thumb/7/7b/T-33_bulldozer_of_ChZPT_in_museum_of_dfdc_015.jpg/220px-T-33_bulldozer_of_ChZPT_in_museum_of_dfdc_01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636838"/>
            <a:ext cx="382428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6443663" y="2205038"/>
            <a:ext cx="196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  <a:hlinkClick r:id="rId10" action="ppaction://hlinkfile"/>
              </a:rPr>
              <a:t>Трактор</a:t>
            </a:r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Т-330</a:t>
            </a:r>
            <a:endParaRPr lang="ru-RU" sz="2000" b="1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5076825" y="673100"/>
            <a:ext cx="34559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Чебоксарский завод промышленных тракторов</a:t>
            </a:r>
            <a:endParaRPr lang="ru-RU" sz="200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остав комплек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60350"/>
            <a:ext cx="836295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011863" y="1027113"/>
            <a:ext cx="2055812" cy="1143000"/>
          </a:xfrm>
        </p:spPr>
        <p:txBody>
          <a:bodyPr/>
          <a:lstStyle/>
          <a:p>
            <a:r>
              <a:rPr lang="ru-RU" sz="8000" b="1" smtClean="0">
                <a:solidFill>
                  <a:srgbClr val="FF0000"/>
                </a:solidFill>
              </a:rPr>
              <a:t>газ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3875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Содержимое 4" descr="Газель для грузоперевозок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052513"/>
            <a:ext cx="2808287" cy="223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b="1" smtClean="0"/>
              <a:t>Тест по теме «Машиностроительный комплекс России».</a:t>
            </a:r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400" b="1" smtClean="0"/>
              <a:t>Цель</a:t>
            </a:r>
            <a:r>
              <a:rPr lang="ru-RU" sz="2400" smtClean="0"/>
              <a:t>: самоконтроль.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844675"/>
            <a:ext cx="7777162" cy="3987800"/>
          </a:xfrm>
        </p:spPr>
        <p:txBody>
          <a:bodyPr rtlCol="0">
            <a:normAutofit lnSpcReduction="10000"/>
          </a:bodyPr>
          <a:lstStyle/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Машиностроительный комплекс – это совокупность отраслей</a:t>
            </a:r>
            <a:br>
              <a:rPr lang="ru-RU" dirty="0" smtClean="0"/>
            </a:br>
            <a:r>
              <a:rPr lang="ru-RU" dirty="0" smtClean="0"/>
              <a:t>А) использующих разнообразные машины;</a:t>
            </a:r>
            <a:br>
              <a:rPr lang="ru-RU" dirty="0" smtClean="0"/>
            </a:br>
            <a:r>
              <a:rPr lang="ru-RU" dirty="0" smtClean="0"/>
              <a:t>Б) производящих разнообразные машины;</a:t>
            </a:r>
            <a:br>
              <a:rPr lang="ru-RU" dirty="0" smtClean="0"/>
            </a:br>
            <a:r>
              <a:rPr lang="ru-RU" dirty="0" smtClean="0"/>
              <a:t>В) осуществляющих ремонт и проектирование машин.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Для всех отраслей машиностроения важным фактором размещения является:</a:t>
            </a:r>
            <a:br>
              <a:rPr lang="ru-RU" dirty="0" smtClean="0"/>
            </a:br>
            <a:r>
              <a:rPr lang="ru-RU" dirty="0" smtClean="0"/>
              <a:t>А) высококвалифицированные кадры;</a:t>
            </a:r>
            <a:br>
              <a:rPr lang="ru-RU" dirty="0" smtClean="0"/>
            </a:br>
            <a:r>
              <a:rPr lang="ru-RU" dirty="0" smtClean="0"/>
              <a:t>Б) транспортные магистрали;</a:t>
            </a:r>
            <a:br>
              <a:rPr lang="ru-RU" dirty="0" smtClean="0"/>
            </a:br>
            <a:r>
              <a:rPr lang="ru-RU" dirty="0" smtClean="0"/>
              <a:t>В) потребитель.</a:t>
            </a:r>
          </a:p>
          <a:p>
            <a:pPr marL="52578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r>
              <a:rPr lang="ru-RU" sz="3200" b="1" smtClean="0"/>
              <a:t>3. Установите соответствие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042988" y="4221163"/>
            <a:ext cx="6777037" cy="1611312"/>
          </a:xfrm>
        </p:spPr>
        <p:txBody>
          <a:bodyPr/>
          <a:lstStyle/>
          <a:p>
            <a:r>
              <a:rPr lang="ru-RU" smtClean="0"/>
              <a:t>:</a:t>
            </a:r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2205038"/>
          <a:ext cx="8135937" cy="28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526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Отрасль машиностроения:</a:t>
                      </a:r>
                    </a:p>
                    <a:p>
                      <a:pPr algn="ctr"/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Главный принцип размещения:</a:t>
                      </a:r>
                    </a:p>
                    <a:p>
                      <a:pPr algn="ctr"/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26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 Тяжёлое машиностроение.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А) Близость металлургической базы.</a:t>
                      </a:r>
                    </a:p>
                  </a:txBody>
                  <a:tcPr/>
                </a:tc>
              </a:tr>
              <a:tr h="526261">
                <a:tc>
                  <a:txBody>
                    <a:bodyPr/>
                    <a:lstStyle/>
                    <a:p>
                      <a:r>
                        <a:rPr lang="ru-RU" dirty="0" smtClean="0"/>
                        <a:t>2. Автомобилестроение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Б) Близость потребителя.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51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Сельскохозяйственной машиностроение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В) Наличие транспортных путей.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576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4. Установите соответствие</a:t>
            </a:r>
            <a:endParaRPr lang="ru-RU" sz="3200" b="1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1042988" y="4724400"/>
            <a:ext cx="6769100" cy="110807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052513"/>
          <a:ext cx="8208963" cy="3343275"/>
        </p:xfrm>
        <a:graphic>
          <a:graphicData uri="http://schemas.openxmlformats.org/drawingml/2006/table">
            <a:tbl>
              <a:tblPr/>
              <a:tblGrid>
                <a:gridCol w="4140200"/>
                <a:gridCol w="4068763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 машиностроения: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Автомобилестроение.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Москва, Санкт - Петербург, Новосибирск.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Тяжёлое машиностроение.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Екатеринбург, Новокузнецк, Абакан.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Станкостроение.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Тольятти, Ульяновск, Нижний Новгород.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Тракторостроение.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Волгоград, Челябинск, Владимир.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258888" y="1052513"/>
            <a:ext cx="6637337" cy="792162"/>
          </a:xfrm>
        </p:spPr>
        <p:txBody>
          <a:bodyPr/>
          <a:lstStyle/>
          <a:p>
            <a:r>
              <a:rPr lang="ru-RU" sz="3200" b="1" smtClean="0"/>
              <a:t>5.Машиностроительные заводы России расположены: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2060575"/>
            <a:ext cx="7140575" cy="3727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А) во всех экономических районах;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Б) только на западе страны;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В) </a:t>
            </a:r>
            <a:r>
              <a:rPr lang="ru-RU" sz="2800" dirty="0" err="1" smtClean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 основном в Центральной России.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3960812" cy="1223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hlinkClick r:id="rId2" action="ppaction://hlinkfile"/>
              </a:rPr>
              <a:t>Решение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3384550"/>
          </a:xfrm>
        </p:spPr>
        <p:txBody>
          <a:bodyPr rtlCol="0">
            <a:normAutofit fontScale="700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5100" b="1" dirty="0">
                <a:solidFill>
                  <a:schemeClr val="bg2">
                    <a:lumMod val="50000"/>
                  </a:schemeClr>
                </a:solidFill>
              </a:rPr>
              <a:t>Ответы </a:t>
            </a:r>
            <a:endParaRPr lang="ru-RU" sz="51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1</a:t>
            </a:r>
            <a:r>
              <a:rPr lang="ru-RU" sz="4000" b="1" dirty="0" smtClean="0"/>
              <a:t>) а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/>
              <a:t>2) Б</a:t>
            </a:r>
            <a:r>
              <a:rPr lang="ru-RU" sz="4000" b="1" dirty="0"/>
              <a:t>) </a:t>
            </a:r>
            <a:endParaRPr lang="ru-RU" sz="4000" b="1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/>
              <a:t>3)1-а</a:t>
            </a:r>
            <a:r>
              <a:rPr lang="ru-RU" sz="4000" b="1" dirty="0"/>
              <a:t>, 2-в, 3-б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/>
              <a:t>4) 1-в</a:t>
            </a:r>
            <a:r>
              <a:rPr lang="ru-RU" sz="4000" b="1" dirty="0"/>
              <a:t>, 2-б, 3-а, 4-г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/>
              <a:t>5) А</a:t>
            </a:r>
            <a:endParaRPr lang="ru-RU" sz="4000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 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0213"/>
            <a:ext cx="91440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052513"/>
            <a:ext cx="6777037" cy="4248150"/>
          </a:xfrm>
        </p:spPr>
        <p:txBody>
          <a:bodyPr rtlCol="0">
            <a:normAutofit/>
          </a:bodyPr>
          <a:lstStyle/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Критерий </a:t>
            </a:r>
            <a:r>
              <a:rPr lang="ru-RU" b="1" dirty="0" smtClean="0">
                <a:solidFill>
                  <a:srgbClr val="FF0000"/>
                </a:solidFill>
              </a:rPr>
              <a:t>оценки: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smtClean="0"/>
              <a:t>Максимальное </a:t>
            </a:r>
            <a:r>
              <a:rPr lang="ru-RU" sz="3200" b="1" dirty="0"/>
              <a:t>количество баллов -10.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/>
              <a:t>«5» - 10 баллов.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/>
              <a:t>«4» - 8-9 баллов.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/>
              <a:t>«3» - 6-7 баллов.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3875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branches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750" y="404813"/>
          <a:ext cx="8064500" cy="4968875"/>
        </p:xfrm>
        <a:graphic>
          <a:graphicData uri="http://schemas.openxmlformats.org/drawingml/2006/table">
            <a:tbl>
              <a:tblPr/>
              <a:tblGrid>
                <a:gridCol w="2592388"/>
                <a:gridCol w="5472112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Брест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Автомобили импортного европейского (немецкого) производства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Запорожье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Запорожец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Екатеринбург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Продажа автомобилей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Ижевск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Москва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Москвич, ЗИЛ, Продажа автомобилей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Находка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Автомобили импортного корейского японского производства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Нижний Новгород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ГАЗ Волга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Новосибирск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Продажа автомобилей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Санкт – Петербург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Продажа автомобилей, Вольво, СААБ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Тольятти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Лада, ВАЗ,Жигули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g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branches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71550" y="115888"/>
            <a:ext cx="74882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entury Gothic" pitchFamily="34" charset="0"/>
              </a:rPr>
              <a:t>География  машиностроения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9"/>
          <p:cNvSpPr>
            <a:spLocks noChangeShapeType="1"/>
          </p:cNvSpPr>
          <p:nvPr/>
        </p:nvSpPr>
        <p:spPr bwMode="auto">
          <a:xfrm>
            <a:off x="2500313" y="3357563"/>
            <a:ext cx="4786312" cy="46037"/>
          </a:xfrm>
          <a:prstGeom prst="line">
            <a:avLst/>
          </a:prstGeom>
          <a:noFill/>
          <a:ln w="57150">
            <a:solidFill>
              <a:schemeClr val="tx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461" name="Freeform 10"/>
          <p:cNvSpPr>
            <a:spLocks/>
          </p:cNvSpPr>
          <p:nvPr/>
        </p:nvSpPr>
        <p:spPr bwMode="auto">
          <a:xfrm>
            <a:off x="7300913" y="2071688"/>
            <a:ext cx="1843087" cy="2786062"/>
          </a:xfrm>
          <a:custGeom>
            <a:avLst/>
            <a:gdLst>
              <a:gd name="T0" fmla="*/ 2147483647 w 1240"/>
              <a:gd name="T1" fmla="*/ 2147483647 h 1679"/>
              <a:gd name="T2" fmla="*/ 2147483647 w 1240"/>
              <a:gd name="T3" fmla="*/ 2147483647 h 1679"/>
              <a:gd name="T4" fmla="*/ 2147483647 w 1240"/>
              <a:gd name="T5" fmla="*/ 2147483647 h 1679"/>
              <a:gd name="T6" fmla="*/ 2147483647 w 1240"/>
              <a:gd name="T7" fmla="*/ 2147483647 h 1679"/>
              <a:gd name="T8" fmla="*/ 2147483647 w 1240"/>
              <a:gd name="T9" fmla="*/ 2147483647 h 1679"/>
              <a:gd name="T10" fmla="*/ 2147483647 w 1240"/>
              <a:gd name="T11" fmla="*/ 2147483647 h 1679"/>
              <a:gd name="T12" fmla="*/ 2147483647 w 1240"/>
              <a:gd name="T13" fmla="*/ 2147483647 h 16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0"/>
              <a:gd name="T22" fmla="*/ 0 h 1679"/>
              <a:gd name="T23" fmla="*/ 1240 w 1240"/>
              <a:gd name="T24" fmla="*/ 1679 h 16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0" h="1679">
                <a:moveTo>
                  <a:pt x="53" y="689"/>
                </a:moveTo>
                <a:cubicBezTo>
                  <a:pt x="106" y="439"/>
                  <a:pt x="726" y="106"/>
                  <a:pt x="915" y="53"/>
                </a:cubicBezTo>
                <a:cubicBezTo>
                  <a:pt x="1104" y="0"/>
                  <a:pt x="1187" y="250"/>
                  <a:pt x="1187" y="371"/>
                </a:cubicBezTo>
                <a:cubicBezTo>
                  <a:pt x="1187" y="492"/>
                  <a:pt x="915" y="590"/>
                  <a:pt x="915" y="779"/>
                </a:cubicBezTo>
                <a:cubicBezTo>
                  <a:pt x="915" y="968"/>
                  <a:pt x="1240" y="1377"/>
                  <a:pt x="1187" y="1505"/>
                </a:cubicBezTo>
                <a:cubicBezTo>
                  <a:pt x="1134" y="1633"/>
                  <a:pt x="794" y="1679"/>
                  <a:pt x="597" y="1550"/>
                </a:cubicBezTo>
                <a:cubicBezTo>
                  <a:pt x="400" y="1421"/>
                  <a:pt x="0" y="939"/>
                  <a:pt x="53" y="689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9459" name="Freeform 8"/>
          <p:cNvSpPr>
            <a:spLocks/>
          </p:cNvSpPr>
          <p:nvPr/>
        </p:nvSpPr>
        <p:spPr bwMode="auto">
          <a:xfrm>
            <a:off x="323850" y="2214563"/>
            <a:ext cx="1978025" cy="2643187"/>
          </a:xfrm>
          <a:custGeom>
            <a:avLst/>
            <a:gdLst>
              <a:gd name="T0" fmla="*/ 2147483647 w 1013"/>
              <a:gd name="T1" fmla="*/ 2147483647 h 1377"/>
              <a:gd name="T2" fmla="*/ 2147483647 w 1013"/>
              <a:gd name="T3" fmla="*/ 2147483647 h 1377"/>
              <a:gd name="T4" fmla="*/ 2147483647 w 1013"/>
              <a:gd name="T5" fmla="*/ 2147483647 h 1377"/>
              <a:gd name="T6" fmla="*/ 2147483647 w 1013"/>
              <a:gd name="T7" fmla="*/ 2147483647 h 1377"/>
              <a:gd name="T8" fmla="*/ 0 60000 65536"/>
              <a:gd name="T9" fmla="*/ 0 60000 65536"/>
              <a:gd name="T10" fmla="*/ 0 60000 65536"/>
              <a:gd name="T11" fmla="*/ 0 60000 65536"/>
              <a:gd name="T12" fmla="*/ 0 w 1013"/>
              <a:gd name="T13" fmla="*/ 0 h 1377"/>
              <a:gd name="T14" fmla="*/ 1013 w 1013"/>
              <a:gd name="T15" fmla="*/ 1377 h 1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3" h="1377">
                <a:moveTo>
                  <a:pt x="15" y="764"/>
                </a:moveTo>
                <a:cubicBezTo>
                  <a:pt x="0" y="567"/>
                  <a:pt x="642" y="0"/>
                  <a:pt x="786" y="83"/>
                </a:cubicBezTo>
                <a:cubicBezTo>
                  <a:pt x="930" y="166"/>
                  <a:pt x="1013" y="1149"/>
                  <a:pt x="877" y="1263"/>
                </a:cubicBezTo>
                <a:cubicBezTo>
                  <a:pt x="741" y="1377"/>
                  <a:pt x="30" y="961"/>
                  <a:pt x="15" y="764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2781300"/>
            <a:ext cx="14589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entury Gothic" pitchFamily="34" charset="0"/>
              </a:rPr>
              <a:t>Волга-главная машиностроительная артерия России? 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00938" y="2643188"/>
            <a:ext cx="1143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Вода – источник жизни на земле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528904">
            <a:off x="6081713" y="1506538"/>
            <a:ext cx="1406525" cy="1687512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20451373">
            <a:off x="2344738" y="3468688"/>
            <a:ext cx="744537" cy="1576387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20451373">
            <a:off x="5159375" y="3502025"/>
            <a:ext cx="1325563" cy="2058988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20299806">
            <a:off x="3149600" y="3413125"/>
            <a:ext cx="955675" cy="1879600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20296009">
            <a:off x="4360863" y="3516313"/>
            <a:ext cx="874712" cy="2111375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19662200">
            <a:off x="6627813" y="3522663"/>
            <a:ext cx="873125" cy="1798637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734075">
            <a:off x="2079625" y="1724025"/>
            <a:ext cx="922338" cy="1576388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 rot="831859">
            <a:off x="2986088" y="1397000"/>
            <a:ext cx="1022350" cy="1879600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 rot="608064">
            <a:off x="3998913" y="1214438"/>
            <a:ext cx="1066800" cy="2111375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 rot="528361">
            <a:off x="5005388" y="1263650"/>
            <a:ext cx="1062037" cy="2020888"/>
          </a:xfrm>
          <a:prstGeom prst="mo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0063" y="3500438"/>
            <a:ext cx="314325" cy="28575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" name="Прямоугольник 2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23850"/>
            <a:ext cx="1597025" cy="1371600"/>
          </a:xfrm>
          <a:prstGeom prst="rect">
            <a:avLst/>
          </a:prstGeom>
          <a:noFill/>
        </p:spPr>
      </p:pic>
      <p:pic>
        <p:nvPicPr>
          <p:cNvPr id="30" name="Прямоугольник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038" y="109538"/>
            <a:ext cx="2133600" cy="1060450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-30163"/>
            <a:ext cx="1809750" cy="963613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563" y="109538"/>
            <a:ext cx="1249362" cy="2079625"/>
          </a:xfrm>
          <a:prstGeom prst="rect">
            <a:avLst/>
          </a:prstGeom>
          <a:noFill/>
        </p:spPr>
      </p:pic>
      <p:sp>
        <p:nvSpPr>
          <p:cNvPr id="33" name="Двенадцатиугольник 32"/>
          <p:cNvSpPr/>
          <p:nvPr/>
        </p:nvSpPr>
        <p:spPr>
          <a:xfrm>
            <a:off x="2071688" y="2357438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endParaRPr lang="ru-RU" dirty="0"/>
          </a:p>
        </p:txBody>
      </p:sp>
      <p:sp>
        <p:nvSpPr>
          <p:cNvPr id="34" name="Двенадцатиугольник 33"/>
          <p:cNvSpPr/>
          <p:nvPr/>
        </p:nvSpPr>
        <p:spPr>
          <a:xfrm>
            <a:off x="3000375" y="1928813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  <a:endParaRPr lang="ru-RU" dirty="0"/>
          </a:p>
        </p:txBody>
      </p:sp>
      <p:sp>
        <p:nvSpPr>
          <p:cNvPr id="35" name="Двенадцатиугольник 34"/>
          <p:cNvSpPr/>
          <p:nvPr/>
        </p:nvSpPr>
        <p:spPr>
          <a:xfrm>
            <a:off x="2286000" y="3786188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Двенадцатиугольник 35"/>
          <p:cNvSpPr/>
          <p:nvPr/>
        </p:nvSpPr>
        <p:spPr>
          <a:xfrm>
            <a:off x="3214688" y="4143375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Двенадцатиугольник 36"/>
          <p:cNvSpPr/>
          <p:nvPr/>
        </p:nvSpPr>
        <p:spPr>
          <a:xfrm>
            <a:off x="4357688" y="4357688"/>
            <a:ext cx="500062" cy="50006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Двенадцатиугольник 37"/>
          <p:cNvSpPr/>
          <p:nvPr/>
        </p:nvSpPr>
        <p:spPr>
          <a:xfrm>
            <a:off x="5214938" y="4286250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Двенадцатиугольник 38"/>
          <p:cNvSpPr/>
          <p:nvPr/>
        </p:nvSpPr>
        <p:spPr>
          <a:xfrm>
            <a:off x="6572250" y="4286250"/>
            <a:ext cx="500063" cy="428625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Двенадцатиугольник 39"/>
          <p:cNvSpPr/>
          <p:nvPr/>
        </p:nvSpPr>
        <p:spPr>
          <a:xfrm>
            <a:off x="4143375" y="1643063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  <a:endParaRPr lang="ru-RU" dirty="0"/>
          </a:p>
        </p:txBody>
      </p:sp>
      <p:sp>
        <p:nvSpPr>
          <p:cNvPr id="41" name="Двенадцатиугольник 40"/>
          <p:cNvSpPr/>
          <p:nvPr/>
        </p:nvSpPr>
        <p:spPr>
          <a:xfrm>
            <a:off x="5000625" y="1928813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  <a:endParaRPr lang="ru-RU" dirty="0"/>
          </a:p>
        </p:txBody>
      </p:sp>
      <p:sp>
        <p:nvSpPr>
          <p:cNvPr id="42" name="Двенадцатиугольник 41"/>
          <p:cNvSpPr/>
          <p:nvPr/>
        </p:nvSpPr>
        <p:spPr>
          <a:xfrm>
            <a:off x="5857875" y="2071688"/>
            <a:ext cx="571500" cy="5715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  <a:endParaRPr lang="ru-RU" dirty="0"/>
          </a:p>
        </p:txBody>
      </p:sp>
      <p:pic>
        <p:nvPicPr>
          <p:cNvPr id="44" name="Прямоугольник 4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2975" y="-30163"/>
            <a:ext cx="1809750" cy="1676401"/>
          </a:xfrm>
          <a:prstGeom prst="rect">
            <a:avLst/>
          </a:prstGeom>
          <a:noFill/>
        </p:spPr>
      </p:pic>
      <p:pic>
        <p:nvPicPr>
          <p:cNvPr id="45" name="Прямоугольник 4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363" y="5254625"/>
            <a:ext cx="1811337" cy="1060450"/>
          </a:xfrm>
          <a:prstGeom prst="rect">
            <a:avLst/>
          </a:prstGeom>
          <a:noFill/>
        </p:spPr>
      </p:pic>
      <p:pic>
        <p:nvPicPr>
          <p:cNvPr id="46" name="Прямоугольник 4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7413" y="5486400"/>
            <a:ext cx="1792287" cy="1000125"/>
          </a:xfrm>
          <a:prstGeom prst="rect">
            <a:avLst/>
          </a:prstGeom>
          <a:noFill/>
        </p:spPr>
      </p:pic>
      <p:pic>
        <p:nvPicPr>
          <p:cNvPr id="47" name="Прямоугольник 4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06838" y="5486400"/>
            <a:ext cx="1908175" cy="969963"/>
          </a:xfrm>
          <a:prstGeom prst="rect">
            <a:avLst/>
          </a:prstGeom>
          <a:noFill/>
        </p:spPr>
      </p:pic>
      <p:pic>
        <p:nvPicPr>
          <p:cNvPr id="48" name="Прямоугольник 4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8963" y="5553075"/>
            <a:ext cx="1895475" cy="755650"/>
          </a:xfrm>
          <a:prstGeom prst="rect">
            <a:avLst/>
          </a:prstGeom>
          <a:noFill/>
        </p:spPr>
      </p:pic>
      <p:pic>
        <p:nvPicPr>
          <p:cNvPr id="49" name="Прямоугольник 48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5363" y="5267325"/>
            <a:ext cx="1858962" cy="1109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4464050" cy="5184775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59338" y="836613"/>
            <a:ext cx="3600450" cy="4970462"/>
          </a:xfrm>
        </p:spPr>
        <p:txBody>
          <a:bodyPr rtlCol="0">
            <a:normAutofit/>
          </a:bodyPr>
          <a:lstStyle/>
          <a:p>
            <a:pPr indent="-274320" algn="ctr" fontAlgn="auto"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Горьковский автозавод</a:t>
            </a:r>
          </a:p>
          <a:p>
            <a:pPr indent="-27432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/>
              <a:t>связан </a:t>
            </a:r>
            <a:r>
              <a:rPr lang="ru-RU" i="1" dirty="0"/>
              <a:t>более чем с 300 предприятиями, которые поставляют более 500 наименований материалов</a:t>
            </a: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/>
              <a:t>      </a:t>
            </a:r>
            <a:r>
              <a:rPr lang="ru-RU" i="1" dirty="0"/>
              <a:t>(55% себестоимости авто).</a:t>
            </a: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03875"/>
            <a:ext cx="91440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836613"/>
            <a:ext cx="2952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51838" cy="7921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Марки легковых   автомашин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12875"/>
            <a:ext cx="2400300" cy="1485900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96975"/>
            <a:ext cx="23812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141663"/>
            <a:ext cx="23034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2924175"/>
            <a:ext cx="2266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941888"/>
            <a:ext cx="2284413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3488" y="5084763"/>
            <a:ext cx="2152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0763" y="5008563"/>
            <a:ext cx="21621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1042988" y="620713"/>
            <a:ext cx="6777037" cy="5211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  <a:hlinkClick r:id="rId2" action="ppaction://hlinkfile"/>
              </a:rPr>
              <a:t>Машиностроительная  артерия России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2530" name="Рисунок 3" descr="river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36734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412875"/>
            <a:ext cx="40179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913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Bookman Old Style" pitchFamily="18" charset="0"/>
                <a:hlinkClick r:id="rId2" action="ppaction://hlinkfile"/>
              </a:rPr>
              <a:t>АвтоВАЗ</a:t>
            </a:r>
            <a:endParaRPr lang="ru-RU" sz="36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3554" name="Picture 9" descr="F:\Новая папка\CAA9KPC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1816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F:\Новая папка\CAJNHW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068638"/>
            <a:ext cx="36004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 descr="F:\Новая папка\CAZLLF9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068638"/>
            <a:ext cx="43195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558</TotalTime>
  <Words>471</Words>
  <Application>Microsoft Office PowerPoint</Application>
  <PresentationFormat>Экран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Century Gothic</vt:lpstr>
      <vt:lpstr>Arial</vt:lpstr>
      <vt:lpstr>Wingdings 2</vt:lpstr>
      <vt:lpstr>Calibri</vt:lpstr>
      <vt:lpstr>Times New Roman</vt:lpstr>
      <vt:lpstr>Bookman Old Style</vt:lpstr>
      <vt:lpstr>Остин</vt:lpstr>
      <vt:lpstr>Остин</vt:lpstr>
      <vt:lpstr>Остин</vt:lpstr>
      <vt:lpstr>Остин</vt:lpstr>
      <vt:lpstr>География машиностроения России 9 класс</vt:lpstr>
      <vt:lpstr>Слайд 2</vt:lpstr>
      <vt:lpstr>Слайд 3</vt:lpstr>
      <vt:lpstr>Слайд 4</vt:lpstr>
      <vt:lpstr>Слайд 5</vt:lpstr>
      <vt:lpstr>Слайд 6</vt:lpstr>
      <vt:lpstr>Марки легковых   автомашин</vt:lpstr>
      <vt:lpstr>Слайд 8</vt:lpstr>
      <vt:lpstr>АвтоВАЗ</vt:lpstr>
      <vt:lpstr>ФГУП "Казанское авиационное производственное объединение им.С.П.Горбунова"</vt:lpstr>
      <vt:lpstr>ОАО "Казанский вертолетный завод"</vt:lpstr>
      <vt:lpstr>ОАО "Казанское моторостроительное производственное объединение"</vt:lpstr>
      <vt:lpstr>Слайд 13</vt:lpstr>
      <vt:lpstr>Слайд 14</vt:lpstr>
      <vt:lpstr>Зеленодольск </vt:lpstr>
      <vt:lpstr>Слайд 16</vt:lpstr>
      <vt:lpstr>Слайд 17</vt:lpstr>
      <vt:lpstr>Гоночный КамАЗ</vt:lpstr>
      <vt:lpstr>Ульяновский АЗ  (УАЗ)</vt:lpstr>
      <vt:lpstr>газ</vt:lpstr>
      <vt:lpstr>Тест по теме «Машиностроительный комплекс России».  Цель: самоконтроль. </vt:lpstr>
      <vt:lpstr>3. Установите соответствие</vt:lpstr>
      <vt:lpstr>4. Установите соответствие</vt:lpstr>
      <vt:lpstr>5.Машиностроительные заводы России расположены:</vt:lpstr>
      <vt:lpstr> Решение теста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машиностроения России </dc:title>
  <dc:creator>Ольга</dc:creator>
  <cp:lastModifiedBy>User</cp:lastModifiedBy>
  <cp:revision>46</cp:revision>
  <dcterms:created xsi:type="dcterms:W3CDTF">2011-10-23T06:34:59Z</dcterms:created>
  <dcterms:modified xsi:type="dcterms:W3CDTF">2012-01-18T20:01:35Z</dcterms:modified>
</cp:coreProperties>
</file>