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284" r:id="rId4"/>
    <p:sldId id="269" r:id="rId5"/>
    <p:sldId id="270" r:id="rId6"/>
    <p:sldId id="307" r:id="rId7"/>
    <p:sldId id="308" r:id="rId8"/>
    <p:sldId id="309" r:id="rId9"/>
    <p:sldId id="313" r:id="rId10"/>
    <p:sldId id="310" r:id="rId11"/>
    <p:sldId id="301" r:id="rId12"/>
    <p:sldId id="300" r:id="rId13"/>
    <p:sldId id="311" r:id="rId14"/>
    <p:sldId id="312" r:id="rId15"/>
    <p:sldId id="298" r:id="rId16"/>
    <p:sldId id="290" r:id="rId17"/>
    <p:sldId id="293" r:id="rId18"/>
    <p:sldId id="291" r:id="rId19"/>
    <p:sldId id="294" r:id="rId20"/>
    <p:sldId id="295" r:id="rId21"/>
    <p:sldId id="296" r:id="rId22"/>
    <p:sldId id="30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8236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FD574-B6B3-4314-A89F-46BDAA311C4D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07386-130D-4E59-B87F-A2CF90F8A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730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7386-130D-4E59-B87F-A2CF90F8AA2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9C6A1-A95B-4732-96A8-5E7B8A5B73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CEEF2-A476-45C4-AAFB-0B4189EFC5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6289C-478D-4549-9B33-757DA058B4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D4F978-370A-43FA-9583-2755006BDE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69258-90A0-4071-9A3B-7757AEA7E7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CC620-CF34-41C6-94C1-C27AB45ACA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9DABE-F0AD-4FAC-9979-3C2C0F88BA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70FB3-9A7D-4F19-B1EF-F8C713A4CC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E22E6-7E9A-4D3D-A3A6-D9254379C3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4B25B-F4B5-43CC-B72D-1926E6BD75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4FDC2-CBBA-4942-A2B4-AD6ABCCBB1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08837-45A8-4D09-AD0A-2F3E61561D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4751BA-489B-4A15-BF4D-945D6D851A9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Lake-Tinaroo-drowned-forest-1648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37_%D0%B3%D0%BE%D0%B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.wikipedia.org/wiki/%D0%9A%D0%BE%D1%80%D1%87%D0%B5%D0%B2%D0%B0" TargetMode="External"/><Relationship Id="rId4" Type="http://schemas.openxmlformats.org/officeDocument/2006/relationships/hyperlink" Target="http://ru.wikipedia.org/wiki/193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0%BC%D0%B0_(%D1%80%D0%B5%D0%BA%D0%B0)" TargetMode="External"/><Relationship Id="rId3" Type="http://schemas.openxmlformats.org/officeDocument/2006/relationships/hyperlink" Target="http://ru.wikipedia.org/wiki/%D0%9C%D0%BE%D0%B6%D0%B0%D0%B9%D1%81%D0%BA%D0%B8%D0%B9_%D1%80%D0%B0%D0%B9%D0%BE%D0%BD_%D0%9C%D0%BE%D1%81%D0%BA%D0%BE%D0%B2%D1%81%D0%BA%D0%BE%D0%B9_%D0%BE%D0%B1%D0%BB%D0%B0%D1%81%D1%82%D0%B8" TargetMode="External"/><Relationship Id="rId7" Type="http://schemas.openxmlformats.org/officeDocument/2006/relationships/hyperlink" Target="http://ru.wikipedia.org/wiki/1957" TargetMode="External"/><Relationship Id="rId2" Type="http://schemas.openxmlformats.org/officeDocument/2006/relationships/hyperlink" Target="http://ru.wikipedia.org/wiki/%D0%9C%D0%BE%D1%81%D0%BA%D0%BE%D0%B2%D1%81%D0%BA%D0%B0%D1%8F_%D0%BE%D0%B1%D0%BB%D0%B0%D1%81%D1%82%D1%8C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1955" TargetMode="External"/><Relationship Id="rId5" Type="http://schemas.openxmlformats.org/officeDocument/2006/relationships/hyperlink" Target="http://ru.wikipedia.org/wiki/%D0%92%D0%BE%D0%B4%D0%BE%D1%85%D1%80%D0%B0%D0%BD%D0%B8%D0%BB%D0%B8%D1%89%D0%B5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ru.wikipedia.org/wiki/%D0%92%D0%BE%D0%BB%D0%B3%D0%B0_(%D1%80%D0%B5%D0%BA%D0%B0)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56540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entury Gothic" pitchFamily="34" charset="0"/>
              </a:rPr>
              <a:t>Водные </a:t>
            </a:r>
            <a:r>
              <a:rPr lang="ru-RU" b="1" dirty="0">
                <a:solidFill>
                  <a:srgbClr val="FFFF00"/>
                </a:solidFill>
                <a:latin typeface="Century Gothic" pitchFamily="34" charset="0"/>
              </a:rPr>
              <a:t>ресурсы </a:t>
            </a:r>
            <a:r>
              <a:rPr lang="ru-RU" b="1" dirty="0" smtClean="0">
                <a:solidFill>
                  <a:srgbClr val="FFFF00"/>
                </a:solidFill>
                <a:latin typeface="Century Gothic" pitchFamily="34" charset="0"/>
              </a:rPr>
              <a:t>России.</a:t>
            </a:r>
            <a:r>
              <a:rPr lang="ru-RU" b="1" dirty="0">
                <a:solidFill>
                  <a:srgbClr val="FFFF00"/>
                </a:solidFill>
                <a:latin typeface="Century Gothic" pitchFamily="34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rgbClr val="FFFF00"/>
                </a:solidFill>
                <a:latin typeface="Century Gothic" pitchFamily="34" charset="0"/>
              </a:rPr>
              <a:t> Водохранилища </a:t>
            </a:r>
            <a:r>
              <a:rPr lang="ru-RU" b="1" dirty="0" smtClean="0">
                <a:solidFill>
                  <a:srgbClr val="FFFF00"/>
                </a:solidFill>
                <a:latin typeface="Century Gothic" pitchFamily="34" charset="0"/>
              </a:rPr>
              <a:t>– </a:t>
            </a:r>
            <a:br>
              <a:rPr lang="ru-RU" b="1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Century Gothic" pitchFamily="34" charset="0"/>
              </a:rPr>
              <a:t>«</a:t>
            </a:r>
            <a:r>
              <a:rPr lang="ru-RU" b="1" dirty="0">
                <a:solidFill>
                  <a:srgbClr val="FFFF00"/>
                </a:solidFill>
                <a:latin typeface="Century Gothic" pitchFamily="34" charset="0"/>
              </a:rPr>
              <a:t>за» и «против». </a:t>
            </a:r>
            <a:br>
              <a:rPr lang="ru-RU" b="1" dirty="0">
                <a:solidFill>
                  <a:srgbClr val="FFFF00"/>
                </a:solidFill>
                <a:latin typeface="Century Gothic" pitchFamily="34" charset="0"/>
              </a:rPr>
            </a:br>
            <a:endParaRPr lang="ru-RU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792162"/>
          </a:xfrm>
        </p:spPr>
        <p:txBody>
          <a:bodyPr/>
          <a:lstStyle/>
          <a:p>
            <a:r>
              <a:rPr lang="ru-RU" sz="2400" b="1" dirty="0" smtClean="0">
                <a:latin typeface="Century Gothic" pitchFamily="34" charset="0"/>
              </a:rPr>
              <a:t>Урок географии России  8 класс</a:t>
            </a:r>
          </a:p>
          <a:p>
            <a:r>
              <a:rPr lang="ru-RU" sz="2400" b="1" dirty="0" smtClean="0">
                <a:latin typeface="Century Gothic" pitchFamily="34" charset="0"/>
              </a:rPr>
              <a:t>22.10.11</a:t>
            </a:r>
            <a:r>
              <a:rPr lang="ru-RU" sz="2400" b="1" dirty="0" smtClean="0">
                <a:latin typeface="Century Gothic" pitchFamily="34" charset="0"/>
              </a:rPr>
              <a:t>.</a:t>
            </a:r>
            <a:endParaRPr lang="ru-RU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42" y="1268760"/>
            <a:ext cx="842933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entury Gothic" pitchFamily="34" charset="0"/>
              </a:rPr>
              <a:t>Нижнекамское водохранилище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Образовано плотиной одноимённой ГЭС. Заполнение началось в 1978 г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По проекту пл. 2580 км², объём 12,9 км³, длина 270 км, наиб. ширина 25 км. </a:t>
            </a:r>
            <a:endParaRPr lang="ru-RU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Предназначалось 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для сезонного регулирования стока. Однако в процессе заполнения из-за активного противодействия ряда организаций и населения заполнение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водохранилища приостановилось 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на 5 м ниже проектной отметки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В связи с этим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площадь 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составляет 1000 км², объём 2,8 км³.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7812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1643074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  <a:latin typeface="Century Gothic" pitchFamily="34" charset="0"/>
              </a:rPr>
              <a:t>Задание: </a:t>
            </a:r>
            <a:r>
              <a:rPr lang="ru-RU" sz="2800" b="1" dirty="0" smtClean="0">
                <a:latin typeface="Century Gothic" pitchFamily="34" charset="0"/>
              </a:rPr>
              <a:t>Построить ГЭС  заданной мощности</a:t>
            </a:r>
            <a:br>
              <a:rPr lang="ru-RU" sz="2800" b="1" dirty="0" smtClean="0">
                <a:latin typeface="Century Gothic" pitchFamily="34" charset="0"/>
              </a:rPr>
            </a:br>
            <a:r>
              <a:rPr lang="ru-RU" sz="2800" b="1" dirty="0" smtClean="0">
                <a:latin typeface="Century Gothic" pitchFamily="34" charset="0"/>
              </a:rPr>
              <a:t>Падение реки?  Уклон реки? </a:t>
            </a:r>
            <a:r>
              <a:rPr lang="ru-RU" b="1" dirty="0" smtClean="0">
                <a:latin typeface="Century Gothic" pitchFamily="34" charset="0"/>
              </a:rPr>
              <a:t/>
            </a:r>
            <a:br>
              <a:rPr lang="ru-RU" b="1" dirty="0" smtClean="0"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Century Gothic" pitchFamily="34" charset="0"/>
              </a:rPr>
              <a:t>Мощность станции</a:t>
            </a:r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Century Gothic" pitchFamily="34" charset="0"/>
              </a:rPr>
              <a:t>Высота плотины   </a:t>
            </a:r>
          </a:p>
          <a:p>
            <a:pPr>
              <a:buNone/>
            </a:pPr>
            <a:r>
              <a:rPr lang="ru-RU" sz="2800" b="1" dirty="0" smtClean="0">
                <a:latin typeface="Century Gothic" pitchFamily="34" charset="0"/>
              </a:rPr>
              <a:t>Объём водохранилища</a:t>
            </a:r>
          </a:p>
          <a:p>
            <a:pPr>
              <a:buNone/>
            </a:pPr>
            <a:r>
              <a:rPr lang="ru-RU" sz="2800" b="1" dirty="0" smtClean="0">
                <a:latin typeface="Century Gothic" pitchFamily="34" charset="0"/>
              </a:rPr>
              <a:t>Мощность турбины   </a:t>
            </a:r>
          </a:p>
          <a:p>
            <a:pPr>
              <a:buNone/>
            </a:pPr>
            <a:r>
              <a:rPr lang="ru-RU" sz="2800" b="1" dirty="0" smtClean="0">
                <a:latin typeface="Century Gothic" pitchFamily="34" charset="0"/>
              </a:rPr>
              <a:t>Количество турбин</a:t>
            </a:r>
            <a:endParaRPr lang="ru-RU" sz="2800" b="1" dirty="0" smtClean="0"/>
          </a:p>
          <a:p>
            <a:pPr>
              <a:buNone/>
            </a:pPr>
            <a:endParaRPr lang="ru-RU" sz="2800" b="1" dirty="0" smtClean="0">
              <a:latin typeface="Century Gothic" pitchFamily="34" charset="0"/>
            </a:endParaRPr>
          </a:p>
          <a:p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 rot="19527651">
            <a:off x="2811083" y="2225618"/>
            <a:ext cx="69368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3402736">
            <a:off x="5633667" y="2269207"/>
            <a:ext cx="76795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1472" y="3071810"/>
            <a:ext cx="41434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3578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Century Gothic" pitchFamily="34" charset="0"/>
              </a:rPr>
              <a:t>Мощность станции</a:t>
            </a: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ru-RU" sz="2800" b="1" dirty="0" smtClean="0">
                <a:latin typeface="Century Gothic" pitchFamily="34" charset="0"/>
              </a:rPr>
              <a:t>Высота плотины              </a:t>
            </a:r>
            <a:r>
              <a:rPr lang="ru-RU" sz="2400" b="1" dirty="0" smtClean="0">
                <a:latin typeface="Century Gothic" pitchFamily="34" charset="0"/>
              </a:rPr>
              <a:t>Объём водохранилища</a:t>
            </a:r>
          </a:p>
          <a:p>
            <a:pPr>
              <a:buNone/>
            </a:pPr>
            <a:endParaRPr lang="ru-RU" sz="2800" b="1" dirty="0" smtClean="0">
              <a:latin typeface="Century Gothic" pitchFamily="34" charset="0"/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ru-RU" sz="2800" b="1" dirty="0" smtClean="0">
                <a:latin typeface="Century Gothic" pitchFamily="34" charset="0"/>
              </a:rPr>
              <a:t>Мощность турбины          Количество турбин</a:t>
            </a:r>
            <a:endParaRPr lang="ru-RU" sz="2800" b="1" dirty="0" smtClean="0"/>
          </a:p>
          <a:p>
            <a:pPr>
              <a:buNone/>
            </a:pPr>
            <a:endParaRPr lang="ru-RU" sz="2800" b="1" dirty="0" smtClean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285860"/>
            <a:ext cx="547260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Строительство   ГЭС   заданной мощности</a:t>
            </a:r>
          </a:p>
        </p:txBody>
      </p:sp>
      <p:sp>
        <p:nvSpPr>
          <p:cNvPr id="5" name="Стрелка вправо 4"/>
          <p:cNvSpPr/>
          <p:nvPr/>
        </p:nvSpPr>
        <p:spPr>
          <a:xfrm rot="1926072">
            <a:off x="5626110" y="23660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9527651">
            <a:off x="2622894" y="23777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9551005">
            <a:off x="2194782" y="37332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185684">
            <a:off x="5691870" y="38150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Чем__________ высота </a:t>
            </a:r>
            <a:r>
              <a:rPr lang="ru-RU" b="1" dirty="0"/>
              <a:t>плотины, тем </a:t>
            </a:r>
            <a:r>
              <a:rPr lang="ru-RU" b="1" dirty="0" smtClean="0"/>
              <a:t>____________мощную </a:t>
            </a:r>
            <a:r>
              <a:rPr lang="ru-RU" b="1" dirty="0"/>
              <a:t>турбину можно установить, при этом </a:t>
            </a:r>
            <a:r>
              <a:rPr lang="ru-RU" b="1" dirty="0" smtClean="0"/>
              <a:t>_____________ </a:t>
            </a:r>
            <a:r>
              <a:rPr lang="ru-RU" b="1" dirty="0"/>
              <a:t>мощность </a:t>
            </a:r>
            <a:r>
              <a:rPr lang="ru-RU" b="1" dirty="0" smtClean="0"/>
              <a:t>электростанции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Чем </a:t>
            </a:r>
            <a:r>
              <a:rPr lang="ru-RU" b="1" dirty="0" smtClean="0"/>
              <a:t>_______объём </a:t>
            </a:r>
            <a:r>
              <a:rPr lang="ru-RU" b="1" dirty="0"/>
              <a:t>водохранилища,  </a:t>
            </a:r>
            <a:r>
              <a:rPr lang="ru-RU" b="1" dirty="0" smtClean="0"/>
              <a:t>тем_______ </a:t>
            </a:r>
            <a:r>
              <a:rPr lang="ru-RU" b="1" dirty="0"/>
              <a:t>мощная </a:t>
            </a:r>
            <a:r>
              <a:rPr lang="ru-RU" b="1" dirty="0" smtClean="0"/>
              <a:t>электростанция, </a:t>
            </a:r>
            <a:r>
              <a:rPr lang="ru-RU" b="1" dirty="0"/>
              <a:t>т.к. можно установить </a:t>
            </a:r>
            <a:r>
              <a:rPr lang="ru-RU" b="1" dirty="0" smtClean="0"/>
              <a:t>________ </a:t>
            </a:r>
            <a:r>
              <a:rPr lang="ru-RU" b="1" dirty="0"/>
              <a:t>количество турбин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Строительство   ГЭС   заданной мощности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3520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Чем </a:t>
            </a:r>
            <a:r>
              <a:rPr lang="ru-RU" b="1" dirty="0" smtClean="0">
                <a:solidFill>
                  <a:srgbClr val="FF0000"/>
                </a:solidFill>
              </a:rPr>
              <a:t>больше</a:t>
            </a:r>
            <a:r>
              <a:rPr lang="ru-RU" b="1" dirty="0" smtClean="0"/>
              <a:t> высота </a:t>
            </a:r>
            <a:r>
              <a:rPr lang="ru-RU" b="1" dirty="0"/>
              <a:t>плотины, тем </a:t>
            </a:r>
            <a:r>
              <a:rPr lang="ru-RU" b="1" dirty="0" smtClean="0">
                <a:solidFill>
                  <a:srgbClr val="FF0000"/>
                </a:solidFill>
              </a:rPr>
              <a:t>более</a:t>
            </a:r>
            <a:r>
              <a:rPr lang="ru-RU" b="1" dirty="0" smtClean="0"/>
              <a:t> мощную </a:t>
            </a:r>
            <a:r>
              <a:rPr lang="ru-RU" b="1" dirty="0"/>
              <a:t>турбину можно установить, при </a:t>
            </a:r>
            <a:r>
              <a:rPr lang="ru-RU" b="1" dirty="0" smtClean="0"/>
              <a:t>этом </a:t>
            </a:r>
            <a:r>
              <a:rPr lang="ru-RU" b="1" dirty="0" smtClean="0">
                <a:solidFill>
                  <a:srgbClr val="FF0000"/>
                </a:solidFill>
              </a:rPr>
              <a:t>возрастает</a:t>
            </a:r>
            <a:r>
              <a:rPr lang="ru-RU" b="1" dirty="0" smtClean="0"/>
              <a:t> </a:t>
            </a:r>
            <a:r>
              <a:rPr lang="ru-RU" b="1" dirty="0"/>
              <a:t>мощность </a:t>
            </a:r>
            <a:r>
              <a:rPr lang="ru-RU" b="1" dirty="0" smtClean="0"/>
              <a:t>электростанции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Чем </a:t>
            </a:r>
            <a:r>
              <a:rPr lang="ru-RU" b="1" dirty="0" smtClean="0">
                <a:solidFill>
                  <a:srgbClr val="FF0000"/>
                </a:solidFill>
              </a:rPr>
              <a:t>меньше</a:t>
            </a:r>
            <a:r>
              <a:rPr lang="ru-RU" b="1" dirty="0" smtClean="0"/>
              <a:t> объём </a:t>
            </a:r>
            <a:r>
              <a:rPr lang="ru-RU" b="1" dirty="0"/>
              <a:t>водохранилища,  </a:t>
            </a:r>
            <a:r>
              <a:rPr lang="ru-RU" b="1" dirty="0" smtClean="0"/>
              <a:t>тем </a:t>
            </a:r>
            <a:r>
              <a:rPr lang="ru-RU" b="1" dirty="0" smtClean="0">
                <a:solidFill>
                  <a:srgbClr val="FF0000"/>
                </a:solidFill>
              </a:rPr>
              <a:t>менее</a:t>
            </a:r>
            <a:r>
              <a:rPr lang="ru-RU" b="1" dirty="0" smtClean="0"/>
              <a:t> </a:t>
            </a:r>
            <a:r>
              <a:rPr lang="ru-RU" b="1" dirty="0"/>
              <a:t>мощная </a:t>
            </a:r>
            <a:r>
              <a:rPr lang="ru-RU" b="1" dirty="0" smtClean="0"/>
              <a:t>электростанция, </a:t>
            </a:r>
            <a:r>
              <a:rPr lang="ru-RU" b="1" dirty="0"/>
              <a:t>т.к. можно </a:t>
            </a:r>
            <a:r>
              <a:rPr lang="ru-RU" b="1" dirty="0" smtClean="0"/>
              <a:t>установить </a:t>
            </a:r>
            <a:r>
              <a:rPr lang="ru-RU" b="1" dirty="0" smtClean="0">
                <a:solidFill>
                  <a:srgbClr val="FF0000"/>
                </a:solidFill>
              </a:rPr>
              <a:t>меньшее </a:t>
            </a:r>
            <a:r>
              <a:rPr lang="ru-RU" b="1" dirty="0" smtClean="0"/>
              <a:t>количество </a:t>
            </a:r>
            <a:r>
              <a:rPr lang="ru-RU" b="1" dirty="0"/>
              <a:t>турбин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Строительство   ГЭС   заданной мощности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41828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Братское в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28"/>
            <a:ext cx="4249736" cy="285752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5338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606" y="3284984"/>
            <a:ext cx="4040188" cy="2871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06" y="3284984"/>
            <a:ext cx="404238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06" y="260648"/>
            <a:ext cx="404238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Красноярская ГЭ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14688"/>
            <a:ext cx="4214842" cy="2911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 rot="19466118">
            <a:off x="1027169" y="2805262"/>
            <a:ext cx="7191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entury Gothic" pitchFamily="34" charset="0"/>
              </a:rPr>
              <a:t>Сторонники водохранилищ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локоль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932060"/>
            <a:ext cx="3786752" cy="5683286"/>
          </a:xfrm>
        </p:spPr>
      </p:pic>
      <p:sp>
        <p:nvSpPr>
          <p:cNvPr id="5" name="Прямоугольник 4"/>
          <p:cNvSpPr/>
          <p:nvPr/>
        </p:nvSpPr>
        <p:spPr>
          <a:xfrm>
            <a:off x="4643438" y="1000108"/>
            <a:ext cx="41434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Century Gothic" pitchFamily="34" charset="0"/>
              </a:rPr>
              <a:t>Колокольня Никольского собора</a:t>
            </a:r>
            <a:r>
              <a:rPr lang="ru-RU" sz="2800" dirty="0" smtClean="0">
                <a:solidFill>
                  <a:srgbClr val="FFFF00"/>
                </a:solidFill>
                <a:latin typeface="Century Gothic" pitchFamily="34" charset="0"/>
              </a:rPr>
              <a:t> (затопленная колокольня) — памятник истории и архитектуры на искусственном острове </a:t>
            </a:r>
            <a:r>
              <a:rPr lang="ru-RU" sz="2800" dirty="0" err="1" smtClean="0">
                <a:solidFill>
                  <a:srgbClr val="FFFF00"/>
                </a:solidFill>
                <a:latin typeface="Century Gothic" pitchFamily="34" charset="0"/>
              </a:rPr>
              <a:t>Угличского</a:t>
            </a:r>
            <a:r>
              <a:rPr lang="ru-RU" sz="2800" dirty="0" smtClean="0">
                <a:solidFill>
                  <a:srgbClr val="FFFF00"/>
                </a:solidFill>
                <a:latin typeface="Century Gothic" pitchFamily="34" charset="0"/>
              </a:rPr>
              <a:t> водохранилища недалеко от города Калязина</a:t>
            </a:r>
            <a:endParaRPr lang="ru-RU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entury Gothic" pitchFamily="34" charset="0"/>
              </a:rPr>
              <a:t>Противники водохранилищ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272627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3600" dirty="0" err="1">
                <a:solidFill>
                  <a:srgbClr val="FFFF00"/>
                </a:solidFill>
                <a:latin typeface="Century Gothic" pitchFamily="34" charset="0"/>
              </a:rPr>
              <a:t>Тинару</a:t>
            </a:r>
            <a:r>
              <a:rPr lang="ru-RU" sz="3600" dirty="0">
                <a:solidFill>
                  <a:srgbClr val="FFFF00"/>
                </a:solidFill>
                <a:latin typeface="Century Gothic" pitchFamily="34" charset="0"/>
              </a:rPr>
              <a:t> (</a:t>
            </a:r>
            <a:r>
              <a:rPr lang="ru-RU" sz="3600" dirty="0" err="1">
                <a:solidFill>
                  <a:srgbClr val="FFFF00"/>
                </a:solidFill>
                <a:latin typeface="Century Gothic" pitchFamily="34" charset="0"/>
              </a:rPr>
              <a:t>en</a:t>
            </a:r>
            <a:r>
              <a:rPr lang="ru-RU" sz="3600" dirty="0">
                <a:solidFill>
                  <a:srgbClr val="FFFF00"/>
                </a:solidFill>
                <a:latin typeface="Century Gothic" pitchFamily="34" charset="0"/>
              </a:rPr>
              <a:t>) (</a:t>
            </a:r>
            <a:r>
              <a:rPr lang="ru-RU" sz="3600" dirty="0" err="1">
                <a:solidFill>
                  <a:srgbClr val="FFFF00"/>
                </a:solidFill>
                <a:latin typeface="Century Gothic" pitchFamily="34" charset="0"/>
              </a:rPr>
              <a:t>Квинсленд</a:t>
            </a:r>
            <a:r>
              <a:rPr lang="ru-RU" sz="3600" dirty="0">
                <a:solidFill>
                  <a:srgbClr val="FFFF00"/>
                </a:solidFill>
                <a:latin typeface="Century Gothic" pitchFamily="34" charset="0"/>
              </a:rPr>
              <a:t>, Австралия)</a:t>
            </a:r>
            <a:r>
              <a:rPr lang="ru-RU" sz="3600" dirty="0">
                <a:latin typeface="Century Gothic" pitchFamily="34" charset="0"/>
              </a:rPr>
              <a:t/>
            </a:r>
            <a:br>
              <a:rPr lang="ru-RU" sz="3600" dirty="0">
                <a:latin typeface="Century Gothic" pitchFamily="34" charset="0"/>
              </a:rPr>
            </a:br>
            <a:endParaRPr lang="ru-RU" sz="3600" dirty="0"/>
          </a:p>
        </p:txBody>
      </p:sp>
      <p:pic>
        <p:nvPicPr>
          <p:cNvPr id="4" name="Объект 3" descr="http://upload.wikimedia.org/wikipedia/commons/thumb/c/c9/Lake-Tinaroo-drowned-forest-1648.jpg/220px-Lake-Tinaroo-drowned-forest-1648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12776"/>
            <a:ext cx="4000528" cy="47863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latin typeface="Century Gothic" pitchFamily="34" charset="0"/>
              </a:rPr>
              <a:t>Верхушки деревьев леса, затопленного в 1950-ых гг. все ещё показываются над водой </a:t>
            </a:r>
            <a:r>
              <a:rPr lang="ru-RU" dirty="0" smtClean="0">
                <a:latin typeface="Century Gothic" pitchFamily="34" charset="0"/>
              </a:rPr>
              <a:t>водохранилища</a:t>
            </a:r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0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Иваньковское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водохранилище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ru-RU" sz="3600" dirty="0">
              <a:latin typeface="Century Gothic" pitchFamily="34" charset="0"/>
            </a:endParaRPr>
          </a:p>
        </p:txBody>
      </p:sp>
      <p:pic>
        <p:nvPicPr>
          <p:cNvPr id="4" name="Picture 2" descr="C:\Users\Наталья\Pictures\800PX-~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928670"/>
            <a:ext cx="4038600" cy="557216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4810" y="1000108"/>
            <a:ext cx="4471990" cy="5126055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В марте </a:t>
            </a:r>
            <a:r>
              <a:rPr lang="ru-RU" sz="2000" dirty="0" smtClean="0">
                <a:solidFill>
                  <a:schemeClr val="bg1"/>
                </a:solidFill>
                <a:hlinkClick r:id="rId3" tooltip="1937 год"/>
              </a:rPr>
              <a:t>1937 года</a:t>
            </a:r>
            <a:r>
              <a:rPr lang="ru-RU" sz="2000" dirty="0" smtClean="0">
                <a:solidFill>
                  <a:schemeClr val="bg1"/>
                </a:solidFill>
              </a:rPr>
              <a:t>  о</a:t>
            </a:r>
            <a:r>
              <a:rPr lang="ru-RU" sz="2000" dirty="0" smtClean="0">
                <a:solidFill>
                  <a:srgbClr val="FFFF00"/>
                </a:solidFill>
              </a:rPr>
              <a:t>бразовалось крупное водохранилище на Волге, именуемое Московским морем. Водой была затоплена территория, которую занимали 106 населённых пунктов, обширные луга и болота, большие площади спиленных лесов.       Под водой оказалась площадь 32 000 га.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При строительстве водохранилища в </a:t>
            </a:r>
            <a:r>
              <a:rPr lang="ru-RU" sz="2000" dirty="0" smtClean="0">
                <a:solidFill>
                  <a:srgbClr val="FFFF00"/>
                </a:solidFill>
                <a:hlinkClick r:id="rId4" tooltip="1936"/>
              </a:rPr>
              <a:t>1936</a:t>
            </a:r>
            <a:r>
              <a:rPr lang="ru-RU" sz="2000" dirty="0" smtClean="0">
                <a:solidFill>
                  <a:srgbClr val="FFFF00"/>
                </a:solidFill>
              </a:rPr>
              <a:t> году был уничтожен уездный город </a:t>
            </a:r>
            <a:r>
              <a:rPr lang="ru-RU" sz="2000" dirty="0" err="1" smtClean="0">
                <a:solidFill>
                  <a:srgbClr val="FFFF00"/>
                </a:solidFill>
                <a:hlinkClick r:id="rId5"/>
              </a:rPr>
              <a:t>Корчева</a:t>
            </a:r>
            <a:r>
              <a:rPr lang="ru-RU" sz="2000" dirty="0" smtClean="0">
                <a:solidFill>
                  <a:srgbClr val="FFFF00"/>
                </a:solidFill>
              </a:rPr>
              <a:t> и несколько десятков окрестных сёл, попавших в зону затопления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820305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980728"/>
            <a:ext cx="75608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latin typeface="Century Gothic" pitchFamily="34" charset="0"/>
              </a:rPr>
              <a:t>Нижнекамское водохранилище</a:t>
            </a:r>
            <a:endParaRPr lang="ru-RU" sz="36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085184"/>
            <a:ext cx="8784976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Из-за резкого замедления скорости течения существует проблема заиления водохранилищ наносами, которые несут река и временные водотоки.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2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600200"/>
            <a:ext cx="8867328" cy="4525963"/>
          </a:xfrm>
        </p:spPr>
        <p:txBody>
          <a:bodyPr/>
          <a:lstStyle/>
          <a:p>
            <a:pPr marL="0" indent="0" algn="r">
              <a:buNone/>
            </a:pPr>
            <a:r>
              <a:rPr lang="ru-RU" sz="4000" b="1" dirty="0" smtClean="0">
                <a:latin typeface="Century Gothic" pitchFamily="34" charset="0"/>
              </a:rPr>
              <a:t>«</a:t>
            </a:r>
            <a:r>
              <a:rPr lang="ru-RU" sz="4000" b="1" dirty="0">
                <a:latin typeface="Century Gothic" pitchFamily="34" charset="0"/>
              </a:rPr>
              <a:t>Единственный путь к познанию – это деятельность…»</a:t>
            </a:r>
          </a:p>
          <a:p>
            <a:pPr marL="0" indent="0" algn="r">
              <a:buNone/>
            </a:pPr>
            <a:r>
              <a:rPr lang="ru-RU" sz="2800" b="1" dirty="0">
                <a:latin typeface="Century Gothic" pitchFamily="34" charset="0"/>
              </a:rPr>
              <a:t> Бернард Шоу.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50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51519" y="285750"/>
            <a:ext cx="84249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В водохранилище выражена сезонная динамика видового состава и численности планктона с максимумами, совпадающими с периодом наибольшего прогрева воды. При этом вода "цветет". Под "цветением" воды понимают интенсивное развитие водорослей, когда микроскопические организмы из-за своей массовости становятся видимыми и придают воде различную окраску.</a:t>
            </a:r>
          </a:p>
        </p:txBody>
      </p:sp>
    </p:spTree>
  </p:cSld>
  <p:clrMapOvr>
    <a:masterClrMapping/>
  </p:clrMapOvr>
  <p:transition spd="slow" advTm="6297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53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642938" y="0"/>
            <a:ext cx="81788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При строительстве водохранилища затапливаются леса и крупные массивы самых плодородных пойменных земель. </a:t>
            </a:r>
            <a:endParaRPr kumimoji="0"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kumimoji="0"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Пришлось </a:t>
            </a:r>
            <a:r>
              <a:rPr kumimoji="0"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переселять людей с обжитых мест. При этом под воду ушли многие села. </a:t>
            </a:r>
            <a:endParaRPr kumimoji="0"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kumimoji="0"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На </a:t>
            </a:r>
            <a:r>
              <a:rPr kumimoji="0"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территории, прилегающих к водохранилищу, происходит подъем уровня грунтовых вод и вследствие этого их подтопление. </a:t>
            </a:r>
            <a:endParaRPr kumimoji="0"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kumimoji="0"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А </a:t>
            </a:r>
            <a:r>
              <a:rPr kumimoji="0"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сколько гибнет рыбы, лишенной привычных путей во время нереста! </a:t>
            </a:r>
            <a:endParaRPr kumimoji="0"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kumimoji="0"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В </a:t>
            </a:r>
            <a:r>
              <a:rPr kumimoji="0"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водохранилищах, как и в озерах, крайне замедлен </a:t>
            </a:r>
            <a:r>
              <a:rPr kumimoji="0"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водообмен</a:t>
            </a:r>
            <a:r>
              <a:rPr kumimoji="0"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и слабее возможность самоочищения по сравнению с реками. Поэтому существует постоянная опасность загрязнения их сточными (промышленными, бытовыми и сельскохозяйственными) водами. </a:t>
            </a:r>
            <a:endParaRPr kumimoji="0"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kumimoji="0"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Так </a:t>
            </a:r>
            <a:r>
              <a:rPr kumimoji="0"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что порой трудно оценить, больше пользы или вреда приносит строительство водохранилищ.</a:t>
            </a:r>
          </a:p>
        </p:txBody>
      </p:sp>
      <p:sp>
        <p:nvSpPr>
          <p:cNvPr id="22532" name="WordArt 3"/>
          <p:cNvSpPr>
            <a:spLocks noChangeArrowheads="1" noChangeShapeType="1" noTextEdit="1"/>
          </p:cNvSpPr>
          <p:nvPr/>
        </p:nvSpPr>
        <p:spPr bwMode="auto">
          <a:xfrm>
            <a:off x="179388" y="-171449"/>
            <a:ext cx="2519363" cy="11525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perspectiveFron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ransition spd="slow" advTm="10157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entury Gothic" pitchFamily="34" charset="0"/>
              </a:rPr>
              <a:t>Домашнее задание:</a:t>
            </a:r>
            <a:endParaRPr lang="ru-RU" sz="3600" dirty="0">
              <a:latin typeface="Century Gothic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435100"/>
            <a:ext cx="7848872" cy="46910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latin typeface="Century Gothic" pitchFamily="34" charset="0"/>
              </a:rPr>
              <a:t>Подписать и знать крупнейшие водохранилища России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latin typeface="Century Gothic" pitchFamily="34" charset="0"/>
              </a:rPr>
              <a:t>Представьте обратный процесс по спуску куйбышевского водохранилища. Дайте прогноз развития ситуации.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latin typeface="Century Gothic" pitchFamily="34" charset="0"/>
              </a:rPr>
              <a:t>Учить карту Воды России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latin typeface="Century Gothic" pitchFamily="34" charset="0"/>
              </a:rPr>
              <a:t>Пополнить таблицу</a:t>
            </a:r>
            <a:endParaRPr lang="ru-RU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9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FFFF00"/>
                </a:solidFill>
                <a:latin typeface="Century Gothic" pitchFamily="34" charset="0"/>
              </a:rPr>
              <a:t>Разминка </a:t>
            </a:r>
            <a:r>
              <a:rPr lang="ru-RU" b="1" dirty="0" smtClean="0">
                <a:solidFill>
                  <a:srgbClr val="FFFF00"/>
                </a:solidFill>
                <a:latin typeface="Century Gothic" pitchFamily="34" charset="0"/>
              </a:rPr>
              <a:t>:</a:t>
            </a:r>
            <a:r>
              <a:rPr lang="ru-RU" b="1" dirty="0" smtClean="0">
                <a:latin typeface="Century Gothic" pitchFamily="34" charset="0"/>
              </a:rPr>
              <a:t/>
            </a:r>
            <a:br>
              <a:rPr lang="ru-RU" b="1" dirty="0" smtClean="0">
                <a:latin typeface="Century Gothic" pitchFamily="34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Century Gothic" pitchFamily="34" charset="0"/>
              </a:rPr>
              <a:t>узнайте водный объект.</a:t>
            </a:r>
            <a:endParaRPr lang="ru-RU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1788140"/>
              </p:ext>
            </p:extLst>
          </p:nvPr>
        </p:nvGraphicFramePr>
        <p:xfrm>
          <a:off x="539552" y="1772816"/>
          <a:ext cx="822960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48233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1 вариант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</a:rPr>
                        <a:t>2 вариант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2694132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Century Gothic" pitchFamily="34" charset="0"/>
                        </a:rPr>
                        <a:t>№№ с 1-9, </a:t>
                      </a:r>
                      <a:endParaRPr lang="ru-RU" sz="4800" b="1" dirty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ru-RU" sz="480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ru-RU" sz="4800" b="1" dirty="0" smtClean="0">
                          <a:latin typeface="Century Gothic" pitchFamily="34" charset="0"/>
                        </a:rPr>
                        <a:t>№ 19 </a:t>
                      </a:r>
                      <a:endParaRPr lang="ru-RU" sz="4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Century Gothic" pitchFamily="34" charset="0"/>
                        </a:rPr>
                        <a:t>№№ с 10-18,</a:t>
                      </a:r>
                      <a:endParaRPr lang="ru-RU" sz="4800" b="1" dirty="0">
                        <a:latin typeface="Century Gothic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>
                          <a:latin typeface="Century Gothic" pitchFamily="34" charset="0"/>
                        </a:rPr>
                        <a:t>№ 19 </a:t>
                      </a:r>
                    </a:p>
                    <a:p>
                      <a:pPr algn="ctr"/>
                      <a:endParaRPr lang="ru-RU" sz="48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967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Century Gothic" pitchFamily="34" charset="0"/>
              </a:rPr>
              <a:t>Разминка 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«Воды России»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авая фигурная скобка 1"/>
          <p:cNvSpPr/>
          <p:nvPr/>
        </p:nvSpPr>
        <p:spPr>
          <a:xfrm>
            <a:off x="10692680" y="155679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6865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Century Gothic" pitchFamily="34" charset="0"/>
              </a:rPr>
              <a:t>Проверь себя:</a:t>
            </a:r>
            <a:br>
              <a:rPr lang="ru-RU" sz="3200" b="1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Century Gothic" pitchFamily="34" charset="0"/>
              </a:rPr>
              <a:t>1 вариант                    2 вариант   </a:t>
            </a:r>
            <a:endParaRPr lang="ru-RU" sz="32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056" y="1214422"/>
            <a:ext cx="8496944" cy="4964939"/>
          </a:xfrm>
        </p:spPr>
        <p:txBody>
          <a:bodyPr numCol="1"/>
          <a:lstStyle/>
          <a:p>
            <a:pPr marL="514350" indent="-514350">
              <a:buFont typeface="+mj-lt"/>
              <a:buAutoNum type="arabicPeriod"/>
            </a:pPr>
            <a:endParaRPr lang="ru-RU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514350" indent="-514350">
              <a:buNone/>
            </a:pPr>
            <a:endParaRPr lang="ru-RU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6519582"/>
              </p:ext>
            </p:extLst>
          </p:nvPr>
        </p:nvGraphicFramePr>
        <p:xfrm>
          <a:off x="928662" y="1428737"/>
          <a:ext cx="7929618" cy="507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7354"/>
                <a:gridCol w="4142264"/>
              </a:tblGrid>
              <a:tr h="2648335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Иртыш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Амур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Байкал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Онежское оз.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Куйбышевское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вдх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.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Обь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Дон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Рыбинское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вдх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.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Яна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 startAt="10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Чудское озеро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Лена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Индигирка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Колыма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Ладожское озеро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Анадырь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Енисей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Ангара</a:t>
                      </a:r>
                    </a:p>
                    <a:p>
                      <a:pPr marL="514350" indent="-514350">
                        <a:buFont typeface="+mj-lt"/>
                        <a:buAutoNum type="arabicPeriod" startAt="11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Братское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вдх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.</a:t>
                      </a:r>
                    </a:p>
                  </a:txBody>
                  <a:tcPr/>
                </a:tc>
              </a:tr>
              <a:tr h="441168">
                <a:tc gridSpan="2">
                  <a:txBody>
                    <a:bodyPr/>
                    <a:lstStyle/>
                    <a:p>
                      <a:pPr marL="514350" marR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19.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Волга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 startAt="11"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4731">
                <a:tc gridSpan="2">
                  <a:txBody>
                    <a:bodyPr/>
                    <a:lstStyle/>
                    <a:p>
                      <a:pPr marL="514350" marR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Норма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оценок:</a:t>
                      </a:r>
                    </a:p>
                    <a:p>
                      <a:pPr marL="514350" marR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14350" marR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10 правильных ответов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– «5»</a:t>
                      </a:r>
                    </a:p>
                    <a:p>
                      <a:pPr marL="514350" marR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9,8- 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«4»</a:t>
                      </a:r>
                    </a:p>
                    <a:p>
                      <a:pPr marL="514350" marR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7,6- 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«3»</a:t>
                      </a:r>
                    </a:p>
                    <a:p>
                      <a:pPr marL="514350" marR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Меньше-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«2»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http://upload.wikimedia.org/wikipedia/ru/archive/4/44/20060403100600%21Ss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78"/>
          <a:stretch>
            <a:fillRect/>
          </a:stretch>
        </p:blipFill>
        <p:spPr bwMode="auto">
          <a:xfrm>
            <a:off x="0" y="0"/>
            <a:ext cx="9180513" cy="70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. 4"/>
          <p:cNvSpPr>
            <a:spLocks noGrp="1" noChangeArrowheads="1"/>
          </p:cNvSpPr>
          <p:nvPr>
            <p:ph type="title"/>
          </p:nvPr>
        </p:nvSpPr>
        <p:spPr>
          <a:xfrm>
            <a:off x="5791701" y="1196752"/>
            <a:ext cx="3394720" cy="346050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Водохранилище </a:t>
            </a:r>
            <a:b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entury Gothic" pitchFamily="34" charset="0"/>
              </a:rPr>
              <a:t>Саяно-Шушенской  ГЭС</a:t>
            </a:r>
          </a:p>
        </p:txBody>
      </p:sp>
    </p:spTree>
    <p:extLst>
      <p:ext uri="{BB962C8B-B14F-4D97-AF65-F5344CB8AC3E}">
        <p14:creationId xmlns="" xmlns:p14="http://schemas.microsoft.com/office/powerpoint/2010/main" val="1601362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6" descr="ГИДРОЭЛЕКТРОСТАНЦИЯ, использующая механическую энергию водотока. Плотина создает подпор воды в водохранилище, обеспечивающем постоянный подвод энергии. Вода истекает через водозабор, уровнем которого определяется скорость течения. Поток воды, вращая турбину, приводит во вращение электрогенератор. По высоковольтным ЛЭП электроэнергия передается на распределительные подстанции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0486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558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280919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dirty="0" smtClean="0">
                <a:latin typeface="Century Gothic" pitchFamily="34" charset="0"/>
              </a:rPr>
              <a:t>КУ́ЙБЫШЕВСКОЕ  </a:t>
            </a:r>
            <a:r>
              <a:rPr lang="ru-RU" sz="2800" b="1" dirty="0">
                <a:latin typeface="Century Gothic" pitchFamily="34" charset="0"/>
              </a:rPr>
              <a:t>ВОДОХРАНИ́ЛИЩЕ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124744"/>
            <a:ext cx="8643998" cy="500141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Расположено в 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среднем течении реки Волги, образовано плотиной Жигулевской ГЭС. </a:t>
            </a:r>
            <a:endParaRPr lang="ru-RU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Заполнено 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1955—57гг.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Площадь 5900 км2, объем 56 км3, длина 510 км, наибольшая ширина 27 км. </a:t>
            </a:r>
            <a:endParaRPr lang="ru-RU" sz="2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Используется для орошения и водоснабжения. Рыболовство. Судоходство.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На Куйбышевском водохранилище — порты Ульяновск, Тольятти и др.</a:t>
            </a:r>
          </a:p>
          <a:p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3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4038600" cy="6408737"/>
          </a:xfrm>
        </p:spPr>
        <p:txBody>
          <a:bodyPr/>
          <a:lstStyle/>
          <a:p>
            <a:r>
              <a:rPr lang="ru-RU" sz="1400" b="1"/>
              <a:t>Можа́йское водохрани́лище</a:t>
            </a:r>
            <a:r>
              <a:rPr lang="ru-RU" sz="1400"/>
              <a:t> — водохранилище на западе </a:t>
            </a:r>
            <a:r>
              <a:rPr lang="ru-RU" sz="1400">
                <a:hlinkClick r:id="rId2" tooltip="Московская область"/>
              </a:rPr>
              <a:t>Московской области</a:t>
            </a:r>
            <a:r>
              <a:rPr lang="ru-RU" sz="1400"/>
              <a:t>, на территории </a:t>
            </a:r>
            <a:r>
              <a:rPr lang="ru-RU" sz="1400">
                <a:hlinkClick r:id="rId3" tooltip="Можайский район Московской области"/>
              </a:rPr>
              <a:t>Можайского района</a:t>
            </a:r>
            <a:r>
              <a:rPr lang="ru-RU" sz="1400"/>
              <a:t>. Является крупнейшим водохранилищем региона. Полезный объём 221 млн м³, площадь 30,7 км². Ширина до 3,5 км, длина около 47 км. Замерзает в конце ноября, вскрывается в конце апреля. Популярное место отдыха.</a:t>
            </a:r>
          </a:p>
          <a:p>
            <a:pPr>
              <a:buFont typeface="Wingdings" pitchFamily="2" charset="2"/>
              <a:buNone/>
            </a:pPr>
            <a:endParaRPr lang="ru-RU" sz="1400" b="1"/>
          </a:p>
          <a:p>
            <a:pPr>
              <a:buFont typeface="Wingdings" pitchFamily="2" charset="2"/>
              <a:buNone/>
            </a:pPr>
            <a:r>
              <a:rPr lang="ru-RU" sz="1400" b="1"/>
              <a:t>     Куйбышевское водохранилище</a:t>
            </a:r>
            <a:r>
              <a:rPr lang="ru-RU" sz="1400"/>
              <a:t>  — самое крупное на реке </a:t>
            </a:r>
            <a:r>
              <a:rPr lang="ru-RU" sz="1400">
                <a:hlinkClick r:id="rId4" tooltip="Волга (река)"/>
              </a:rPr>
              <a:t>Волге</a:t>
            </a:r>
            <a:r>
              <a:rPr lang="ru-RU" sz="1400"/>
              <a:t> </a:t>
            </a:r>
            <a:r>
              <a:rPr lang="ru-RU" sz="1400">
                <a:hlinkClick r:id="rId5" tooltip="Водохранилище"/>
              </a:rPr>
              <a:t>водохранилище</a:t>
            </a:r>
            <a:r>
              <a:rPr lang="ru-RU" sz="1400"/>
              <a:t>. Возникло в </a:t>
            </a:r>
            <a:r>
              <a:rPr lang="ru-RU" sz="1400">
                <a:hlinkClick r:id="rId6" tooltip="1955"/>
              </a:rPr>
              <a:t>1955</a:t>
            </a:r>
            <a:r>
              <a:rPr lang="ru-RU" sz="1400"/>
              <a:t>—</a:t>
            </a:r>
            <a:r>
              <a:rPr lang="ru-RU" sz="1400">
                <a:hlinkClick r:id="rId7" tooltip="1957"/>
              </a:rPr>
              <a:t>1957</a:t>
            </a:r>
            <a:r>
              <a:rPr lang="ru-RU" sz="1400"/>
              <a:t> гг. Является третьим в мире по площади водохранилищем. Длина водохранилища более 500 км, наибольшая ширина в устье </a:t>
            </a:r>
            <a:r>
              <a:rPr lang="ru-RU" sz="1400">
                <a:hlinkClick r:id="rId8" tooltip="Кама (река)"/>
              </a:rPr>
              <a:t>Камы</a:t>
            </a:r>
            <a:r>
              <a:rPr lang="ru-RU" sz="1400"/>
              <a:t> — 35 км, площадь водного зеркала — 6,5 тыс. км² (среди речных — первое место в мире). Основное назначение водохранилища — выработка электроэнергии, улучшение судоходства, водоснабжение, ирригация. Кроме того, используется для рыболовства.</a:t>
            </a:r>
            <a:r>
              <a:rPr lang="ru-RU" sz="1800"/>
              <a:t> </a:t>
            </a:r>
          </a:p>
        </p:txBody>
      </p:sp>
      <p:pic>
        <p:nvPicPr>
          <p:cNvPr id="10247" name="Picture 7" descr="мож-о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427538" y="188913"/>
            <a:ext cx="4537075" cy="3024187"/>
          </a:xfrm>
          <a:noFill/>
          <a:ln/>
        </p:spPr>
      </p:pic>
      <p:sp>
        <p:nvSpPr>
          <p:cNvPr id="10249" name="Rectangle 9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10250" name="Picture 10" descr="куйб-о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538" y="3357563"/>
            <a:ext cx="4537075" cy="3176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 уроку 20.10.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655</Words>
  <Application>Microsoft Office PowerPoint</Application>
  <PresentationFormat>Экран (4:3)</PresentationFormat>
  <Paragraphs>103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 уроку 20.10.11</vt:lpstr>
      <vt:lpstr>Водные ресурсы России.  Водохранилища –  «за» и «против».  </vt:lpstr>
      <vt:lpstr>Слайд 2</vt:lpstr>
      <vt:lpstr>Разминка : узнайте водный объект.</vt:lpstr>
      <vt:lpstr>Разминка «Воды России»</vt:lpstr>
      <vt:lpstr>Проверь себя: 1 вариант                    2 вариант   </vt:lpstr>
      <vt:lpstr>Водохранилище  Саяно-Шушенской  ГЭС</vt:lpstr>
      <vt:lpstr>Слайд 7</vt:lpstr>
      <vt:lpstr>КУ́ЙБЫШЕВСКОЕ  ВОДОХРАНИ́ЛИЩЕ</vt:lpstr>
      <vt:lpstr>Слайд 9</vt:lpstr>
      <vt:lpstr>Нижнекамское водохранилище</vt:lpstr>
      <vt:lpstr>Задание: Построить ГЭС  заданной мощности Падение реки?  Уклон реки?  </vt:lpstr>
      <vt:lpstr>Слайд 12</vt:lpstr>
      <vt:lpstr>Строительство   ГЭС   заданной мощности</vt:lpstr>
      <vt:lpstr>Строительство   ГЭС   заданной мощности</vt:lpstr>
      <vt:lpstr>Слайд 15</vt:lpstr>
      <vt:lpstr>Слайд 16</vt:lpstr>
      <vt:lpstr>Тинару (en) (Квинсленд, Австралия) </vt:lpstr>
      <vt:lpstr>Иваньковское водохранилище </vt:lpstr>
      <vt:lpstr>Нижнекамское водохранилище</vt:lpstr>
      <vt:lpstr>Слайд 20</vt:lpstr>
      <vt:lpstr>Слайд 21</vt:lpstr>
      <vt:lpstr>Домашнее задание:</vt:lpstr>
    </vt:vector>
  </TitlesOfParts>
  <Company>шк112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Светлана</cp:lastModifiedBy>
  <cp:revision>55</cp:revision>
  <dcterms:created xsi:type="dcterms:W3CDTF">2011-10-15T08:32:58Z</dcterms:created>
  <dcterms:modified xsi:type="dcterms:W3CDTF">2011-12-19T13:59:26Z</dcterms:modified>
</cp:coreProperties>
</file>