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8" r:id="rId2"/>
    <p:sldId id="270" r:id="rId3"/>
    <p:sldId id="282" r:id="rId4"/>
    <p:sldId id="272" r:id="rId5"/>
    <p:sldId id="271" r:id="rId6"/>
    <p:sldId id="273" r:id="rId7"/>
    <p:sldId id="274" r:id="rId8"/>
    <p:sldId id="276" r:id="rId9"/>
    <p:sldId id="275" r:id="rId10"/>
    <p:sldId id="256" r:id="rId11"/>
    <p:sldId id="278" r:id="rId12"/>
    <p:sldId id="279" r:id="rId13"/>
    <p:sldId id="280" r:id="rId14"/>
    <p:sldId id="277" r:id="rId15"/>
    <p:sldId id="281" r:id="rId16"/>
    <p:sldId id="258" r:id="rId17"/>
    <p:sldId id="259" r:id="rId18"/>
    <p:sldId id="298" r:id="rId19"/>
    <p:sldId id="295" r:id="rId20"/>
    <p:sldId id="313" r:id="rId21"/>
    <p:sldId id="306" r:id="rId22"/>
    <p:sldId id="296" r:id="rId23"/>
    <p:sldId id="297" r:id="rId24"/>
    <p:sldId id="299" r:id="rId25"/>
    <p:sldId id="314" r:id="rId26"/>
    <p:sldId id="300" r:id="rId27"/>
    <p:sldId id="301" r:id="rId28"/>
    <p:sldId id="305" r:id="rId29"/>
    <p:sldId id="309" r:id="rId30"/>
    <p:sldId id="31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22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50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C3606-7E1F-4200-B8F6-50AC61444E8D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12F-E832-42A7-A5FC-3289B8585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9F441-46C6-418E-8983-041FD67CCC9F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0BB4B-414B-443D-AC4B-CB4275036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BB4B-414B-443D-AC4B-CB4275036AF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BF713-543C-495D-AC8B-E85446998036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E4C9-CF4F-4D90-8553-C3A286154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418A-621A-4F72-909F-7FC18E9A29DA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9D7C-1425-4862-B8A1-D4DBD7051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D1D9-63D0-464B-88AA-9FD80347E58A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17AF-AFF8-4185-9C13-84B7D4DF8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3C0A-7EF5-4312-9E37-055F697510E8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26AC-7C44-445B-8DD1-EA2D7F089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7622-7753-4310-9EE3-B95D7CF2773B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FF41E-CEFD-4BB8-8E89-AB976F057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F7D7-6014-4510-9BBF-DA44A9DAE2CE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68D8E-654B-46F6-A355-E9270795B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5B40-B844-428F-9003-4C5EADC62D64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26CF1-C235-444C-8B7B-F81E9A7EB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3A4E-C94D-4ECA-BAFB-5B2319AEC02D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204EF-0B25-4DC3-86CF-0DF7A6CF3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458B-5638-41A2-912A-1F905BA372F9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B788B-3467-45E7-8003-4F3E543EC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C877-03CF-44ED-AC7B-6BDD47AD3DC8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4AB1-7C74-4A69-8690-EAB7446B2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9D4AF-7D6B-447A-B7D5-5840FA4ECD67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1DB8-6D70-45F3-8CD9-D909FCBF3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0420DF-3C20-47A6-A050-6F73739ED8AB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7B9111-5A50-4A86-BDB3-3DB46008C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Relationship Id="rId9" Type="http://schemas.openxmlformats.org/officeDocument/2006/relationships/image" Target="../media/image4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Изучение программы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Macromedia Flash MX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3214678" y="6357958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28868"/>
            <a:ext cx="9144000" cy="31393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Инструменты выделения и изменения объектов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5676920"/>
          <a:ext cx="7143800" cy="609600"/>
        </p:xfrm>
        <a:graphic>
          <a:graphicData uri="http://schemas.openxmlformats.org/drawingml/2006/table">
            <a:tbl>
              <a:tblPr/>
              <a:tblGrid>
                <a:gridCol w="2528779"/>
                <a:gridCol w="4615021"/>
              </a:tblGrid>
              <a:tr h="0">
                <a:tc>
                  <a:txBody>
                    <a:bodyPr/>
                    <a:lstStyle/>
                    <a:p>
                      <a:pPr marL="114300" algn="just">
                        <a:spcAft>
                          <a:spcPts val="0"/>
                        </a:spcAft>
                      </a:pPr>
                      <a:r>
                        <a:rPr lang="ru-RU" sz="2000" b="1" i="1" kern="800" dirty="0">
                          <a:latin typeface="Times New Roman"/>
                          <a:ea typeface="Times New Roman"/>
                          <a:cs typeface="Times New Roman"/>
                        </a:rPr>
                        <a:t>ФИО </a:t>
                      </a:r>
                      <a:endParaRPr lang="ru-RU" sz="2000" kern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i="1" kern="800" dirty="0" err="1">
                          <a:latin typeface="Times New Roman"/>
                          <a:ea typeface="Times New Roman"/>
                          <a:cs typeface="Times New Roman"/>
                        </a:rPr>
                        <a:t>Богута</a:t>
                      </a:r>
                      <a:r>
                        <a:rPr lang="ru-RU" sz="2000" b="1" i="1" kern="800" dirty="0">
                          <a:latin typeface="Times New Roman"/>
                          <a:ea typeface="Times New Roman"/>
                          <a:cs typeface="Times New Roman"/>
                        </a:rPr>
                        <a:t> Екатерина Эдуардовна</a:t>
                      </a:r>
                      <a:endParaRPr lang="ru-RU" sz="2000" kern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14300" algn="just">
                        <a:spcAft>
                          <a:spcPts val="0"/>
                        </a:spcAft>
                      </a:pPr>
                      <a:r>
                        <a:rPr lang="ru-RU" sz="2000" b="1" i="1" kern="800" dirty="0">
                          <a:latin typeface="Times New Roman"/>
                          <a:ea typeface="Times New Roman"/>
                          <a:cs typeface="Times New Roman"/>
                        </a:rPr>
                        <a:t>Идентификатор:</a:t>
                      </a:r>
                      <a:endParaRPr lang="ru-RU" sz="2000" kern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i="1" kern="800" dirty="0">
                          <a:latin typeface="Times New Roman"/>
                          <a:ea typeface="Times New Roman"/>
                          <a:cs typeface="Times New Roman"/>
                        </a:rPr>
                        <a:t>232-131-061</a:t>
                      </a:r>
                      <a:endParaRPr lang="ru-RU" sz="2000" kern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912" t="977" b="7227"/>
          <a:stretch>
            <a:fillRect/>
          </a:stretch>
        </p:blipFill>
        <p:spPr bwMode="auto">
          <a:xfrm>
            <a:off x="214313" y="652463"/>
            <a:ext cx="8639175" cy="59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9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1500166" y="3571876"/>
            <a:ext cx="3071811" cy="796921"/>
          </a:xfrm>
          <a:prstGeom prst="wedgeRoundRectCallout">
            <a:avLst>
              <a:gd name="adj1" fmla="val -84818"/>
              <a:gd name="adj2" fmla="val -224536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6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71414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 какую панель указывает сноска?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214678" y="6652463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912" t="977" b="7227"/>
          <a:stretch>
            <a:fillRect/>
          </a:stretch>
        </p:blipFill>
        <p:spPr bwMode="auto">
          <a:xfrm>
            <a:off x="214313" y="652463"/>
            <a:ext cx="8639175" cy="59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9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1500188" y="3560763"/>
            <a:ext cx="3071812" cy="796925"/>
          </a:xfrm>
          <a:prstGeom prst="wedgeRoundRectCallout">
            <a:avLst>
              <a:gd name="adj1" fmla="val -84818"/>
              <a:gd name="adj2" fmla="val -224536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dk1"/>
                </a:solidFill>
                <a:latin typeface="+mn-lt"/>
              </a:rPr>
              <a:t>Панель инструментов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-24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Правильный ответ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214678" y="6572272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912" t="977" b="7227"/>
          <a:stretch>
            <a:fillRect/>
          </a:stretch>
        </p:blipFill>
        <p:spPr bwMode="auto">
          <a:xfrm>
            <a:off x="214313" y="652463"/>
            <a:ext cx="8639175" cy="59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000364" y="3571876"/>
            <a:ext cx="2571758" cy="1071557"/>
          </a:xfrm>
          <a:prstGeom prst="wedgeRoundRectCallout">
            <a:avLst>
              <a:gd name="adj1" fmla="val -23568"/>
              <a:gd name="adj2" fmla="val 19355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8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-3413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 какую панель указывает сноска?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214678" y="6652463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912" t="977" b="7227"/>
          <a:stretch>
            <a:fillRect/>
          </a:stretch>
        </p:blipFill>
        <p:spPr bwMode="auto">
          <a:xfrm>
            <a:off x="214313" y="652463"/>
            <a:ext cx="8639175" cy="59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000375" y="3571875"/>
            <a:ext cx="2571750" cy="1071563"/>
          </a:xfrm>
          <a:prstGeom prst="wedgeRoundRectCallout">
            <a:avLst>
              <a:gd name="adj1" fmla="val -23568"/>
              <a:gd name="adj2" fmla="val 19355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Свойств</a:t>
            </a:r>
          </a:p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 инструментов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-24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Правильный ответ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214678" y="6572272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912" t="977" b="7227"/>
          <a:stretch>
            <a:fillRect/>
          </a:stretch>
        </p:blipFill>
        <p:spPr bwMode="auto">
          <a:xfrm>
            <a:off x="214313" y="652463"/>
            <a:ext cx="8639175" cy="59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500430" y="3714752"/>
            <a:ext cx="3030558" cy="1000132"/>
          </a:xfrm>
          <a:prstGeom prst="wedgeRoundRectCallout">
            <a:avLst>
              <a:gd name="adj1" fmla="val 80407"/>
              <a:gd name="adj2" fmla="val -21946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24000"/>
              </a:prstClr>
            </a:inn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60000"/>
                <a:lumOff val="40000"/>
              </a:schemeClr>
            </a:extrusionClr>
            <a:contourClr>
              <a:srgbClr val="C00000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8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-71462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 какую панель указывает сноска?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214678" y="6652463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912" t="977" b="7227"/>
          <a:stretch>
            <a:fillRect/>
          </a:stretch>
        </p:blipFill>
        <p:spPr bwMode="auto">
          <a:xfrm>
            <a:off x="214313" y="652463"/>
            <a:ext cx="8639175" cy="59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500430" y="3714752"/>
            <a:ext cx="3030558" cy="1000132"/>
          </a:xfrm>
          <a:prstGeom prst="wedgeRoundRectCallout">
            <a:avLst>
              <a:gd name="adj1" fmla="val 80407"/>
              <a:gd name="adj2" fmla="val -21946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24000"/>
              </a:prstClr>
            </a:inn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60000"/>
                <a:lumOff val="40000"/>
              </a:schemeClr>
            </a:extrusionClr>
            <a:contourClr>
              <a:srgbClr val="C00000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Палитра цветов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-71462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Правильный ответ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214678" y="6572272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399" t="9496" r="91275" b="35995"/>
          <a:stretch>
            <a:fillRect/>
          </a:stretch>
        </p:blipFill>
        <p:spPr bwMode="auto">
          <a:xfrm>
            <a:off x="3357563" y="714375"/>
            <a:ext cx="1000125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0264" y="68025"/>
            <a:ext cx="471487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Панель инструментов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714375"/>
            <a:ext cx="3357563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Arrow(</a:t>
            </a:r>
            <a:r>
              <a:rPr lang="uk-UA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стрелка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  <a:p>
            <a:pPr algn="r">
              <a:defRPr/>
            </a:pPr>
            <a:r>
              <a:rPr lang="en-US" sz="2400" dirty="0">
                <a:latin typeface="Calibri" pitchFamily="34" charset="0"/>
              </a:rPr>
              <a:t>Line(</a:t>
            </a:r>
            <a:r>
              <a:rPr lang="uk-UA" sz="2400" dirty="0" err="1">
                <a:latin typeface="Calibri" pitchFamily="34" charset="0"/>
              </a:rPr>
              <a:t>линия</a:t>
            </a:r>
            <a:r>
              <a:rPr lang="en-US" sz="2400" dirty="0">
                <a:latin typeface="Calibri" pitchFamily="34" charset="0"/>
              </a:rPr>
              <a:t>)</a:t>
            </a:r>
          </a:p>
          <a:p>
            <a:pPr algn="r">
              <a:defRPr/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Pen(</a:t>
            </a:r>
            <a:r>
              <a:rPr lang="uk-U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перо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  <a:p>
            <a:pPr algn="r">
              <a:defRPr/>
            </a:pPr>
            <a:r>
              <a:rPr lang="en-US" sz="2400" dirty="0">
                <a:latin typeface="Calibri" pitchFamily="34" charset="0"/>
              </a:rPr>
              <a:t>Oval(</a:t>
            </a:r>
            <a:r>
              <a:rPr lang="uk-UA" sz="2400" dirty="0">
                <a:latin typeface="Calibri" pitchFamily="34" charset="0"/>
              </a:rPr>
              <a:t>овал</a:t>
            </a:r>
            <a:r>
              <a:rPr lang="en-US" sz="2400" dirty="0">
                <a:latin typeface="Calibri" pitchFamily="34" charset="0"/>
              </a:rPr>
              <a:t>)</a:t>
            </a:r>
          </a:p>
          <a:p>
            <a:pPr algn="r">
              <a:defRPr/>
            </a:pPr>
            <a:r>
              <a:rPr lang="en-US" sz="2400" dirty="0">
                <a:latin typeface="Calibri" pitchFamily="34" charset="0"/>
              </a:rPr>
              <a:t>Pencil(</a:t>
            </a:r>
            <a:r>
              <a:rPr lang="uk-UA" sz="2400" dirty="0" err="1">
                <a:latin typeface="Calibri" pitchFamily="34" charset="0"/>
              </a:rPr>
              <a:t>карандаш</a:t>
            </a:r>
            <a:r>
              <a:rPr lang="en-US" sz="2400" dirty="0">
                <a:latin typeface="Calibri" pitchFamily="34" charset="0"/>
              </a:rPr>
              <a:t>)</a:t>
            </a:r>
            <a:endParaRPr lang="uk-UA" sz="2400" dirty="0">
              <a:latin typeface="Calibri" pitchFamily="34" charset="0"/>
            </a:endParaRPr>
          </a:p>
          <a:p>
            <a:pPr algn="r">
              <a:defRPr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Transform(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изменение)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r">
              <a:defRPr/>
            </a:pPr>
            <a:r>
              <a:rPr lang="en-US" sz="2000" dirty="0">
                <a:latin typeface="Calibri" pitchFamily="34" charset="0"/>
              </a:rPr>
              <a:t>Ink Bottle(</a:t>
            </a:r>
            <a:r>
              <a:rPr lang="uk-UA" sz="2000" dirty="0" err="1">
                <a:latin typeface="Calibri" pitchFamily="34" charset="0"/>
              </a:rPr>
              <a:t>чернильница</a:t>
            </a:r>
            <a:r>
              <a:rPr lang="en-US" sz="2000" dirty="0">
                <a:latin typeface="Calibri" pitchFamily="34" charset="0"/>
              </a:rPr>
              <a:t>)</a:t>
            </a:r>
          </a:p>
          <a:p>
            <a:pPr algn="r">
              <a:defRPr/>
            </a:pPr>
            <a:r>
              <a:rPr lang="en-US" sz="2400" dirty="0">
                <a:latin typeface="Calibri" pitchFamily="34" charset="0"/>
              </a:rPr>
              <a:t>Dropper(</a:t>
            </a:r>
            <a:r>
              <a:rPr lang="uk-UA" sz="2400" dirty="0" err="1">
                <a:latin typeface="Calibri" pitchFamily="34" charset="0"/>
              </a:rPr>
              <a:t>пипетка</a:t>
            </a:r>
            <a:r>
              <a:rPr lang="en-US" sz="2400" dirty="0">
                <a:latin typeface="Calibri" pitchFamily="34" charset="0"/>
              </a:rPr>
              <a:t>)</a:t>
            </a:r>
            <a:endParaRPr lang="uk-UA" sz="2400" dirty="0">
              <a:latin typeface="Calibri" pitchFamily="34" charset="0"/>
            </a:endParaRPr>
          </a:p>
          <a:p>
            <a:pPr algn="r">
              <a:defRPr/>
            </a:pPr>
            <a:endParaRPr lang="en-US" sz="2400" dirty="0">
              <a:latin typeface="Calibri" pitchFamily="34" charset="0"/>
            </a:endParaRPr>
          </a:p>
          <a:p>
            <a:pPr algn="r">
              <a:defRPr/>
            </a:pPr>
            <a:r>
              <a:rPr lang="en-US" sz="2400" dirty="0">
                <a:latin typeface="Calibri" pitchFamily="34" charset="0"/>
              </a:rPr>
              <a:t>Hand(</a:t>
            </a:r>
            <a:r>
              <a:rPr lang="uk-UA" sz="2400" dirty="0">
                <a:latin typeface="Calibri" pitchFamily="34" charset="0"/>
              </a:rPr>
              <a:t>рука</a:t>
            </a:r>
            <a:r>
              <a:rPr lang="en-US" sz="2400" dirty="0">
                <a:latin typeface="Calibri" pitchFamily="34" charset="0"/>
              </a:rPr>
              <a:t>)</a:t>
            </a:r>
            <a:endParaRPr lang="ru-RU" sz="2400" dirty="0">
              <a:latin typeface="Calibri" pitchFamily="34" charset="0"/>
            </a:endParaRPr>
          </a:p>
          <a:p>
            <a:pPr algn="r">
              <a:defRPr/>
            </a:pPr>
            <a:r>
              <a:rPr lang="en-US" sz="2400" dirty="0">
                <a:latin typeface="Calibri" pitchFamily="34" charset="0"/>
              </a:rPr>
              <a:t>Stroke Color</a:t>
            </a:r>
            <a:endParaRPr lang="ru-RU" sz="2400" dirty="0">
              <a:latin typeface="Calibri" pitchFamily="34" charset="0"/>
            </a:endParaRPr>
          </a:p>
          <a:p>
            <a:pPr algn="r">
              <a:defRPr/>
            </a:pPr>
            <a:r>
              <a:rPr lang="en-US" sz="2400" dirty="0">
                <a:latin typeface="Calibri" pitchFamily="34" charset="0"/>
              </a:rPr>
              <a:t>(</a:t>
            </a:r>
            <a:r>
              <a:rPr lang="ru-RU" sz="2400" dirty="0">
                <a:latin typeface="Calibri" pitchFamily="34" charset="0"/>
              </a:rPr>
              <a:t>цвет контура</a:t>
            </a:r>
            <a:r>
              <a:rPr lang="en-US" sz="2400" dirty="0">
                <a:latin typeface="Calibri" pitchFamily="34" charset="0"/>
              </a:rPr>
              <a:t>)</a:t>
            </a:r>
            <a:endParaRPr lang="ru-RU" sz="2400" dirty="0">
              <a:latin typeface="Calibri" pitchFamily="34" charset="0"/>
            </a:endParaRPr>
          </a:p>
          <a:p>
            <a:pPr algn="r">
              <a:defRPr/>
            </a:pPr>
            <a:endParaRPr lang="en-US" sz="105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8" y="642938"/>
            <a:ext cx="4786312" cy="446276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spc="50" dirty="0" smtClean="0">
                <a:ln w="11430"/>
                <a:solidFill>
                  <a:srgbClr val="00B050"/>
                </a:solidFill>
                <a:latin typeface="Calibri" pitchFamily="34" charset="0"/>
              </a:rPr>
              <a:t>Sub selected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alibri" pitchFamily="34" charset="0"/>
              </a:rPr>
              <a:t>(</a:t>
            </a:r>
            <a:r>
              <a:rPr lang="ru-RU" sz="2000" b="1" dirty="0">
                <a:solidFill>
                  <a:srgbClr val="00B050"/>
                </a:solidFill>
                <a:latin typeface="Calibri" pitchFamily="34" charset="0"/>
              </a:rPr>
              <a:t>частичное выделение</a:t>
            </a:r>
            <a:r>
              <a:rPr lang="en-US" sz="2000" b="1" dirty="0">
                <a:solidFill>
                  <a:srgbClr val="00B050"/>
                </a:solidFill>
                <a:latin typeface="Calibri" pitchFamily="34" charset="0"/>
              </a:rPr>
              <a:t>)</a:t>
            </a:r>
          </a:p>
          <a:p>
            <a:pPr>
              <a:defRPr/>
            </a:pPr>
            <a:r>
              <a:rPr lang="en-US" sz="2400" dirty="0">
                <a:latin typeface="Calibri" pitchFamily="34" charset="0"/>
              </a:rPr>
              <a:t>Lasso(</a:t>
            </a:r>
            <a:r>
              <a:rPr lang="ru-RU" sz="2400" dirty="0">
                <a:latin typeface="Calibri" pitchFamily="34" charset="0"/>
              </a:rPr>
              <a:t>лассо</a:t>
            </a:r>
            <a:r>
              <a:rPr lang="en-US" sz="2400" dirty="0">
                <a:latin typeface="Calibri" pitchFamily="34" charset="0"/>
              </a:rPr>
              <a:t>)</a:t>
            </a:r>
          </a:p>
          <a:p>
            <a:pPr>
              <a:defRPr/>
            </a:pPr>
            <a:r>
              <a:rPr lang="en-US" sz="2400" dirty="0">
                <a:latin typeface="Calibri" pitchFamily="34" charset="0"/>
              </a:rPr>
              <a:t>Text(</a:t>
            </a:r>
            <a:r>
              <a:rPr lang="ru-RU" sz="2400" dirty="0">
                <a:latin typeface="Calibri" pitchFamily="34" charset="0"/>
              </a:rPr>
              <a:t>текст</a:t>
            </a:r>
            <a:r>
              <a:rPr lang="en-US" sz="2400" dirty="0">
                <a:latin typeface="Calibri" pitchFamily="34" charset="0"/>
              </a:rPr>
              <a:t>)</a:t>
            </a:r>
          </a:p>
          <a:p>
            <a:pPr>
              <a:defRPr/>
            </a:pPr>
            <a:r>
              <a:rPr lang="en-US" sz="2400" dirty="0">
                <a:latin typeface="Calibri" pitchFamily="34" charset="0"/>
              </a:rPr>
              <a:t>Rectangle(</a:t>
            </a:r>
            <a:r>
              <a:rPr lang="ru-RU" sz="2400" dirty="0">
                <a:latin typeface="Calibri" pitchFamily="34" charset="0"/>
              </a:rPr>
              <a:t>прямоугольник)</a:t>
            </a:r>
            <a:endParaRPr lang="en-US" sz="2400" dirty="0">
              <a:latin typeface="Calibri" pitchFamily="34" charset="0"/>
            </a:endParaRP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Brush(</a:t>
            </a:r>
            <a:r>
              <a:rPr lang="ru-RU" sz="2000" dirty="0">
                <a:latin typeface="Calibri" pitchFamily="34" charset="0"/>
              </a:rPr>
              <a:t>кисть</a:t>
            </a:r>
            <a:r>
              <a:rPr lang="en-US" sz="2000" dirty="0">
                <a:latin typeface="Calibri" pitchFamily="34" charset="0"/>
              </a:rPr>
              <a:t>)</a:t>
            </a:r>
            <a:endParaRPr lang="uk-UA" sz="2000" dirty="0">
              <a:latin typeface="Calibri" pitchFamily="34" charset="0"/>
            </a:endParaRPr>
          </a:p>
          <a:p>
            <a:pPr>
              <a:defRPr/>
            </a:pPr>
            <a:r>
              <a:rPr lang="en-US" sz="2400" dirty="0">
                <a:latin typeface="Calibri" pitchFamily="34" charset="0"/>
              </a:rPr>
              <a:t>Transform Fill</a:t>
            </a:r>
            <a:endParaRPr lang="ru-RU" sz="2400" dirty="0">
              <a:latin typeface="Calibri" pitchFamily="34" charset="0"/>
            </a:endParaRPr>
          </a:p>
          <a:p>
            <a:pPr>
              <a:defRPr/>
            </a:pPr>
            <a:r>
              <a:rPr lang="en-US" sz="2400" dirty="0">
                <a:latin typeface="Calibri" pitchFamily="34" charset="0"/>
              </a:rPr>
              <a:t>(</a:t>
            </a:r>
            <a:r>
              <a:rPr lang="ru-RU" sz="2400" dirty="0">
                <a:latin typeface="Calibri" pitchFamily="34" charset="0"/>
              </a:rPr>
              <a:t>изменение центра заливки)</a:t>
            </a:r>
            <a:endParaRPr lang="en-US" sz="1600" dirty="0"/>
          </a:p>
          <a:p>
            <a:pPr>
              <a:defRPr/>
            </a:pPr>
            <a:r>
              <a:rPr lang="en-US" sz="2400" dirty="0">
                <a:latin typeface="Calibri" pitchFamily="34" charset="0"/>
              </a:rPr>
              <a:t>Paint Bucket(</a:t>
            </a:r>
            <a:r>
              <a:rPr lang="ru-RU" sz="2400" dirty="0">
                <a:latin typeface="Calibri" pitchFamily="34" charset="0"/>
              </a:rPr>
              <a:t>заливка</a:t>
            </a:r>
            <a:r>
              <a:rPr lang="en-US" sz="2400" dirty="0">
                <a:latin typeface="Calibri" pitchFamily="34" charset="0"/>
              </a:rPr>
              <a:t>)</a:t>
            </a:r>
          </a:p>
          <a:p>
            <a:pPr>
              <a:defRPr/>
            </a:pPr>
            <a:r>
              <a:rPr lang="en-US" sz="2400" dirty="0">
                <a:latin typeface="Calibri" pitchFamily="34" charset="0"/>
              </a:rPr>
              <a:t>Eraser(</a:t>
            </a:r>
            <a:r>
              <a:rPr lang="ru-RU" sz="2400" dirty="0">
                <a:latin typeface="Calibri" pitchFamily="34" charset="0"/>
              </a:rPr>
              <a:t>ластик</a:t>
            </a:r>
            <a:r>
              <a:rPr lang="en-US" sz="2400" dirty="0">
                <a:latin typeface="Calibri" pitchFamily="34" charset="0"/>
              </a:rPr>
              <a:t>)</a:t>
            </a:r>
            <a:endParaRPr lang="uk-UA" sz="2400" dirty="0">
              <a:latin typeface="Calibri" pitchFamily="34" charset="0"/>
            </a:endParaRPr>
          </a:p>
          <a:p>
            <a:pPr>
              <a:defRPr/>
            </a:pPr>
            <a:endParaRPr lang="en-US" sz="2400" dirty="0">
              <a:latin typeface="Calibri" pitchFamily="34" charset="0"/>
            </a:endParaRPr>
          </a:p>
          <a:p>
            <a:pPr>
              <a:defRPr/>
            </a:pPr>
            <a:r>
              <a:rPr lang="en-US" sz="2400" dirty="0">
                <a:latin typeface="Calibri" pitchFamily="34" charset="0"/>
              </a:rPr>
              <a:t>Zoom(</a:t>
            </a:r>
            <a:r>
              <a:rPr lang="ru-RU" sz="2400" dirty="0">
                <a:latin typeface="Calibri" pitchFamily="34" charset="0"/>
              </a:rPr>
              <a:t>масштаб</a:t>
            </a:r>
            <a:r>
              <a:rPr lang="en-US" sz="2400" dirty="0">
                <a:latin typeface="Calibri" pitchFamily="34" charset="0"/>
              </a:rPr>
              <a:t>)</a:t>
            </a:r>
            <a:endParaRPr lang="uk-UA" sz="2400" dirty="0">
              <a:latin typeface="Calibri" pitchFamily="34" charset="0"/>
            </a:endParaRPr>
          </a:p>
          <a:p>
            <a:pPr>
              <a:defRPr/>
            </a:pPr>
            <a:endParaRPr lang="en-US" sz="2400" dirty="0">
              <a:latin typeface="Calibri" pitchFamily="34" charset="0"/>
            </a:endParaRPr>
          </a:p>
        </p:txBody>
      </p:sp>
      <p:grpSp>
        <p:nvGrpSpPr>
          <p:cNvPr id="17414" name="Группа 9"/>
          <p:cNvGrpSpPr>
            <a:grpSpLocks/>
          </p:cNvGrpSpPr>
          <p:nvPr/>
        </p:nvGrpSpPr>
        <p:grpSpPr bwMode="auto">
          <a:xfrm>
            <a:off x="4429125" y="5514975"/>
            <a:ext cx="3500438" cy="1200150"/>
            <a:chOff x="4429124" y="5514819"/>
            <a:chExt cx="3500462" cy="1200329"/>
          </a:xfrm>
        </p:grpSpPr>
        <p:sp>
          <p:nvSpPr>
            <p:cNvPr id="8" name="Правая фигурная скобка 7"/>
            <p:cNvSpPr/>
            <p:nvPr/>
          </p:nvSpPr>
          <p:spPr>
            <a:xfrm>
              <a:off x="4429124" y="5643426"/>
              <a:ext cx="285752" cy="1000274"/>
            </a:xfrm>
            <a:prstGeom prst="rightBrac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17" name="TextBox 8"/>
            <p:cNvSpPr txBox="1">
              <a:spLocks noChangeArrowheads="1"/>
            </p:cNvSpPr>
            <p:nvPr/>
          </p:nvSpPr>
          <p:spPr bwMode="auto">
            <a:xfrm>
              <a:off x="4714876" y="5514819"/>
              <a:ext cx="321471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Calibri" pitchFamily="34" charset="0"/>
                </a:rPr>
                <a:t>Группа параметров (модификаторов) итструментов</a:t>
              </a:r>
            </a:p>
          </p:txBody>
        </p:sp>
      </p:grpSp>
      <p:sp>
        <p:nvSpPr>
          <p:cNvPr id="17415" name="Прямоугольник 8"/>
          <p:cNvSpPr>
            <a:spLocks noChangeArrowheads="1"/>
          </p:cNvSpPr>
          <p:nvPr/>
        </p:nvSpPr>
        <p:spPr bwMode="auto">
          <a:xfrm>
            <a:off x="4286250" y="4857750"/>
            <a:ext cx="3170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>
                <a:latin typeface="Calibri" pitchFamily="34" charset="0"/>
              </a:rPr>
              <a:t>Fill Color(</a:t>
            </a:r>
            <a:r>
              <a:rPr lang="uk-UA" sz="2400">
                <a:latin typeface="Calibri" pitchFamily="34" charset="0"/>
              </a:rPr>
              <a:t>цвет заливки</a:t>
            </a:r>
            <a:r>
              <a:rPr lang="en-US" sz="2400">
                <a:latin typeface="Calibri" pitchFamily="34" charset="0"/>
              </a:rPr>
              <a:t>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28926" y="6572272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Прямая со стрелкой 62"/>
          <p:cNvCxnSpPr/>
          <p:nvPr/>
        </p:nvCxnSpPr>
        <p:spPr>
          <a:xfrm flipV="1">
            <a:off x="2857488" y="2214554"/>
            <a:ext cx="2938482" cy="284164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500166" y="142852"/>
            <a:ext cx="358827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Arrow(</a:t>
            </a:r>
            <a:r>
              <a:rPr lang="uk-UA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стрелка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2686" t="9496" r="94438" b="85876"/>
          <a:stretch>
            <a:fillRect/>
          </a:stretch>
        </p:blipFill>
        <p:spPr bwMode="auto">
          <a:xfrm>
            <a:off x="642910" y="142852"/>
            <a:ext cx="714380" cy="7857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Прямоугольник 25"/>
          <p:cNvSpPr/>
          <p:nvPr/>
        </p:nvSpPr>
        <p:spPr>
          <a:xfrm>
            <a:off x="500034" y="8572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072066" y="285728"/>
            <a:ext cx="2844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- Выбор объекта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7158" y="928670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Выделить все объекты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2000" dirty="0" smtClean="0"/>
              <a:t> щелкнуть мышью на кадр временной шкалы 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7190" y="45720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Выбрать заливку объекта:</a:t>
            </a:r>
          </a:p>
          <a:p>
            <a:pPr>
              <a:buFontTx/>
              <a:buChar char="-"/>
            </a:pPr>
            <a:r>
              <a:rPr lang="ru-RU" dirty="0" smtClean="0"/>
              <a:t>щелкнуть один раз  мышью внутри объекта;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57190" y="54292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Выбрать контур объекта :</a:t>
            </a:r>
          </a:p>
          <a:p>
            <a:pPr>
              <a:buFontTx/>
              <a:buChar char="-"/>
            </a:pPr>
            <a:r>
              <a:rPr lang="ru-RU" dirty="0" smtClean="0"/>
              <a:t> щелкнуть один или два раза по </a:t>
            </a:r>
          </a:p>
          <a:p>
            <a:r>
              <a:rPr lang="ru-RU" dirty="0" smtClean="0"/>
              <a:t>контуру объекта;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2000240"/>
            <a:ext cx="45005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Выбрать весь объект:</a:t>
            </a:r>
          </a:p>
          <a:p>
            <a:pPr>
              <a:buFontTx/>
              <a:buChar char="-"/>
            </a:pPr>
            <a:r>
              <a:rPr lang="ru-RU" sz="2000" dirty="0" smtClean="0"/>
              <a:t> щелкнуть дважды </a:t>
            </a:r>
          </a:p>
          <a:p>
            <a:r>
              <a:rPr lang="ru-RU" sz="2000" dirty="0" smtClean="0"/>
              <a:t>мышью внутри объекта;</a:t>
            </a:r>
          </a:p>
          <a:p>
            <a:pPr>
              <a:buFontTx/>
              <a:buChar char="-"/>
            </a:pPr>
            <a:r>
              <a:rPr lang="ru-RU" sz="2000" dirty="0" smtClean="0"/>
              <a:t> выделить объекта при нажатой кнопки мыши, таким образом, чтобы весь объект оказался внутри области, ограниченной прямоугольником . </a:t>
            </a:r>
            <a:endParaRPr lang="ru-RU" sz="2000" dirty="0"/>
          </a:p>
        </p:txBody>
      </p:sp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3" cstate="print"/>
          <a:srcRect l="37353" t="11719" r="45801" b="60937"/>
          <a:stretch>
            <a:fillRect/>
          </a:stretch>
        </p:blipFill>
        <p:spPr bwMode="auto">
          <a:xfrm>
            <a:off x="6786578" y="857232"/>
            <a:ext cx="2214578" cy="23376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35" name="Прямая со стрелкой 34"/>
          <p:cNvCxnSpPr/>
          <p:nvPr/>
        </p:nvCxnSpPr>
        <p:spPr>
          <a:xfrm>
            <a:off x="4143372" y="1214422"/>
            <a:ext cx="307183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4" cstate="print"/>
          <a:srcRect l="32959" t="27344" r="45801" b="58008"/>
          <a:stretch>
            <a:fillRect/>
          </a:stretch>
        </p:blipFill>
        <p:spPr bwMode="auto">
          <a:xfrm>
            <a:off x="4000496" y="3714752"/>
            <a:ext cx="2071702" cy="10715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42" name="Прямая со стрелкой 41"/>
          <p:cNvCxnSpPr/>
          <p:nvPr/>
        </p:nvCxnSpPr>
        <p:spPr>
          <a:xfrm flipV="1">
            <a:off x="2643174" y="4286256"/>
            <a:ext cx="150019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500570"/>
            <a:ext cx="214314" cy="22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6" cstate="print"/>
          <a:srcRect l="42676" t="28516" r="32422" b="55859"/>
          <a:stretch>
            <a:fillRect/>
          </a:stretch>
        </p:blipFill>
        <p:spPr bwMode="auto">
          <a:xfrm>
            <a:off x="4714876" y="2500306"/>
            <a:ext cx="1857388" cy="8572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65" name="Прямая со стрелкой 64"/>
          <p:cNvCxnSpPr/>
          <p:nvPr/>
        </p:nvCxnSpPr>
        <p:spPr>
          <a:xfrm rot="16200000" flipH="1">
            <a:off x="5634046" y="2347907"/>
            <a:ext cx="571504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460" name="Picture 28"/>
          <p:cNvPicPr>
            <a:picLocks noChangeAspect="1" noChangeArrowheads="1"/>
          </p:cNvPicPr>
          <p:nvPr/>
        </p:nvPicPr>
        <p:blipFill>
          <a:blip r:embed="rId7" cstate="print"/>
          <a:srcRect l="42676" t="28516" r="31689" b="55859"/>
          <a:stretch>
            <a:fillRect/>
          </a:stretch>
        </p:blipFill>
        <p:spPr bwMode="auto">
          <a:xfrm>
            <a:off x="6786578" y="4429132"/>
            <a:ext cx="2214578" cy="10123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74" name="Прямая со стрелкой 73"/>
          <p:cNvCxnSpPr/>
          <p:nvPr/>
        </p:nvCxnSpPr>
        <p:spPr>
          <a:xfrm flipV="1">
            <a:off x="4357686" y="4929198"/>
            <a:ext cx="285752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463" name="Picture 31"/>
          <p:cNvPicPr>
            <a:picLocks noChangeAspect="1" noChangeArrowheads="1"/>
          </p:cNvPicPr>
          <p:nvPr/>
        </p:nvPicPr>
        <p:blipFill>
          <a:blip r:embed="rId8" cstate="print"/>
          <a:srcRect l="43408" t="28950" r="32422" b="51953"/>
          <a:stretch>
            <a:fillRect/>
          </a:stretch>
        </p:blipFill>
        <p:spPr bwMode="auto">
          <a:xfrm>
            <a:off x="4214810" y="5214950"/>
            <a:ext cx="1928826" cy="11429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83" name="Прямая со стрелкой 82"/>
          <p:cNvCxnSpPr/>
          <p:nvPr/>
        </p:nvCxnSpPr>
        <p:spPr>
          <a:xfrm flipV="1">
            <a:off x="2357422" y="6000768"/>
            <a:ext cx="257176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3214678" y="6581025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42873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 включении инструмента </a:t>
            </a:r>
            <a:r>
              <a:rPr lang="ru-RU" sz="2400" i="1" dirty="0" smtClean="0"/>
              <a:t>Arrow  в </a:t>
            </a:r>
            <a:r>
              <a:rPr lang="ru-RU" sz="2400" dirty="0" smtClean="0"/>
              <a:t>поле опции(</a:t>
            </a:r>
            <a:r>
              <a:rPr lang="ru-RU" sz="2400" i="1" dirty="0" err="1" smtClean="0"/>
              <a:t>Options</a:t>
            </a:r>
            <a:r>
              <a:rPr lang="ru-RU" sz="2400" i="1" dirty="0" smtClean="0"/>
              <a:t>) </a:t>
            </a:r>
            <a:r>
              <a:rPr lang="ru-RU" sz="2400" dirty="0" smtClean="0"/>
              <a:t>панели инструментов отображаются кнопки-модификаторы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45914"/>
            <a:ext cx="487415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Arrow(</a:t>
            </a:r>
            <a:r>
              <a:rPr lang="uk-UA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стрелка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686" t="9496" r="94438" b="85876"/>
          <a:stretch>
            <a:fillRect/>
          </a:stretch>
        </p:blipFill>
        <p:spPr bwMode="auto">
          <a:xfrm>
            <a:off x="500034" y="500062"/>
            <a:ext cx="714380" cy="7857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6113" t="53711" r="78760" b="35547"/>
          <a:stretch>
            <a:fillRect/>
          </a:stretch>
        </p:blipFill>
        <p:spPr bwMode="auto">
          <a:xfrm>
            <a:off x="3643306" y="2714620"/>
            <a:ext cx="1071570" cy="16838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85752" y="4857760"/>
            <a:ext cx="414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Smooth</a:t>
            </a:r>
            <a:r>
              <a:rPr lang="ru-RU" sz="2400" i="1" dirty="0" smtClean="0"/>
              <a:t> </a:t>
            </a:r>
            <a:r>
              <a:rPr lang="ru-RU" sz="2400" dirty="0" smtClean="0"/>
              <a:t>(Сглаживание) — щелчок на кнопке позволяет преобразовать ломаную линию в кривую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857760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Straighten</a:t>
            </a:r>
            <a:r>
              <a:rPr lang="ru-RU" sz="2400" i="1" dirty="0" smtClean="0"/>
              <a:t> </a:t>
            </a:r>
            <a:r>
              <a:rPr lang="ru-RU" sz="2400" dirty="0" smtClean="0"/>
              <a:t>(Выпрямление) - щелчок на кнопке обеспечивает уменьшение изогнутости линии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9492" t="30469" r="48536" b="39258"/>
          <a:stretch>
            <a:fillRect/>
          </a:stretch>
        </p:blipFill>
        <p:spPr bwMode="auto">
          <a:xfrm>
            <a:off x="928662" y="2643182"/>
            <a:ext cx="2143140" cy="21431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40478" t="30469" r="36085" b="39258"/>
          <a:stretch>
            <a:fillRect/>
          </a:stretch>
        </p:blipFill>
        <p:spPr bwMode="auto">
          <a:xfrm>
            <a:off x="5286380" y="2643182"/>
            <a:ext cx="2286016" cy="21431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3" name="Прямая соединительная линия 12"/>
          <p:cNvCxnSpPr/>
          <p:nvPr/>
        </p:nvCxnSpPr>
        <p:spPr>
          <a:xfrm rot="10800000">
            <a:off x="4786314" y="3856039"/>
            <a:ext cx="428628" cy="1588"/>
          </a:xfrm>
          <a:prstGeom prst="line">
            <a:avLst/>
          </a:prstGeom>
          <a:ln>
            <a:head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3071802" y="3856039"/>
            <a:ext cx="428628" cy="158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29322" y="357166"/>
            <a:ext cx="22862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Изменение </a:t>
            </a:r>
          </a:p>
          <a:p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объекта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214678" y="6509587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245914"/>
            <a:ext cx="487415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Arrow(</a:t>
            </a:r>
            <a:r>
              <a:rPr lang="uk-UA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стрелка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2686" t="9496" r="94438" b="85876"/>
          <a:stretch>
            <a:fillRect/>
          </a:stretch>
        </p:blipFill>
        <p:spPr bwMode="auto">
          <a:xfrm>
            <a:off x="500034" y="285728"/>
            <a:ext cx="714380" cy="7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AutoShape 12" descr="mk:@MSITStore:E:\Иллюстрированный%20самоучитель%20по%20Macromedia%20Flash.chm::/1_18.jpg"/>
          <p:cNvSpPr>
            <a:spLocks noChangeAspect="1" noChangeArrowheads="1"/>
          </p:cNvSpPr>
          <p:nvPr/>
        </p:nvSpPr>
        <p:spPr bwMode="auto">
          <a:xfrm>
            <a:off x="144463" y="-914400"/>
            <a:ext cx="4286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12144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929322" y="357166"/>
            <a:ext cx="22862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Изменение </a:t>
            </a:r>
          </a:p>
          <a:p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объекта</a:t>
            </a:r>
          </a:p>
        </p:txBody>
      </p:sp>
      <p:pic>
        <p:nvPicPr>
          <p:cNvPr id="23" name="Picture 14" descr="E:\flash\основы работы\Основы работы во Flash MX5.files\arrow_tool12.gif"/>
          <p:cNvPicPr>
            <a:picLocks noChangeAspect="1" noChangeArrowheads="1"/>
          </p:cNvPicPr>
          <p:nvPr/>
        </p:nvPicPr>
        <p:blipFill>
          <a:blip r:embed="rId3" cstate="print"/>
          <a:srcRect r="-20282" b="-28523"/>
          <a:stretch>
            <a:fillRect/>
          </a:stretch>
        </p:blipFill>
        <p:spPr bwMode="auto">
          <a:xfrm>
            <a:off x="3444867" y="5429264"/>
            <a:ext cx="555629" cy="593701"/>
          </a:xfrm>
          <a:prstGeom prst="rect">
            <a:avLst/>
          </a:prstGeom>
          <a:noFill/>
        </p:spPr>
      </p:pic>
      <p:pic>
        <p:nvPicPr>
          <p:cNvPr id="24" name="Picture 13" descr="E:\flash\основы работы\Основы работы во Flash MX5.files\arrow_tool11.gif"/>
          <p:cNvPicPr>
            <a:picLocks noChangeAspect="1" noChangeArrowheads="1"/>
          </p:cNvPicPr>
          <p:nvPr/>
        </p:nvPicPr>
        <p:blipFill>
          <a:blip r:embed="rId4" cstate="print"/>
          <a:srcRect r="1712" b="-20034"/>
          <a:stretch>
            <a:fillRect/>
          </a:stretch>
        </p:blipFill>
        <p:spPr bwMode="auto">
          <a:xfrm>
            <a:off x="3444867" y="6000768"/>
            <a:ext cx="454028" cy="504077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4071966" y="5429264"/>
            <a:ext cx="3857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курсор у сектора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286312" y="6000768"/>
            <a:ext cx="3071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курсор у узла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3" name="Рисунок 32" descr="преред22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1790700"/>
            <a:ext cx="3762378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214678" y="6509587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85750" y="3000375"/>
            <a:ext cx="2928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Цель занятия</a:t>
            </a:r>
            <a:r>
              <a:rPr lang="ru-RU" sz="3200" dirty="0" smtClean="0">
                <a:latin typeface="Calibri" pitchFamily="34" charset="0"/>
              </a:rPr>
              <a:t>:</a:t>
            </a:r>
          </a:p>
          <a:p>
            <a:r>
              <a:rPr lang="ru-RU" sz="3200" dirty="0" smtClean="0">
                <a:latin typeface="Calibri" pitchFamily="34" charset="0"/>
              </a:rPr>
              <a:t> 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041614"/>
            <a:ext cx="821537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Тема:</a:t>
            </a:r>
          </a:p>
          <a:p>
            <a:pPr algn="ctr" eaLnBrk="0" hangingPunct="0">
              <a:defRPr/>
            </a:pPr>
            <a:r>
              <a:rPr lang="ru-RU" sz="2800" dirty="0">
                <a:latin typeface="+mn-lt"/>
              </a:rPr>
              <a:t>Знакомство с инструментами</a:t>
            </a:r>
            <a:r>
              <a:rPr lang="ru-RU" sz="2800" dirty="0"/>
              <a:t> выделения и изменения объектов </a:t>
            </a:r>
            <a:r>
              <a:rPr lang="ru-RU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программы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Macromedia Flash MX</a:t>
            </a:r>
            <a:r>
              <a:rPr lang="ru-RU" sz="2800" dirty="0">
                <a:latin typeface="+mn-lt"/>
              </a:rPr>
              <a:t>. 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 flipH="1">
            <a:off x="785786" y="3429000"/>
            <a:ext cx="835821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Повторение основных панелей программы;</a:t>
            </a:r>
          </a:p>
          <a:p>
            <a:pPr eaLnBrk="0" hangingPunct="0">
              <a:buFontTx/>
              <a:buChar char="•"/>
              <a:defRPr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</a:t>
            </a:r>
            <a:r>
              <a:rPr lang="ru-RU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умений работать с инструментами программы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eaLnBrk="0" hangingPunct="0">
              <a:buFontTx/>
              <a:buChar char="•"/>
              <a:defRPr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</a:t>
            </a:r>
            <a:r>
              <a:rPr lang="ru-RU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умений работать аккуратно, последовательно и творчески.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38811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Занятие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№3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214678" y="6438149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245914"/>
            <a:ext cx="487415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Arrow(</a:t>
            </a:r>
            <a:r>
              <a:rPr lang="uk-UA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стрелка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2686" t="9496" r="94438" b="85876"/>
          <a:stretch>
            <a:fillRect/>
          </a:stretch>
        </p:blipFill>
        <p:spPr bwMode="auto">
          <a:xfrm>
            <a:off x="500034" y="285728"/>
            <a:ext cx="714380" cy="7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AutoShape 12" descr="mk:@MSITStore:E:\Иллюстрированный%20самоучитель%20по%20Macromedia%20Flash.chm::/1_18.jpg"/>
          <p:cNvSpPr>
            <a:spLocks noChangeAspect="1" noChangeArrowheads="1"/>
          </p:cNvSpPr>
          <p:nvPr/>
        </p:nvSpPr>
        <p:spPr bwMode="auto">
          <a:xfrm>
            <a:off x="144463" y="-914400"/>
            <a:ext cx="4286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12144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929322" y="357166"/>
            <a:ext cx="22862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Изменение </a:t>
            </a:r>
          </a:p>
          <a:p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объекта</a:t>
            </a:r>
          </a:p>
        </p:txBody>
      </p:sp>
      <p:pic>
        <p:nvPicPr>
          <p:cNvPr id="23" name="Picture 14" descr="E:\flash\основы работы\Основы работы во Flash MX5.files\arrow_tool12.gif"/>
          <p:cNvPicPr>
            <a:picLocks noChangeAspect="1" noChangeArrowheads="1"/>
          </p:cNvPicPr>
          <p:nvPr/>
        </p:nvPicPr>
        <p:blipFill>
          <a:blip r:embed="rId3" cstate="print"/>
          <a:srcRect r="-20282" b="-28523"/>
          <a:stretch>
            <a:fillRect/>
          </a:stretch>
        </p:blipFill>
        <p:spPr bwMode="auto">
          <a:xfrm>
            <a:off x="571472" y="5072074"/>
            <a:ext cx="555629" cy="593701"/>
          </a:xfrm>
          <a:prstGeom prst="rect">
            <a:avLst/>
          </a:prstGeom>
          <a:noFill/>
        </p:spPr>
      </p:pic>
      <p:pic>
        <p:nvPicPr>
          <p:cNvPr id="24" name="Picture 13" descr="E:\flash\основы работы\Основы работы во Flash MX5.files\arrow_tool11.gif"/>
          <p:cNvPicPr>
            <a:picLocks noChangeAspect="1" noChangeArrowheads="1"/>
          </p:cNvPicPr>
          <p:nvPr/>
        </p:nvPicPr>
        <p:blipFill>
          <a:blip r:embed="rId4" cstate="print"/>
          <a:srcRect r="1712" b="-20034"/>
          <a:stretch>
            <a:fillRect/>
          </a:stretch>
        </p:blipFill>
        <p:spPr bwMode="auto">
          <a:xfrm>
            <a:off x="571472" y="5857892"/>
            <a:ext cx="454028" cy="504077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1071538" y="5000636"/>
            <a:ext cx="7715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потянуть при нажатой левой клавиши мышки сектор  изменяется 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42976" y="5857892"/>
            <a:ext cx="80010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потянуть при нажатой левой клавиши мышки узел  переместится)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214678" y="6509587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14" name="Рисунок 13" descr="трансформ_привид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1428736"/>
            <a:ext cx="319087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Задание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096392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2400" dirty="0" smtClean="0"/>
              <a:t>Нарисуйте инструментом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Pencil(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карандаш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dirty="0" smtClean="0"/>
              <a:t>режим (чернила) любой простой рисунок;</a:t>
            </a:r>
          </a:p>
          <a:p>
            <a:pPr marL="342900" indent="-342900">
              <a:buFontTx/>
              <a:buAutoNum type="arabicParenR"/>
            </a:pPr>
            <a:r>
              <a:rPr lang="ru-RU" sz="2400" dirty="0" smtClean="0"/>
              <a:t>Выделите его, и с помощью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Arrow(</a:t>
            </a:r>
            <a:r>
              <a:rPr lang="uk-UA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стрелка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endParaRPr lang="ru-RU" sz="2400" dirty="0" smtClean="0"/>
          </a:p>
          <a:p>
            <a:pPr marL="342900" indent="-342900"/>
            <a:r>
              <a:rPr lang="ru-RU" sz="2400" dirty="0" smtClean="0"/>
              <a:t> выделения сгладьте его.  (если нужно операции сглаживания и выпрямления можно повторить несколько раз)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При необходимости воспользуйтесь инструментом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Arrow(</a:t>
            </a:r>
            <a:r>
              <a:rPr lang="uk-UA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стрелка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r>
              <a:rPr lang="ru-RU" sz="2400" dirty="0" smtClean="0">
                <a:latin typeface="Calibri" pitchFamily="34" charset="0"/>
              </a:rPr>
              <a:t>, изменить сектор и переместить узел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4714884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Если действие которое вы  выполнили вам не нравится его можно отменить нажав одновременно сочетание клавиш           + </a:t>
            </a:r>
            <a:endParaRPr lang="ru-RU" sz="2800" dirty="0"/>
          </a:p>
        </p:txBody>
      </p:sp>
      <p:sp>
        <p:nvSpPr>
          <p:cNvPr id="8" name="Багетная рамка 7"/>
          <p:cNvSpPr/>
          <p:nvPr/>
        </p:nvSpPr>
        <p:spPr>
          <a:xfrm>
            <a:off x="6286512" y="5572140"/>
            <a:ext cx="714380" cy="50006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Ctrl</a:t>
            </a:r>
            <a:endParaRPr lang="ru-RU" sz="2000" dirty="0"/>
          </a:p>
        </p:txBody>
      </p:sp>
      <p:sp>
        <p:nvSpPr>
          <p:cNvPr id="10" name="Багетная рамка 9"/>
          <p:cNvSpPr/>
          <p:nvPr/>
        </p:nvSpPr>
        <p:spPr>
          <a:xfrm>
            <a:off x="7500958" y="5572140"/>
            <a:ext cx="714380" cy="50006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Z</a:t>
            </a:r>
            <a:endParaRPr lang="ru-RU" sz="2000" dirty="0"/>
          </a:p>
        </p:txBody>
      </p:sp>
      <p:sp>
        <p:nvSpPr>
          <p:cNvPr id="11" name="Рамка 10"/>
          <p:cNvSpPr/>
          <p:nvPr/>
        </p:nvSpPr>
        <p:spPr>
          <a:xfrm>
            <a:off x="142844" y="4500570"/>
            <a:ext cx="8858280" cy="2000264"/>
          </a:xfrm>
          <a:prstGeom prst="frame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792958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Sub selected (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частичное выделение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)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18311" t="8789" r="78027" b="86817"/>
          <a:stretch>
            <a:fillRect/>
          </a:stretch>
        </p:blipFill>
        <p:spPr bwMode="auto">
          <a:xfrm>
            <a:off x="500034" y="571480"/>
            <a:ext cx="625083" cy="6429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1285860"/>
            <a:ext cx="471490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Инструмент отличается от рассмотренных выше двумя свойствами: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*во-первых, при выборе объекта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с его помощью объект рассматривается как единое целое, без разделения на контур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и заливку;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*во-вторых, его работа основана на применении так называемых кривых Безье.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786454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600" b="1" dirty="0" smtClean="0">
                <a:latin typeface="Verdana" pitchFamily="34" charset="0"/>
              </a:rPr>
              <a:t>Справка </a:t>
            </a:r>
            <a:endParaRPr lang="ru-RU" sz="1600" dirty="0" smtClean="0">
              <a:latin typeface="Arial" pitchFamily="34" charset="0"/>
            </a:endParaRPr>
          </a:p>
          <a:p>
            <a:pPr lvl="0" eaLnBrk="0" hangingPunct="0"/>
            <a:r>
              <a:rPr lang="ru-RU" sz="1600" dirty="0" smtClean="0">
                <a:latin typeface="Verdana" pitchFamily="34" charset="0"/>
              </a:rPr>
              <a:t>Под кривыми Безье (</a:t>
            </a:r>
            <a:r>
              <a:rPr lang="ru-RU" sz="1600" dirty="0" err="1" smtClean="0">
                <a:latin typeface="Verdana" pitchFamily="34" charset="0"/>
              </a:rPr>
              <a:t>Bezier</a:t>
            </a:r>
            <a:r>
              <a:rPr lang="ru-RU" sz="1600" dirty="0" smtClean="0">
                <a:latin typeface="Verdana" pitchFamily="34" charset="0"/>
              </a:rPr>
              <a:t>) понимается система формального  описания графических элементов. </a:t>
            </a:r>
            <a:endParaRPr lang="ru-RU" sz="1600" dirty="0" smtClean="0">
              <a:latin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214678" y="6581025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4143380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1 - Непосредственно кривая Безье </a:t>
            </a:r>
          </a:p>
          <a:p>
            <a:r>
              <a:rPr lang="ru-RU" sz="1600" dirty="0" smtClean="0"/>
              <a:t>2 - Якорная точка (</a:t>
            </a:r>
            <a:r>
              <a:rPr lang="en-US" sz="1600" dirty="0" smtClean="0"/>
              <a:t>Anchor Point). </a:t>
            </a:r>
            <a:endParaRPr lang="ru-RU" sz="1600" dirty="0" smtClean="0"/>
          </a:p>
          <a:p>
            <a:r>
              <a:rPr lang="ru-RU" sz="1600" dirty="0" smtClean="0"/>
              <a:t>3 - Направляющая линия (</a:t>
            </a:r>
            <a:r>
              <a:rPr lang="en-US" sz="1600" dirty="0" smtClean="0"/>
              <a:t>Control Handle). </a:t>
            </a:r>
            <a:endParaRPr lang="ru-RU" sz="1600" dirty="0" smtClean="0"/>
          </a:p>
          <a:p>
            <a:r>
              <a:rPr lang="ru-RU" sz="1600" dirty="0" smtClean="0"/>
              <a:t>4 - Маркер</a:t>
            </a:r>
            <a:endParaRPr lang="ru-RU" sz="1600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 l="30957" t="39258" r="55127" b="43164"/>
          <a:stretch>
            <a:fillRect/>
          </a:stretch>
        </p:blipFill>
        <p:spPr bwMode="auto">
          <a:xfrm>
            <a:off x="5643570" y="1357298"/>
            <a:ext cx="2786082" cy="26394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771530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Subselekt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(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частичное выделение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)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18311" t="8789" r="78027" b="86817"/>
          <a:stretch>
            <a:fillRect/>
          </a:stretch>
        </p:blipFill>
        <p:spPr bwMode="auto">
          <a:xfrm>
            <a:off x="500034" y="571480"/>
            <a:ext cx="625083" cy="6429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500034" y="1285860"/>
            <a:ext cx="4857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Инструмент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может принимать </a:t>
            </a:r>
            <a:r>
              <a:rPr lang="ru-RU" sz="2400" dirty="0" smtClean="0">
                <a:latin typeface="Arial" pitchFamily="34" charset="0"/>
              </a:rPr>
              <a:t>два рабочих положения:</a:t>
            </a:r>
          </a:p>
        </p:txBody>
      </p:sp>
      <p:pic>
        <p:nvPicPr>
          <p:cNvPr id="2050" name="Picture 2" descr="E:\flash\основы работы\Основы работы во Flash MX5.files\arrow_tool21.gif"/>
          <p:cNvPicPr>
            <a:picLocks noChangeAspect="1" noChangeArrowheads="1"/>
          </p:cNvPicPr>
          <p:nvPr/>
        </p:nvPicPr>
        <p:blipFill>
          <a:blip r:embed="rId3" cstate="print"/>
          <a:srcRect l="18182"/>
          <a:stretch>
            <a:fillRect/>
          </a:stretch>
        </p:blipFill>
        <p:spPr bwMode="auto">
          <a:xfrm>
            <a:off x="428596" y="2357430"/>
            <a:ext cx="785818" cy="714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E:\flash\основы работы\Основы работы во Flash MX5.files\arrow_tool2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07038" y="-136525"/>
            <a:ext cx="209550" cy="190500"/>
          </a:xfrm>
          <a:prstGeom prst="rect">
            <a:avLst/>
          </a:prstGeom>
          <a:noFill/>
        </p:spPr>
      </p:pic>
      <p:pic>
        <p:nvPicPr>
          <p:cNvPr id="2053" name="Picture 5" descr="E:\flash\основы работы\Основы работы во Flash MX5.files\arrow_tool2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715016"/>
            <a:ext cx="785818" cy="714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 rot="10800000" flipV="1">
            <a:off x="1214414" y="2547601"/>
            <a:ext cx="2786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курсор около узла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 rot="10800000" flipV="1">
            <a:off x="5429256" y="5909565"/>
            <a:ext cx="3357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курсор около  контуру 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 l="39551" t="45898" r="45068" b="32617"/>
          <a:stretch>
            <a:fillRect/>
          </a:stretch>
        </p:blipFill>
        <p:spPr bwMode="auto">
          <a:xfrm>
            <a:off x="5786446" y="2428868"/>
            <a:ext cx="2454869" cy="25717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5" name="Группа 14"/>
          <p:cNvGrpSpPr/>
          <p:nvPr/>
        </p:nvGrpSpPr>
        <p:grpSpPr>
          <a:xfrm>
            <a:off x="1000099" y="3643314"/>
            <a:ext cx="2386679" cy="2500330"/>
            <a:chOff x="1000099" y="3643314"/>
            <a:chExt cx="2386679" cy="250033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39551" t="45898" r="45068" b="32617"/>
            <a:stretch>
              <a:fillRect/>
            </a:stretch>
          </p:blipFill>
          <p:spPr bwMode="auto">
            <a:xfrm>
              <a:off x="1000099" y="3643314"/>
              <a:ext cx="2386679" cy="250033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8728" y="5715016"/>
              <a:ext cx="366710" cy="382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3143248"/>
            <a:ext cx="378700" cy="39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214678" y="6509587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257313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Pen(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перо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)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6113" t="15625" r="80957" b="80469"/>
          <a:stretch>
            <a:fillRect/>
          </a:stretch>
        </p:blipFill>
        <p:spPr bwMode="auto">
          <a:xfrm>
            <a:off x="500034" y="214290"/>
            <a:ext cx="785818" cy="7858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786182" y="433968"/>
            <a:ext cx="5143536" cy="120032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/>
              <a:t>Инструмент имеет два основных способа работы: </a:t>
            </a:r>
          </a:p>
          <a:p>
            <a:r>
              <a:rPr lang="ru-RU" dirty="0" smtClean="0"/>
              <a:t>1) создание прямоугольных  - </a:t>
            </a:r>
            <a:r>
              <a:rPr lang="ru-RU" b="1" dirty="0" smtClean="0">
                <a:solidFill>
                  <a:srgbClr val="0070C0"/>
                </a:solidFill>
              </a:rPr>
              <a:t> острых контуров </a:t>
            </a:r>
            <a:r>
              <a:rPr lang="ru-RU" dirty="0" smtClean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143116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  Кликните левой клавишей мыши(ЛКМ). Появится первая якорная точка. Отведите курсор немного в сторону и снова кликните. Появится вторая якорная точка и тотчас соединится с первой кривой Безье</a:t>
            </a:r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9043" t="38086" r="58984" b="47266"/>
          <a:stretch>
            <a:fillRect/>
          </a:stretch>
        </p:blipFill>
        <p:spPr bwMode="auto">
          <a:xfrm>
            <a:off x="1643042" y="4286256"/>
            <a:ext cx="2143140" cy="10715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9043" t="37110" r="58984" b="48242"/>
          <a:stretch>
            <a:fillRect/>
          </a:stretch>
        </p:blipFill>
        <p:spPr bwMode="auto">
          <a:xfrm>
            <a:off x="5214942" y="4214818"/>
            <a:ext cx="2143140" cy="10715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214678" y="6509587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290" y="5786454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Попробуйте нарисовать любую фигуру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257313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Pen(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перо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)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6113" t="15625" r="80957" b="80469"/>
          <a:stretch>
            <a:fillRect/>
          </a:stretch>
        </p:blipFill>
        <p:spPr bwMode="auto">
          <a:xfrm>
            <a:off x="500034" y="214290"/>
            <a:ext cx="785818" cy="7858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786182" y="433968"/>
            <a:ext cx="5357818" cy="92333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/>
              <a:t>Инструмент имеет два основных способа работы: </a:t>
            </a:r>
          </a:p>
          <a:p>
            <a:r>
              <a:rPr lang="ru-RU" dirty="0" smtClean="0"/>
              <a:t>2) Создание   сложных  контуров  -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70C0"/>
                </a:solidFill>
              </a:rPr>
              <a:t> плавных</a:t>
            </a:r>
            <a:r>
              <a:rPr lang="ru-RU" dirty="0" smtClean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3116"/>
            <a:ext cx="65008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   Кликните ЛКМ, поставьте первую оперную точку. Отнесите курсор мыши на достаточное расстояние и снова кликните ЛКМ, для того, чтобы поставить вторую якорную точку. Но кнопку мыши после этого не отпускайте и начинайте передвигать курсор, при этом удерживая кнопку мыши. </a:t>
            </a:r>
          </a:p>
          <a:p>
            <a:r>
              <a:rPr lang="ru-RU" sz="2400" dirty="0" smtClean="0"/>
              <a:t>Сразу появятся направляющие линии, и кривая начнет плавно изгибаться. </a:t>
            </a:r>
            <a:endParaRPr lang="ru-RU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1016" t="43945" r="45801" b="40430"/>
          <a:stretch>
            <a:fillRect/>
          </a:stretch>
        </p:blipFill>
        <p:spPr bwMode="auto">
          <a:xfrm>
            <a:off x="7143768" y="2285992"/>
            <a:ext cx="1357322" cy="11430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42481" t="41992" r="43603" b="42383"/>
          <a:stretch>
            <a:fillRect/>
          </a:stretch>
        </p:blipFill>
        <p:spPr bwMode="auto">
          <a:xfrm>
            <a:off x="7143768" y="4143380"/>
            <a:ext cx="1357322" cy="11430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214678" y="6509587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794" y="5786454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Попробуйте нарисовать 2 точки и изогните кривую </a:t>
            </a:r>
            <a:r>
              <a:rPr lang="ru-RU" dirty="0" smtClean="0">
                <a:latin typeface="Verdana" pitchFamily="34" charset="0"/>
              </a:rPr>
              <a:t>Безье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214678" y="6509587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257313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Pen(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перо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)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113" t="15625" r="80957" b="80469"/>
          <a:stretch>
            <a:fillRect/>
          </a:stretch>
        </p:blipFill>
        <p:spPr bwMode="auto">
          <a:xfrm>
            <a:off x="500034" y="214290"/>
            <a:ext cx="785818" cy="7858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6" name="Рисунок 45" descr="Рисунок1.png"/>
          <p:cNvPicPr>
            <a:picLocks noChangeAspect="1"/>
          </p:cNvPicPr>
          <p:nvPr/>
        </p:nvPicPr>
        <p:blipFill>
          <a:blip r:embed="rId3" cstate="print"/>
          <a:srcRect l="18995" t="9387" r="18995" b="20991"/>
          <a:stretch>
            <a:fillRect/>
          </a:stretch>
        </p:blipFill>
        <p:spPr>
          <a:xfrm>
            <a:off x="928662" y="5286388"/>
            <a:ext cx="714380" cy="8572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7" name="Рисунок 46" descr="Рисунок2.png"/>
          <p:cNvPicPr>
            <a:picLocks noChangeAspect="1"/>
          </p:cNvPicPr>
          <p:nvPr/>
        </p:nvPicPr>
        <p:blipFill>
          <a:blip r:embed="rId4" cstate="print"/>
          <a:srcRect l="18505" t="11661" r="19812" b="18370"/>
          <a:stretch>
            <a:fillRect/>
          </a:stretch>
        </p:blipFill>
        <p:spPr>
          <a:xfrm>
            <a:off x="928662" y="4286256"/>
            <a:ext cx="714380" cy="8572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8" name="Рисунок 47" descr="Рисунок3.png"/>
          <p:cNvPicPr>
            <a:picLocks noChangeAspect="1"/>
          </p:cNvPicPr>
          <p:nvPr/>
        </p:nvPicPr>
        <p:blipFill>
          <a:blip r:embed="rId5" cstate="print"/>
          <a:srcRect l="12402" t="11661" r="25588" b="18370"/>
          <a:stretch>
            <a:fillRect/>
          </a:stretch>
        </p:blipFill>
        <p:spPr>
          <a:xfrm>
            <a:off x="928662" y="2285992"/>
            <a:ext cx="714380" cy="8572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0" name="Рисунок 49" descr="Рисунок5.png"/>
          <p:cNvPicPr>
            <a:picLocks noChangeAspect="1"/>
          </p:cNvPicPr>
          <p:nvPr/>
        </p:nvPicPr>
        <p:blipFill>
          <a:blip r:embed="rId6" cstate="print"/>
          <a:srcRect l="12337" t="11661" r="25980" b="18370"/>
          <a:stretch>
            <a:fillRect/>
          </a:stretch>
        </p:blipFill>
        <p:spPr>
          <a:xfrm>
            <a:off x="928662" y="1285860"/>
            <a:ext cx="714380" cy="8572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" name="Рисунок 50" descr="Рисунок4.png"/>
          <p:cNvPicPr>
            <a:picLocks noChangeAspect="1"/>
          </p:cNvPicPr>
          <p:nvPr/>
        </p:nvPicPr>
        <p:blipFill>
          <a:blip r:embed="rId7" cstate="print"/>
          <a:srcRect l="12337" t="11661" r="25980" b="18370"/>
          <a:stretch>
            <a:fillRect/>
          </a:stretch>
        </p:blipFill>
        <p:spPr>
          <a:xfrm>
            <a:off x="928662" y="3286124"/>
            <a:ext cx="714380" cy="8572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3" name="TextBox 52"/>
          <p:cNvSpPr txBox="1"/>
          <p:nvPr/>
        </p:nvSpPr>
        <p:spPr>
          <a:xfrm>
            <a:off x="1928794" y="150017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установить первую якорную точку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928794" y="248816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удалить якорную точку 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1928794" y="348829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контуре в данном месте нет якорной точки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1928794" y="455986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установить якорную точку на контуре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4000496" y="50004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 инструмента показывает: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928794" y="557214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данной месте две якорные точки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214678" y="6509587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8092" y="285728"/>
            <a:ext cx="540417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Transform(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изменение)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 l="325" t="25824" r="96746" b="69727"/>
          <a:stretch>
            <a:fillRect/>
          </a:stretch>
        </p:blipFill>
        <p:spPr bwMode="auto">
          <a:xfrm>
            <a:off x="642910" y="214290"/>
            <a:ext cx="642942" cy="7323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2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42910" y="1071546"/>
            <a:ext cx="1285884" cy="12014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2214546" y="1142984"/>
            <a:ext cx="6572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Щелкнуть левой  кнопкой мыши внутри нарисованного объекта. Вокруг него появится прямоугольная рамочка. </a:t>
            </a:r>
          </a:p>
          <a:p>
            <a:r>
              <a:rPr lang="ru-RU" dirty="0" smtClean="0"/>
              <a:t>рисунка. </a:t>
            </a:r>
            <a:endParaRPr lang="ru-RU" dirty="0"/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 cstate="print"/>
          <a:srcRect l="278" t="54081" r="94165" b="35547"/>
          <a:stretch>
            <a:fillRect/>
          </a:stretch>
        </p:blipFill>
        <p:spPr bwMode="auto">
          <a:xfrm>
            <a:off x="3643306" y="3571876"/>
            <a:ext cx="1428760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3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9218" y="4572008"/>
            <a:ext cx="1430302" cy="1420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2071686" y="2071678"/>
            <a:ext cx="671515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Этот инструмент имеет четыре модификатора 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628" y="2428868"/>
            <a:ext cx="3143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Rotate</a:t>
            </a:r>
            <a:r>
              <a:rPr lang="ru-RU" b="1" dirty="0" smtClean="0"/>
              <a:t> </a:t>
            </a:r>
            <a:r>
              <a:rPr lang="ru-RU" b="1" dirty="0" err="1" smtClean="0"/>
              <a:t>and</a:t>
            </a:r>
            <a:r>
              <a:rPr lang="ru-RU" b="1" dirty="0" smtClean="0"/>
              <a:t> </a:t>
            </a:r>
            <a:r>
              <a:rPr lang="ru-RU" b="1" dirty="0" err="1" smtClean="0"/>
              <a:t>Skew</a:t>
            </a:r>
            <a:r>
              <a:rPr lang="ru-RU" dirty="0" smtClean="0"/>
              <a:t> (поворачивать и искажать);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75687" y="2571744"/>
            <a:ext cx="2939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Scale</a:t>
            </a:r>
            <a:r>
              <a:rPr lang="ru-RU" dirty="0" smtClean="0"/>
              <a:t> (масштабировать);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6072206"/>
            <a:ext cx="2224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Envelope</a:t>
            </a:r>
            <a:r>
              <a:rPr lang="ru-RU" dirty="0" smtClean="0"/>
              <a:t> (кривая).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73180" y="6060064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Distort</a:t>
            </a:r>
            <a:r>
              <a:rPr lang="ru-RU" dirty="0" smtClean="0"/>
              <a:t> (искажать); </a:t>
            </a:r>
            <a:endParaRPr lang="ru-RU" dirty="0"/>
          </a:p>
        </p:txBody>
      </p:sp>
      <p:pic>
        <p:nvPicPr>
          <p:cNvPr id="22" name="Рисунок 21" descr="45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3143248"/>
            <a:ext cx="1333500" cy="13239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Рисунок 23" descr="56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4582" y="3000372"/>
            <a:ext cx="1333500" cy="13239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Рисунок 24" descr="67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7290" y="4676793"/>
            <a:ext cx="1333500" cy="13239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26" name="Прямая со стрелкой 25"/>
          <p:cNvCxnSpPr/>
          <p:nvPr/>
        </p:nvCxnSpPr>
        <p:spPr>
          <a:xfrm>
            <a:off x="5143504" y="5072074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143504" y="3786190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2786050" y="3786190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2857488" y="5072074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214678" y="6509587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8092" y="285728"/>
            <a:ext cx="540417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Transform(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изменение)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 l="325" t="25824" r="96746" b="69727"/>
          <a:stretch>
            <a:fillRect/>
          </a:stretch>
        </p:blipFill>
        <p:spPr bwMode="auto">
          <a:xfrm>
            <a:off x="500034" y="285728"/>
            <a:ext cx="642942" cy="7323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42910" y="1709686"/>
            <a:ext cx="57864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b="1" dirty="0" smtClean="0"/>
          </a:p>
          <a:p>
            <a:pPr lvl="1"/>
            <a:endParaRPr lang="ru-RU" b="1" dirty="0" smtClean="0"/>
          </a:p>
          <a:p>
            <a:pPr lvl="1"/>
            <a:r>
              <a:rPr lang="ru-RU" b="1" dirty="0" err="1" smtClean="0"/>
              <a:t>Shift</a:t>
            </a:r>
            <a:r>
              <a:rPr lang="ru-RU" dirty="0" smtClean="0"/>
              <a:t> - объект по диагонали будет масштабироваться пропорционально; 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r>
              <a:rPr lang="ru-RU" b="1" dirty="0" err="1" smtClean="0"/>
              <a:t>Alt</a:t>
            </a:r>
            <a:r>
              <a:rPr lang="ru-RU" dirty="0" smtClean="0"/>
              <a:t> - объект будет симметрично масштабироваться относительно оси; 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r>
              <a:rPr lang="ru-RU" b="1" dirty="0" err="1" smtClean="0"/>
              <a:t>Ctrl</a:t>
            </a:r>
            <a:r>
              <a:rPr lang="ru-RU" dirty="0" smtClean="0"/>
              <a:t> - при масштабировании по диагонали  можно будет задавать непрямоугольную область масштабирования.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282471"/>
            <a:ext cx="507209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Если во время масштабирования удерживать нажатыми клавиши: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Рисунок 8" descr="1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357298"/>
            <a:ext cx="1785950" cy="46434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Задание 2: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000108"/>
            <a:ext cx="8715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2800" dirty="0" smtClean="0"/>
              <a:t> Выделите  нарисованный вами объект и скопируйте его (нажав одновременно сочетание клавиш           + </a:t>
            </a:r>
            <a:r>
              <a:rPr lang="en-US" sz="2800" dirty="0" smtClean="0"/>
              <a:t>        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ru-RU" sz="2800" dirty="0" smtClean="0"/>
              <a:t>а затем вставьте его          </a:t>
            </a:r>
          </a:p>
          <a:p>
            <a:pPr marL="342900" indent="-342900"/>
            <a:r>
              <a:rPr lang="ru-RU" sz="2800" dirty="0" smtClean="0"/>
              <a:t>        +        ), переместите скопированный объект рядом. Создайте ещё 2 копии;</a:t>
            </a:r>
          </a:p>
          <a:p>
            <a:pPr marL="342900" indent="-342900"/>
            <a:r>
              <a:rPr lang="ru-RU" sz="2800" dirty="0" smtClean="0"/>
              <a:t>2) Каждый из объектов  измените  с помощью инструмента трансформации используя четыре модификатора.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4714884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Если действие которое вы  выполнили вам не нравится его можно отменить нажав одновременно сочетание клавиш           + </a:t>
            </a:r>
            <a:endParaRPr lang="ru-RU" sz="2800" dirty="0"/>
          </a:p>
        </p:txBody>
      </p:sp>
      <p:sp>
        <p:nvSpPr>
          <p:cNvPr id="8" name="Багетная рамка 7"/>
          <p:cNvSpPr/>
          <p:nvPr/>
        </p:nvSpPr>
        <p:spPr>
          <a:xfrm>
            <a:off x="6286512" y="5572140"/>
            <a:ext cx="714380" cy="50006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Ctrl</a:t>
            </a:r>
            <a:endParaRPr lang="ru-RU" sz="2000" dirty="0"/>
          </a:p>
        </p:txBody>
      </p:sp>
      <p:sp>
        <p:nvSpPr>
          <p:cNvPr id="10" name="Багетная рамка 9"/>
          <p:cNvSpPr/>
          <p:nvPr/>
        </p:nvSpPr>
        <p:spPr>
          <a:xfrm>
            <a:off x="7500958" y="5572140"/>
            <a:ext cx="714380" cy="50006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Z</a:t>
            </a:r>
            <a:endParaRPr lang="ru-RU" sz="2000" dirty="0"/>
          </a:p>
        </p:txBody>
      </p:sp>
      <p:sp>
        <p:nvSpPr>
          <p:cNvPr id="7" name="Багетная рамка 6"/>
          <p:cNvSpPr/>
          <p:nvPr/>
        </p:nvSpPr>
        <p:spPr>
          <a:xfrm>
            <a:off x="2357422" y="1928802"/>
            <a:ext cx="714380" cy="50006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Ctrl</a:t>
            </a:r>
            <a:endParaRPr lang="ru-RU" sz="2000" dirty="0"/>
          </a:p>
        </p:txBody>
      </p:sp>
      <p:sp>
        <p:nvSpPr>
          <p:cNvPr id="9" name="Багетная рамка 8"/>
          <p:cNvSpPr/>
          <p:nvPr/>
        </p:nvSpPr>
        <p:spPr>
          <a:xfrm>
            <a:off x="3500430" y="1928802"/>
            <a:ext cx="714380" cy="50006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</a:t>
            </a:r>
            <a:endParaRPr lang="ru-RU" sz="2000" dirty="0"/>
          </a:p>
        </p:txBody>
      </p:sp>
      <p:sp>
        <p:nvSpPr>
          <p:cNvPr id="11" name="Багетная рамка 10"/>
          <p:cNvSpPr/>
          <p:nvPr/>
        </p:nvSpPr>
        <p:spPr>
          <a:xfrm>
            <a:off x="1571604" y="2285992"/>
            <a:ext cx="714380" cy="50006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</a:t>
            </a:r>
            <a:endParaRPr lang="ru-RU" sz="2000" dirty="0"/>
          </a:p>
        </p:txBody>
      </p:sp>
      <p:sp>
        <p:nvSpPr>
          <p:cNvPr id="13" name="Багетная рамка 12"/>
          <p:cNvSpPr/>
          <p:nvPr/>
        </p:nvSpPr>
        <p:spPr>
          <a:xfrm>
            <a:off x="500034" y="2285992"/>
            <a:ext cx="714380" cy="50006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Ctrl</a:t>
            </a:r>
            <a:endParaRPr lang="ru-RU" sz="2000" dirty="0"/>
          </a:p>
        </p:txBody>
      </p:sp>
      <p:sp>
        <p:nvSpPr>
          <p:cNvPr id="14" name="Рамка 13"/>
          <p:cNvSpPr/>
          <p:nvPr/>
        </p:nvSpPr>
        <p:spPr>
          <a:xfrm>
            <a:off x="142844" y="4500570"/>
            <a:ext cx="8858280" cy="2000264"/>
          </a:xfrm>
          <a:prstGeom prst="frame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214678" y="6509587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214422"/>
            <a:ext cx="6929486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3429000"/>
            <a:ext cx="7715304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Окно программы </a:t>
            </a:r>
            <a:r>
              <a:rPr lang="en-U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Macromedia Flash MX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14678" y="6357958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6" name="Picture 10" descr="G:\старая флешка\Мои документы\Мои рисунки\алфавит\27\a8bc70921a97438a354797536c499ce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2071702" cy="1795475"/>
          </a:xfrm>
          <a:prstGeom prst="rect">
            <a:avLst/>
          </a:prstGeom>
          <a:noFill/>
        </p:spPr>
      </p:pic>
      <p:pic>
        <p:nvPicPr>
          <p:cNvPr id="45067" name="Picture 11" descr="G:\старая флешка\Мои документы\Мои рисунки\алфавит\27\b60bd90f2bb6c732b2cfd1c6971f91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90714"/>
            <a:ext cx="2071703" cy="1795476"/>
          </a:xfrm>
          <a:prstGeom prst="rect">
            <a:avLst/>
          </a:prstGeom>
          <a:noFill/>
        </p:spPr>
      </p:pic>
      <p:pic>
        <p:nvPicPr>
          <p:cNvPr id="12" name="Picture 11" descr="G:\старая флешка\Мои документы\Мои рисунки\алфавит\27\b60bd90f2bb6c732b2cfd1c6971f91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38809">
            <a:off x="1153723" y="2057807"/>
            <a:ext cx="2071702" cy="1795475"/>
          </a:xfrm>
          <a:prstGeom prst="rect">
            <a:avLst/>
          </a:prstGeom>
          <a:noFill/>
        </p:spPr>
      </p:pic>
      <p:pic>
        <p:nvPicPr>
          <p:cNvPr id="45068" name="Picture 12" descr="G:\старая флешка\Мои документы\Мои рисунки\алфавит\27\b51c40593403951a0994d7502330d7b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088763"/>
            <a:ext cx="2071702" cy="1795475"/>
          </a:xfrm>
          <a:prstGeom prst="rect">
            <a:avLst/>
          </a:prstGeom>
          <a:noFill/>
        </p:spPr>
      </p:pic>
      <p:pic>
        <p:nvPicPr>
          <p:cNvPr id="45069" name="Picture 13" descr="G:\старая флешка\Мои документы\Мои рисунки\алфавит\27\a8bc70921a97438a354797536c499ce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062153"/>
            <a:ext cx="2071702" cy="1795475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5643580" y="2000240"/>
            <a:ext cx="1857378" cy="1857388"/>
            <a:chOff x="6643702" y="1428736"/>
            <a:chExt cx="1428750" cy="1381126"/>
          </a:xfrm>
        </p:grpSpPr>
        <p:pic>
          <p:nvPicPr>
            <p:cNvPr id="45071" name="Picture 15" descr="G:\старая флешка\Мои документы\Мои рисунки\алфавит\27\f9c5b6f42cee5091512f0b2047c65af1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43702" y="1428736"/>
              <a:ext cx="1428750" cy="1381126"/>
            </a:xfrm>
            <a:prstGeom prst="rect">
              <a:avLst/>
            </a:prstGeom>
            <a:noFill/>
          </p:spPr>
        </p:pic>
        <p:pic>
          <p:nvPicPr>
            <p:cNvPr id="45065" name="Picture 9" descr="G:\старая флешка\Мои документы\Мои рисунки\алфавит\27\552b7a7eb05cb27fa89dee69d2c67769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 flipH="1">
              <a:off x="6715140" y="1500174"/>
              <a:ext cx="1285889" cy="1238250"/>
            </a:xfrm>
            <a:prstGeom prst="rect">
              <a:avLst/>
            </a:prstGeom>
            <a:noFill/>
          </p:spPr>
        </p:pic>
      </p:grpSp>
      <p:pic>
        <p:nvPicPr>
          <p:cNvPr id="45072" name="Picture 16" descr="G:\старая флешка\Мои документы\Мои рисунки\алфавит\27\bde747403e3d63510a98835c6e58750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990715"/>
            <a:ext cx="2071702" cy="1795475"/>
          </a:xfrm>
          <a:prstGeom prst="rect">
            <a:avLst/>
          </a:prstGeom>
          <a:noFill/>
        </p:spPr>
      </p:pic>
      <p:pic>
        <p:nvPicPr>
          <p:cNvPr id="45073" name="Picture 17" descr="G:\старая флешка\Мои документы\Мои рисунки\звезды\2fb2e2b4d4676737999bee6a07b52a9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2955544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17" descr="G:\старая флешка\Мои документы\Мои рисунки\звезды\2fb2e2b4d4676737999bee6a07b52a9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4904576">
            <a:off x="6119380" y="2568457"/>
            <a:ext cx="495300" cy="438150"/>
          </a:xfrm>
          <a:prstGeom prst="rect">
            <a:avLst/>
          </a:prstGeom>
          <a:noFill/>
        </p:spPr>
      </p:pic>
      <p:pic>
        <p:nvPicPr>
          <p:cNvPr id="21" name="Picture 17" descr="G:\старая флешка\Мои документы\Мои рисунки\звезды\2fb2e2b4d4676737999bee6a07b52a9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162323">
            <a:off x="4965346" y="2806057"/>
            <a:ext cx="495300" cy="438150"/>
          </a:xfrm>
          <a:prstGeom prst="rect">
            <a:avLst/>
          </a:prstGeom>
          <a:noFill/>
        </p:spPr>
      </p:pic>
      <p:pic>
        <p:nvPicPr>
          <p:cNvPr id="22" name="Picture 17" descr="G:\старая флешка\Мои документы\Мои рисунки\звезды\2fb2e2b4d4676737999bee6a07b52a9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900483" y="2488819"/>
            <a:ext cx="495300" cy="438150"/>
          </a:xfrm>
          <a:prstGeom prst="rect">
            <a:avLst/>
          </a:prstGeom>
          <a:noFill/>
        </p:spPr>
      </p:pic>
      <p:pic>
        <p:nvPicPr>
          <p:cNvPr id="23" name="Picture 17" descr="G:\старая флешка\Мои документы\Мои рисунки\звезды\2fb2e2b4d4676737999bee6a07b52a9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2736469"/>
            <a:ext cx="495300" cy="438150"/>
          </a:xfrm>
          <a:prstGeom prst="rect">
            <a:avLst/>
          </a:prstGeom>
          <a:noFill/>
        </p:spPr>
      </p:pic>
      <p:pic>
        <p:nvPicPr>
          <p:cNvPr id="24" name="Picture 17" descr="G:\старая флешка\Мои документы\Мои рисунки\звезды\2fb2e2b4d4676737999bee6a07b52a9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4904576">
            <a:off x="2047413" y="2425582"/>
            <a:ext cx="495300" cy="438150"/>
          </a:xfrm>
          <a:prstGeom prst="rect">
            <a:avLst/>
          </a:prstGeom>
          <a:noFill/>
        </p:spPr>
      </p:pic>
      <p:pic>
        <p:nvPicPr>
          <p:cNvPr id="26" name="Picture 17" descr="G:\старая флешка\Мои документы\Мои рисунки\звезды\2fb2e2b4d4676737999bee6a07b52a9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162323">
            <a:off x="682958" y="2736469"/>
            <a:ext cx="495300" cy="438150"/>
          </a:xfrm>
          <a:prstGeom prst="rect">
            <a:avLst/>
          </a:prstGeom>
          <a:noFill/>
        </p:spPr>
      </p:pic>
      <p:pic>
        <p:nvPicPr>
          <p:cNvPr id="45074" name="Picture 18" descr="G:\старая флешка\Мои документы\Мои рисунки\компьютеры\c60448e8c31dfa016ab0dafad843d0d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07967" y="3929066"/>
            <a:ext cx="2528065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912" t="977" b="7227"/>
          <a:stretch>
            <a:fillRect/>
          </a:stretch>
        </p:blipFill>
        <p:spPr bwMode="auto">
          <a:xfrm>
            <a:off x="214313" y="652463"/>
            <a:ext cx="8639175" cy="59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500563" y="3786190"/>
            <a:ext cx="1785938" cy="928685"/>
          </a:xfrm>
          <a:prstGeom prst="wedgeRoundRectCallout">
            <a:avLst>
              <a:gd name="adj1" fmla="val -119881"/>
              <a:gd name="adj2" fmla="val -2234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8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-24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 какую панель указывает сноска?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214678" y="6572273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912" t="977" b="7227"/>
          <a:stretch>
            <a:fillRect/>
          </a:stretch>
        </p:blipFill>
        <p:spPr bwMode="auto">
          <a:xfrm>
            <a:off x="214313" y="652463"/>
            <a:ext cx="8639175" cy="59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500563" y="3786188"/>
            <a:ext cx="1785937" cy="928687"/>
          </a:xfrm>
          <a:prstGeom prst="wedgeRoundRectCallout">
            <a:avLst>
              <a:gd name="adj1" fmla="val -119881"/>
              <a:gd name="adj2" fmla="val -2234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сцена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-24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Правильный ответ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214678" y="6572272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 l="1912" t="977" b="7227"/>
          <a:stretch>
            <a:fillRect/>
          </a:stretch>
        </p:blipFill>
        <p:spPr bwMode="auto">
          <a:xfrm>
            <a:off x="214313" y="652463"/>
            <a:ext cx="8639175" cy="59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Скругленная прямоугольная выноска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928813"/>
            <a:ext cx="3143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545906" y="4336542"/>
            <a:ext cx="2838014" cy="71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7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-24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 какую панель указывает сноска? 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214678" y="6581025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912" t="977" b="7227"/>
          <a:stretch>
            <a:fillRect/>
          </a:stretch>
        </p:blipFill>
        <p:spPr bwMode="auto">
          <a:xfrm>
            <a:off x="214313" y="652463"/>
            <a:ext cx="8639175" cy="59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pSp>
        <p:nvGrpSpPr>
          <p:cNvPr id="2" name="Скругленная прямоугольная выноска 10"/>
          <p:cNvGrpSpPr>
            <a:grpSpLocks/>
          </p:cNvGrpSpPr>
          <p:nvPr/>
        </p:nvGrpSpPr>
        <p:grpSpPr bwMode="auto">
          <a:xfrm>
            <a:off x="3286116" y="1857364"/>
            <a:ext cx="3143259" cy="3286136"/>
            <a:chOff x="2235" y="1198"/>
            <a:chExt cx="1421" cy="937"/>
          </a:xfrm>
        </p:grpSpPr>
        <p:pic>
          <p:nvPicPr>
            <p:cNvPr id="8199" name="Скругленная прямоугольная выноска 1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5" y="1198"/>
              <a:ext cx="1421" cy="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 Box 10"/>
            <p:cNvSpPr txBox="1">
              <a:spLocks noChangeArrowheads="1"/>
            </p:cNvSpPr>
            <p:nvPr/>
          </p:nvSpPr>
          <p:spPr bwMode="auto">
            <a:xfrm>
              <a:off x="2351" y="1901"/>
              <a:ext cx="1283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 dirty="0">
                  <a:solidFill>
                    <a:srgbClr val="000000"/>
                  </a:solidFill>
                  <a:latin typeface="Calibri" pitchFamily="34" charset="0"/>
                </a:rPr>
                <a:t>Временная шкала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52400" y="-71462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Правильный ответ 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214678" y="6572272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912" t="977" b="7227"/>
          <a:stretch>
            <a:fillRect/>
          </a:stretch>
        </p:blipFill>
        <p:spPr bwMode="auto">
          <a:xfrm>
            <a:off x="214313" y="652463"/>
            <a:ext cx="8639175" cy="59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0" name="Скругленная прямоугольная выноска 9"/>
          <p:cNvSpPr>
            <a:spLocks noChangeArrowheads="1"/>
          </p:cNvSpPr>
          <p:nvPr/>
        </p:nvSpPr>
        <p:spPr bwMode="auto">
          <a:xfrm>
            <a:off x="1714500" y="3286124"/>
            <a:ext cx="2357434" cy="928690"/>
          </a:xfrm>
          <a:prstGeom prst="wedgeRoundRectCallout">
            <a:avLst>
              <a:gd name="adj1" fmla="val -63778"/>
              <a:gd name="adj2" fmla="val -170833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8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-3413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 какую панель указывает сноска?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214678" y="6581025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912" t="977" b="7227"/>
          <a:stretch>
            <a:fillRect/>
          </a:stretch>
        </p:blipFill>
        <p:spPr bwMode="auto">
          <a:xfrm>
            <a:off x="214313" y="652463"/>
            <a:ext cx="8639175" cy="59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0" name="Скругленная прямоугольная выноска 9"/>
          <p:cNvSpPr>
            <a:spLocks noChangeArrowheads="1"/>
          </p:cNvSpPr>
          <p:nvPr/>
        </p:nvSpPr>
        <p:spPr bwMode="auto">
          <a:xfrm>
            <a:off x="1714500" y="3286125"/>
            <a:ext cx="2357438" cy="928688"/>
          </a:xfrm>
          <a:prstGeom prst="wedgeRoundRectCallout">
            <a:avLst>
              <a:gd name="adj1" fmla="val -63778"/>
              <a:gd name="adj2" fmla="val -170833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dk1"/>
                </a:solidFill>
                <a:latin typeface="+mn-lt"/>
              </a:rPr>
              <a:t>Панель слоёв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-24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Правильный ответ 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214678" y="6572272"/>
            <a:ext cx="2714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(С),МОУ СОШ п.Ола, </a:t>
            </a:r>
            <a:r>
              <a:rPr lang="ru-RU" sz="1200" dirty="0" err="1">
                <a:latin typeface="Calibri" pitchFamily="34" charset="0"/>
              </a:rPr>
              <a:t>Богута</a:t>
            </a:r>
            <a:r>
              <a:rPr lang="ru-RU" sz="1200" dirty="0">
                <a:latin typeface="Calibri" pitchFamily="34" charset="0"/>
              </a:rPr>
              <a:t> Е.Э. </a:t>
            </a:r>
            <a:r>
              <a:rPr lang="ru-RU" sz="1200" dirty="0" smtClean="0">
                <a:latin typeface="Calibri" pitchFamily="34" charset="0"/>
              </a:rPr>
              <a:t>2009г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4252</TotalTime>
  <Words>1161</Words>
  <Application>Microsoft Office PowerPoint</Application>
  <PresentationFormat>Экран (4:3)</PresentationFormat>
  <Paragraphs>200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Богута</dc:creator>
  <cp:lastModifiedBy>Дарёна</cp:lastModifiedBy>
  <cp:revision>154</cp:revision>
  <dcterms:created xsi:type="dcterms:W3CDTF">2008-09-13T03:04:23Z</dcterms:created>
  <dcterms:modified xsi:type="dcterms:W3CDTF">2012-03-29T12:01:52Z</dcterms:modified>
</cp:coreProperties>
</file>