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367" r:id="rId26"/>
    <p:sldId id="284" r:id="rId27"/>
    <p:sldId id="291" r:id="rId28"/>
    <p:sldId id="292" r:id="rId29"/>
    <p:sldId id="293" r:id="rId30"/>
    <p:sldId id="294" r:id="rId31"/>
    <p:sldId id="296" r:id="rId32"/>
    <p:sldId id="298" r:id="rId33"/>
    <p:sldId id="299" r:id="rId34"/>
    <p:sldId id="300" r:id="rId35"/>
    <p:sldId id="301" r:id="rId36"/>
    <p:sldId id="302" r:id="rId37"/>
    <p:sldId id="303" r:id="rId38"/>
    <p:sldId id="368" r:id="rId39"/>
    <p:sldId id="304" r:id="rId40"/>
    <p:sldId id="305" r:id="rId41"/>
    <p:sldId id="308" r:id="rId42"/>
    <p:sldId id="311" r:id="rId43"/>
    <p:sldId id="310" r:id="rId44"/>
    <p:sldId id="312" r:id="rId45"/>
    <p:sldId id="320" r:id="rId46"/>
    <p:sldId id="313" r:id="rId47"/>
    <p:sldId id="314" r:id="rId48"/>
    <p:sldId id="316" r:id="rId49"/>
    <p:sldId id="317" r:id="rId50"/>
    <p:sldId id="319" r:id="rId51"/>
    <p:sldId id="285" r:id="rId52"/>
    <p:sldId id="286" r:id="rId53"/>
    <p:sldId id="289" r:id="rId54"/>
    <p:sldId id="288" r:id="rId55"/>
    <p:sldId id="369" r:id="rId56"/>
    <p:sldId id="287" r:id="rId57"/>
    <p:sldId id="321" r:id="rId58"/>
    <p:sldId id="323" r:id="rId59"/>
    <p:sldId id="324" r:id="rId60"/>
    <p:sldId id="325" r:id="rId61"/>
    <p:sldId id="326" r:id="rId62"/>
    <p:sldId id="328" r:id="rId63"/>
    <p:sldId id="329" r:id="rId64"/>
    <p:sldId id="330" r:id="rId65"/>
    <p:sldId id="333" r:id="rId66"/>
    <p:sldId id="334" r:id="rId67"/>
    <p:sldId id="262" r:id="rId68"/>
    <p:sldId id="261" r:id="rId69"/>
    <p:sldId id="259" r:id="rId70"/>
    <p:sldId id="337" r:id="rId71"/>
    <p:sldId id="336" r:id="rId72"/>
    <p:sldId id="335" r:id="rId73"/>
    <p:sldId id="392" r:id="rId74"/>
    <p:sldId id="338" r:id="rId75"/>
    <p:sldId id="339" r:id="rId76"/>
    <p:sldId id="340" r:id="rId77"/>
    <p:sldId id="342" r:id="rId78"/>
    <p:sldId id="343" r:id="rId79"/>
    <p:sldId id="344" r:id="rId80"/>
    <p:sldId id="345" r:id="rId81"/>
    <p:sldId id="347" r:id="rId82"/>
    <p:sldId id="348" r:id="rId83"/>
    <p:sldId id="349" r:id="rId84"/>
    <p:sldId id="350" r:id="rId85"/>
    <p:sldId id="352" r:id="rId86"/>
    <p:sldId id="354" r:id="rId87"/>
    <p:sldId id="355" r:id="rId88"/>
    <p:sldId id="356" r:id="rId89"/>
    <p:sldId id="357" r:id="rId90"/>
    <p:sldId id="358" r:id="rId91"/>
    <p:sldId id="364" r:id="rId92"/>
    <p:sldId id="359" r:id="rId93"/>
    <p:sldId id="360" r:id="rId94"/>
    <p:sldId id="361" r:id="rId95"/>
    <p:sldId id="362" r:id="rId96"/>
    <p:sldId id="365" r:id="rId97"/>
    <p:sldId id="366" r:id="rId98"/>
    <p:sldId id="373" r:id="rId99"/>
    <p:sldId id="372" r:id="rId100"/>
    <p:sldId id="375" r:id="rId101"/>
    <p:sldId id="376" r:id="rId102"/>
    <p:sldId id="377" r:id="rId103"/>
    <p:sldId id="378" r:id="rId104"/>
    <p:sldId id="383" r:id="rId105"/>
    <p:sldId id="384" r:id="rId106"/>
    <p:sldId id="385" r:id="rId107"/>
    <p:sldId id="386" r:id="rId108"/>
    <p:sldId id="387" r:id="rId109"/>
    <p:sldId id="388" r:id="rId110"/>
    <p:sldId id="389" r:id="rId111"/>
    <p:sldId id="390" r:id="rId112"/>
    <p:sldId id="391" r:id="rId1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2" autoAdjust="0"/>
    <p:restoredTop sz="94664" autoAdjust="0"/>
  </p:normalViewPr>
  <p:slideViewPr>
    <p:cSldViewPr>
      <p:cViewPr>
        <p:scale>
          <a:sx n="60" d="100"/>
          <a:sy n="60" d="100"/>
        </p:scale>
        <p:origin x="-150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J:\&#1089;&#1086;&#1082;,%20&#1089;&#1086;&#1091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J:\&#1089;&#1086;&#1082;,%20&#1089;&#1086;&#1091;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Лист1!$J$2</c:f>
              <c:strCache>
                <c:ptCount val="1"/>
                <c:pt idx="0">
                  <c:v>СОУ</c:v>
                </c:pt>
              </c:strCache>
            </c:strRef>
          </c:tx>
          <c:cat>
            <c:strRef>
              <c:f>Лист1!$A$3:$A$12</c:f>
              <c:strCache>
                <c:ptCount val="10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6б</c:v>
                </c:pt>
                <c:pt idx="4">
                  <c:v>7а</c:v>
                </c:pt>
                <c:pt idx="5">
                  <c:v>7б</c:v>
                </c:pt>
                <c:pt idx="6">
                  <c:v>8а</c:v>
                </c:pt>
                <c:pt idx="7">
                  <c:v>8б</c:v>
                </c:pt>
                <c:pt idx="8">
                  <c:v>9а</c:v>
                </c:pt>
                <c:pt idx="9">
                  <c:v>9б</c:v>
                </c:pt>
              </c:strCache>
            </c:strRef>
          </c:cat>
          <c:val>
            <c:numRef>
              <c:f>Лист1!$J$3:$J$12</c:f>
              <c:numCache>
                <c:formatCode>0.0</c:formatCode>
                <c:ptCount val="10"/>
                <c:pt idx="0">
                  <c:v>86.4</c:v>
                </c:pt>
                <c:pt idx="1">
                  <c:v>69.2</c:v>
                </c:pt>
                <c:pt idx="2">
                  <c:v>96.4</c:v>
                </c:pt>
                <c:pt idx="3">
                  <c:v>75.272727272726996</c:v>
                </c:pt>
                <c:pt idx="4">
                  <c:v>94.461538461538467</c:v>
                </c:pt>
                <c:pt idx="5">
                  <c:v>69.25</c:v>
                </c:pt>
                <c:pt idx="6">
                  <c:v>87.714285714285722</c:v>
                </c:pt>
                <c:pt idx="7">
                  <c:v>60</c:v>
                </c:pt>
                <c:pt idx="8">
                  <c:v>83.733333333333249</c:v>
                </c:pt>
                <c:pt idx="9">
                  <c:v>86.909090909090907</c:v>
                </c:pt>
              </c:numCache>
            </c:numRef>
          </c:val>
        </c:ser>
        <c:shape val="box"/>
        <c:axId val="43341696"/>
        <c:axId val="43343232"/>
        <c:axId val="0"/>
      </c:bar3DChart>
      <c:catAx>
        <c:axId val="43341696"/>
        <c:scaling>
          <c:orientation val="minMax"/>
        </c:scaling>
        <c:axPos val="b"/>
        <c:tickLblPos val="nextTo"/>
        <c:crossAx val="43343232"/>
        <c:crosses val="autoZero"/>
        <c:auto val="1"/>
        <c:lblAlgn val="ctr"/>
        <c:lblOffset val="100"/>
      </c:catAx>
      <c:valAx>
        <c:axId val="43343232"/>
        <c:scaling>
          <c:orientation val="minMax"/>
        </c:scaling>
        <c:axPos val="l"/>
        <c:majorGridlines/>
        <c:numFmt formatCode="0.0" sourceLinked="1"/>
        <c:tickLblPos val="nextTo"/>
        <c:crossAx val="43341696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 sz="2000"/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Лист1!$G$2</c:f>
              <c:strCache>
                <c:ptCount val="1"/>
                <c:pt idx="0">
                  <c:v>качество</c:v>
                </c:pt>
              </c:strCache>
            </c:strRef>
          </c:tx>
          <c:cat>
            <c:strRef>
              <c:f>Лист1!$A$3:$A$12</c:f>
              <c:strCache>
                <c:ptCount val="10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6б</c:v>
                </c:pt>
                <c:pt idx="4">
                  <c:v>7а</c:v>
                </c:pt>
                <c:pt idx="5">
                  <c:v>7б</c:v>
                </c:pt>
                <c:pt idx="6">
                  <c:v>8а</c:v>
                </c:pt>
                <c:pt idx="7">
                  <c:v>8б</c:v>
                </c:pt>
                <c:pt idx="8">
                  <c:v>9а</c:v>
                </c:pt>
                <c:pt idx="9">
                  <c:v>9б</c:v>
                </c:pt>
              </c:strCache>
            </c:strRef>
          </c:cat>
          <c:val>
            <c:numRef>
              <c:f>Лист1!$G$3:$G$12</c:f>
              <c:numCache>
                <c:formatCode>0.0</c:formatCode>
                <c:ptCount val="10"/>
                <c:pt idx="0">
                  <c:v>90</c:v>
                </c:pt>
                <c:pt idx="1">
                  <c:v>80</c:v>
                </c:pt>
                <c:pt idx="2">
                  <c:v>100</c:v>
                </c:pt>
                <c:pt idx="3">
                  <c:v>81.818181818181472</c:v>
                </c:pt>
                <c:pt idx="4">
                  <c:v>100</c:v>
                </c:pt>
                <c:pt idx="5">
                  <c:v>62.5</c:v>
                </c:pt>
                <c:pt idx="6">
                  <c:v>92.857142857142819</c:v>
                </c:pt>
                <c:pt idx="7">
                  <c:v>60</c:v>
                </c:pt>
                <c:pt idx="8">
                  <c:v>93.333333333333258</c:v>
                </c:pt>
                <c:pt idx="9">
                  <c:v>100</c:v>
                </c:pt>
              </c:numCache>
            </c:numRef>
          </c:val>
        </c:ser>
        <c:shape val="box"/>
        <c:axId val="43365120"/>
        <c:axId val="43366656"/>
        <c:axId val="0"/>
      </c:bar3DChart>
      <c:catAx>
        <c:axId val="43365120"/>
        <c:scaling>
          <c:orientation val="minMax"/>
        </c:scaling>
        <c:axPos val="b"/>
        <c:tickLblPos val="nextTo"/>
        <c:crossAx val="43366656"/>
        <c:crosses val="autoZero"/>
        <c:auto val="1"/>
        <c:lblAlgn val="ctr"/>
        <c:lblOffset val="100"/>
      </c:catAx>
      <c:valAx>
        <c:axId val="43366656"/>
        <c:scaling>
          <c:orientation val="minMax"/>
        </c:scaling>
        <c:axPos val="l"/>
        <c:majorGridlines/>
        <c:numFmt formatCode="0.0" sourceLinked="1"/>
        <c:tickLblPos val="nextTo"/>
        <c:crossAx val="43365120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04CA-628B-4A6D-9C0E-9CB0F1F7C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2CB6-D668-4D5B-A99A-8F6F0578F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0EBA-B202-44E4-BC77-A5B8E087A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017D-8485-4E2A-B455-C51E9800A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8D309-C132-4CA6-A00C-98DAA76C5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2226B-F0F1-4BE6-8B03-FBF892D49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13D0-C9C6-4F81-AFD7-584C582FE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42E2-4B52-4228-9966-71493A1EF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C0F2F-A888-4A9B-B4A5-3DEA49088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CDA4-E9AB-43AE-9933-0AB9E0C5C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A9052-F7E3-4EC1-8F6A-3A1B6D3DF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1616F-3D8E-4C38-814D-6B8B6CDDB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B39A113-682B-4B08-8252-FFF548CE9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61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2" r:id="rId12"/>
  </p:sldLayoutIdLst>
  <p:transition spd="med" advClick="0" advTm="3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905000"/>
            <a:ext cx="8305800" cy="2133600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«ПРИМЕНЕНИЕ СОВРЕМЕННЫХ  ОБРАЗОВАТЕЛЬНЫХ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ТЕХНОЛОГИЙ И МЕТОДИК В ПРАКТИЧЕСКОЙ ПРОФЕССИОНАЛЬНОЙ ДЕЯТЕЛЬНОСТИ»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505200" y="773113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МОБУ  «СОШ №23»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657600" y="62484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Оренбург, 2011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609600" y="4278313"/>
            <a:ext cx="510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Автор работы: </a:t>
            </a:r>
          </a:p>
          <a:p>
            <a:r>
              <a:rPr lang="ru-RU"/>
              <a:t>учитель технологии Горностаева И.В. </a:t>
            </a: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Самостоятельная работа - средство активизации учебной деятельности школьников. Одна из  моих задач состоит в том, чтобы в процессе трудового обучения постепенно формировать у школьников умение самостоятельно добывать знания, оценивать их и применять на практике.  Усваивать алгоритм  действий. Такой подход позволяет мне целенаправленно формировать у учащихся не только исполнительскую, практическую, но и познавательную самостоятельность,  процесс их труда становится осмысленным, интеллектуально насыщенным, приносит девочкам радость.</a:t>
            </a: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E:\неделя технологии\P10201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5334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E:\неделя технологии\P10201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E:\неделя технологии\P10201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E:\неделя технологии\P10201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000"/>
              <a:t>Проект </a:t>
            </a:r>
            <a:br>
              <a:rPr lang="ru-RU" sz="4000"/>
            </a:br>
            <a:r>
              <a:rPr lang="ru-RU" sz="4000"/>
              <a:t>по технологии на тему: </a:t>
            </a:r>
            <a:br>
              <a:rPr lang="ru-RU" sz="4000"/>
            </a:br>
            <a:r>
              <a:rPr lang="ru-RU" sz="4000"/>
              <a:t>« Искусственные цветы из ткани»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604000" cy="1816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Работу выполнила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Ученица 9 «Б» класса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МОУ СОШ №23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Разинкина Ксения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Проверила учитель технологии: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Горностаева И.В.</a:t>
            </a:r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Обоснование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3058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Я решила взять искусственные цветы из ткани темой моего проекта по нескольким причинам. </a:t>
            </a:r>
          </a:p>
          <a:p>
            <a:pPr>
              <a:lnSpc>
                <a:spcPct val="90000"/>
              </a:lnSpc>
            </a:pPr>
            <a:r>
              <a:rPr lang="ru-RU" smtClean="0"/>
              <a:t>Во первых это очень увлекательное занятие и интересное занятие. </a:t>
            </a:r>
          </a:p>
          <a:p>
            <a:pPr>
              <a:lnSpc>
                <a:spcPct val="90000"/>
              </a:lnSpc>
            </a:pPr>
            <a:r>
              <a:rPr lang="ru-RU" smtClean="0"/>
              <a:t>Во вторых искусственные цветы могут быть украшением любого интерьера</a:t>
            </a:r>
          </a:p>
          <a:p>
            <a:pPr>
              <a:lnSpc>
                <a:spcPct val="90000"/>
              </a:lnSpc>
            </a:pPr>
            <a:r>
              <a:rPr lang="ru-RU" smtClean="0"/>
              <a:t>Ну а в третьих будет приятно смотреть на работу сделанную своими руками, а не купленную в магазине</a:t>
            </a:r>
          </a:p>
        </p:txBody>
      </p:sp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Историческая справка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Как и любое искусство, цветоделие имеет свою уникальную историю. У тканевых цветов есть свои корни, которые они пустили в древнем Египте еще 3 тысячи лет назад до нашей эры. В это время и в этом месте появились первые искусственные цветы из папируса. И, конечно же, они не осталось без внимания. Позже искусство изготовления цветов переняли древние греки и римляне. Женщины взяли моду носить цветы пропитанные духами. Надушенные корсажи и броши из цветов имели двойное назначение: цветы служили украшением платья, а духи использовались для обольщения поклонников. Чем благороднее был запах духов и чем кропотливее были выполнены цветы,тем выше был статус их обладательницы. Не все могли позволить себе такую роскошь.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А в эпоху средневековья церкви Италии и Испании украшались тканевыми цветами, сделанными в монастырях.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Времена менялись, а вместе с ними и нравы. И вот сейчас искусство изготовления цветов из ткани стало доступным абсолютно каждому.</a:t>
            </a:r>
          </a:p>
        </p:txBody>
      </p:sp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219200" y="152400"/>
            <a:ext cx="6870700" cy="1600200"/>
          </a:xfrm>
        </p:spPr>
        <p:txBody>
          <a:bodyPr/>
          <a:lstStyle/>
          <a:p>
            <a:pPr>
              <a:defRPr/>
            </a:pPr>
            <a:r>
              <a:rPr lang="ru-RU"/>
              <a:t>Виды изделий</a:t>
            </a:r>
          </a:p>
        </p:txBody>
      </p:sp>
      <p:pic>
        <p:nvPicPr>
          <p:cNvPr id="112643" name="Picture 4" descr="artflo_P60110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0" y="1752600"/>
            <a:ext cx="28194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10" descr="IMG_6502"/>
          <p:cNvPicPr>
            <a:picLocks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8600" y="1905000"/>
            <a:ext cx="3124200" cy="2198688"/>
          </a:xfrm>
        </p:spPr>
      </p:pic>
      <p:pic>
        <p:nvPicPr>
          <p:cNvPr id="112645" name="Picture 11" descr="091af43ead3a8eb33ea457609f21937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886200"/>
            <a:ext cx="19827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12" descr="29612976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0" y="3881438"/>
            <a:ext cx="17399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13" descr="082162e9dbe2c621088cfbaf9e542b8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76400" y="4267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heel spokes="8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5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870700" cy="1600200"/>
          </a:xfrm>
        </p:spPr>
        <p:txBody>
          <a:bodyPr/>
          <a:lstStyle/>
          <a:p>
            <a:pPr>
              <a:defRPr/>
            </a:pPr>
            <a:r>
              <a:rPr lang="ru-RU"/>
              <a:t>Вид изделий</a:t>
            </a:r>
          </a:p>
        </p:txBody>
      </p:sp>
      <p:pic>
        <p:nvPicPr>
          <p:cNvPr id="113668" name="Picture 4" descr="Фото01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1981200"/>
            <a:ext cx="5257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heel spokes="8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4" descr="nojnits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1066800"/>
            <a:ext cx="9144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>Самостоятельно работающий ученик открывает не только двери любой науки, но и с уверенностью будет преодолевать трудности жизни.</a:t>
            </a:r>
            <a:endParaRPr lang="ru-RU" sz="2800">
              <a:ea typeface="Calibri" pitchFamily="34" charset="0"/>
              <a:cs typeface="Aharoni" pitchFamily="2" charset="-79"/>
            </a:endParaRPr>
          </a:p>
          <a:p>
            <a:pPr algn="ctr" eaLnBrk="0" hangingPunct="0"/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>Одним из методов моей работы,  являются уроки взаимообучения:</a:t>
            </a:r>
            <a:endParaRPr lang="ru-RU" sz="2800">
              <a:ea typeface="Calibri" pitchFamily="34" charset="0"/>
              <a:cs typeface="Aharoni" pitchFamily="2" charset="-79"/>
            </a:endParaRPr>
          </a:p>
          <a:p>
            <a:pPr algn="ctr" eaLnBrk="0" hangingPunct="0"/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> На этих  уроках мы повторяем с учащимися технику безопасности.  В 5; 6 классах учащиеся пишут сочинения,  сказки о не соблюдениях ТБ  к чему это может привести   (</a:t>
            </a:r>
            <a:r>
              <a:rPr lang="ru-RU" sz="2800">
                <a:latin typeface="Candara" pitchFamily="34" charset="0"/>
                <a:ea typeface="Calibri" pitchFamily="34" charset="0"/>
                <a:cs typeface="Times New Roman" pitchFamily="18" charset="0"/>
              </a:rPr>
              <a:t>технология дидактической игры), чистота и порядок на рабочем месте </a:t>
            </a: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>
                <a:latin typeface="Candara" pitchFamily="34" charset="0"/>
                <a:ea typeface="Calibri" pitchFamily="34" charset="0"/>
                <a:cs typeface="Times New Roman" pitchFamily="18" charset="0"/>
              </a:rPr>
              <a:t> важное условие успешности работы (Технология мастерских; Технология свободного труда).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Технология проекта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3058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Перед началом изготовления цветка, нужно ткань прожелатинить и только тогда приступать к работе.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1. Вырезать выкройку будущего цветка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2. Для одного цветка выкраивают 9 больших лепестков и 8 маленьких лепестков.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3. Затем готовят сердцевину для цветка. На конце проволоки делают ватную головку в цвет лепестков, смазывают клеем и покрывают , как колпачком , маленьким лепестком.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4. К сердцевине приклеивают два маленьких лепестка друг против друга, после чего в таком же порядке приклеивают девять больших лепестков.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5. Когда все лепестки прикреплены, цветок подсушивают, опустив головкой вниз, и приклеивают к нему три зеленые подклейки.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6. Когда цветок собран, стебель обвивают зеленовато-коричневой бумагой и прикрепляют к нему два листа. Лист розы собирают из трех деталей: большой верхний лист и два боковых маленьких, прикрепленные к проволоке. </a:t>
            </a:r>
          </a:p>
        </p:txBody>
      </p:sp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Экономический расчет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Все материалы мне достались без денежных затрат. </a:t>
            </a:r>
          </a:p>
          <a:p>
            <a:r>
              <a:rPr lang="ru-RU" smtClean="0"/>
              <a:t>Средняя цена искусственной цветочной композиции  сделанная в ручную от 2000 руб и выше. </a:t>
            </a:r>
          </a:p>
        </p:txBody>
      </p:sp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Реклама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Только у нас при заказе двух и более цветочных композиций скидка 30 %. Мы принимаем заказы для свадеб, юбилеев, праздничных мероприятий. </a:t>
            </a:r>
          </a:p>
          <a:p>
            <a:r>
              <a:rPr lang="ru-RU" smtClean="0"/>
              <a:t>Тел.: 333-333</a:t>
            </a:r>
          </a:p>
        </p:txBody>
      </p:sp>
      <p:pic>
        <p:nvPicPr>
          <p:cNvPr id="117764" name="Picture 4" descr="2902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886200"/>
            <a:ext cx="31242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99060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>
                <a:latin typeface="Candara" pitchFamily="34" charset="0"/>
                <a:ea typeface="Times New Roman" pitchFamily="18" charset="0"/>
                <a:cs typeface="Aharoni" pitchFamily="2" charset="-79"/>
              </a:rPr>
              <a:t>Уроки эстетического цикла должны создавать условия для формирования и развития культуры. В наше время, когда в обществе царят беспредел и жестокость, а многие привычные для нас вещи теряют свои ценности.   Поэтому построение моих уроков  основывается  на  положительных  эмоциях,  стремлению  выразить собственное </a:t>
            </a:r>
            <a:r>
              <a:rPr lang="ru-RU" sz="3200">
                <a:latin typeface="Calibri" pitchFamily="34" charset="0"/>
                <a:ea typeface="Times New Roman" pitchFamily="18" charset="0"/>
                <a:cs typeface="Aharoni" pitchFamily="2" charset="-79"/>
              </a:rPr>
              <a:t>“</a:t>
            </a:r>
            <a:r>
              <a:rPr lang="ru-RU" sz="3200">
                <a:latin typeface="Candara" pitchFamily="34" charset="0"/>
                <a:ea typeface="Times New Roman" pitchFamily="18" charset="0"/>
                <a:cs typeface="Aharoni" pitchFamily="2" charset="-79"/>
              </a:rPr>
              <a:t>Я</a:t>
            </a:r>
            <a:r>
              <a:rPr lang="ru-RU" sz="3200">
                <a:latin typeface="Calibri" pitchFamily="34" charset="0"/>
                <a:ea typeface="Times New Roman" pitchFamily="18" charset="0"/>
                <a:cs typeface="Aharoni" pitchFamily="2" charset="-79"/>
              </a:rPr>
              <a:t>”</a:t>
            </a:r>
            <a:r>
              <a:rPr lang="ru-RU" sz="3200">
                <a:latin typeface="Candara" pitchFamily="34" charset="0"/>
                <a:ea typeface="Times New Roman" pitchFamily="18" charset="0"/>
                <a:cs typeface="Aharoni" pitchFamily="2" charset="-79"/>
              </a:rPr>
              <a:t> (</a:t>
            </a:r>
            <a:r>
              <a:rPr lang="ru-RU" sz="3200">
                <a:latin typeface="Candara" pitchFamily="34" charset="0"/>
                <a:ea typeface="Calibri" pitchFamily="34" charset="0"/>
                <a:cs typeface="Aharoni" pitchFamily="2" charset="-79"/>
              </a:rPr>
              <a:t> Культуровоспитывающие технологии). Уроки об этикете.</a:t>
            </a:r>
            <a:endParaRPr lang="ru-RU" sz="3200"/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990600"/>
            <a:ext cx="9144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>
                <a:latin typeface="Candara" pitchFamily="34" charset="0"/>
                <a:ea typeface="Times New Roman" pitchFamily="18" charset="0"/>
                <a:cs typeface="Aharoni" pitchFamily="2" charset="-79"/>
              </a:rPr>
              <a:t>Проникновение современных технологий в образовательную практику,  открывает новые возможности. В этом случае, стараюсь применять информационно-компьютерные  технологии.  Преимущества таких технологий по сравнению с традиционными довольны многообразны.  Красочные  изображения художественных обработок материалов и сопровождение их текстовой информацией, музыкальными произведениями оказывает эмоциональное воздействие, развивает художественный вкус детей. </a:t>
            </a:r>
            <a:endParaRPr lang="ru-RU" sz="2800">
              <a:ea typeface="Times New Roman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457200" y="609600"/>
            <a:ext cx="84582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 Большая помощь компьютера при проверках знаний, быстрое  выполнение диагностик,  составление  презентаций и создание  проектов,   слайд-шоу и мультимедиа презентации по творчеству разных технологий работы с тканями, работы по разным видам вышивок,  множество технологий выполнения вязания, а также тесты-опросники по различным темам, как в электронном, так и традиционном (бумажном) виде. </a:t>
            </a: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1219200"/>
            <a:ext cx="9144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>
                <a:latin typeface="Candara" pitchFamily="34" charset="0"/>
                <a:ea typeface="Times New Roman" pitchFamily="18" charset="0"/>
                <a:cs typeface="Aharoni" pitchFamily="2" charset="-79"/>
              </a:rPr>
              <a:t>Всё это на уроках  использую как при индивидуальной работе с детьми, так и при работе с целым классом.   Но желательно  наличие проекционного экрана,  я работаю с ноутбуком.</a:t>
            </a:r>
            <a:endParaRPr lang="ru-RU" sz="2800">
              <a:ea typeface="Times New Roman" pitchFamily="18" charset="0"/>
              <a:cs typeface="Aharoni" pitchFamily="2" charset="-79"/>
            </a:endParaRPr>
          </a:p>
          <a:p>
            <a:pPr algn="ctr" eaLnBrk="0" hangingPunct="0"/>
            <a:r>
              <a:rPr lang="ru-RU" sz="2800">
                <a:latin typeface="Candara" pitchFamily="34" charset="0"/>
                <a:ea typeface="Times New Roman" pitchFamily="18" charset="0"/>
                <a:cs typeface="Aharoni" pitchFamily="2" charset="-79"/>
              </a:rPr>
              <a:t>Использование ИКТ позволяет существенно повысить интерес детей их активность, а следовательно и улучшить качество знаний учеников .</a:t>
            </a:r>
            <a:endParaRPr lang="ru-RU" sz="2800">
              <a:ea typeface="Times New Roman" pitchFamily="18" charset="0"/>
              <a:cs typeface="Aharoni" pitchFamily="2" charset="-79"/>
            </a:endParaRPr>
          </a:p>
          <a:p>
            <a:pPr algn="ctr" eaLnBrk="0" hangingPunct="0"/>
            <a:r>
              <a:rPr lang="ru-RU" sz="2800">
                <a:latin typeface="Candara" pitchFamily="34" charset="0"/>
                <a:ea typeface="Times New Roman" pitchFamily="18" charset="0"/>
                <a:cs typeface="Calibri" pitchFamily="34" charset="0"/>
              </a:rPr>
              <a:t>В своей педагогической практике использую множество пед. технологий.  Любой урок включает в себя несколько технологий,  в настоящие время этот процесс  называется интеграцией. </a:t>
            </a:r>
            <a:endParaRPr lang="ru-RU" sz="2800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>
                <a:latin typeface="Candara" pitchFamily="34" charset="0"/>
                <a:ea typeface="Calibri" pitchFamily="34" charset="0"/>
                <a:cs typeface="Times New Roman" pitchFamily="18" charset="0"/>
              </a:rPr>
              <a:t>В классах учатся дети с разными интеллектуальными, психофизическими и социальными возможностями. Поэтому я стремлюсь открыть мотивацию каждого ученика. </a:t>
            </a:r>
            <a:r>
              <a:rPr lang="ru-RU" sz="3200">
                <a:latin typeface="Candara" pitchFamily="34" charset="0"/>
                <a:ea typeface="Times New Roman" pitchFamily="18" charset="0"/>
                <a:cs typeface="Aharoni" pitchFamily="2" charset="-79"/>
              </a:rPr>
              <a:t>Межпредметные связи помогают мне в этом.</a:t>
            </a:r>
            <a:endParaRPr lang="ru-RU" sz="3200"/>
          </a:p>
          <a:p>
            <a:pPr algn="ctr" eaLnBrk="0" hangingPunct="0"/>
            <a:r>
              <a:rPr lang="ru-RU" sz="3200">
                <a:latin typeface="Candara" pitchFamily="34" charset="0"/>
                <a:cs typeface="Times New Roman" pitchFamily="18" charset="0"/>
              </a:rPr>
              <a:t>Например, черчением мы начинаем заниматься в 5 классах,  изучаем физические химические  свойства тканей,  исторические справки об одежде, продуктах, моде. Влияние экологических факторов на человека, экономические расчёты </a:t>
            </a:r>
            <a:r>
              <a:rPr lang="ru-RU" sz="3200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200">
                <a:latin typeface="Candara" pitchFamily="34" charset="0"/>
                <a:cs typeface="Times New Roman" pitchFamily="18" charset="0"/>
              </a:rPr>
              <a:t>мы рассматриваем в 9 классах .</a:t>
            </a:r>
            <a:endParaRPr lang="ru-RU" sz="3200"/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990600"/>
            <a:ext cx="9144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>
                <a:latin typeface="Candara" pitchFamily="34" charset="0"/>
                <a:ea typeface="Times New Roman" pitchFamily="18" charset="0"/>
                <a:cs typeface="Aharoni" pitchFamily="2" charset="-79"/>
              </a:rPr>
              <a:t>Исследовательская работа является огромным творческим потенциалом, например, основываясь на интеграции урока </a:t>
            </a:r>
            <a:r>
              <a:rPr lang="ru-RU" sz="2800">
                <a:latin typeface="Calibri" pitchFamily="34" charset="0"/>
                <a:ea typeface="Times New Roman" pitchFamily="18" charset="0"/>
                <a:cs typeface="Aharoni" pitchFamily="2" charset="-79"/>
              </a:rPr>
              <a:t>«</a:t>
            </a:r>
            <a:r>
              <a:rPr lang="ru-RU" sz="2800">
                <a:latin typeface="Candara" pitchFamily="34" charset="0"/>
                <a:ea typeface="Times New Roman" pitchFamily="18" charset="0"/>
                <a:cs typeface="Aharoni" pitchFamily="2" charset="-79"/>
              </a:rPr>
              <a:t>технология</a:t>
            </a:r>
            <a:r>
              <a:rPr lang="ru-RU" sz="2800">
                <a:latin typeface="Calibri" pitchFamily="34" charset="0"/>
                <a:ea typeface="Times New Roman" pitchFamily="18" charset="0"/>
                <a:cs typeface="Aharoni" pitchFamily="2" charset="-79"/>
              </a:rPr>
              <a:t>»</a:t>
            </a:r>
            <a:r>
              <a:rPr lang="ru-RU" sz="2800">
                <a:latin typeface="Candara" pitchFamily="34" charset="0"/>
                <a:ea typeface="Times New Roman" pitchFamily="18" charset="0"/>
                <a:cs typeface="Aharoni" pitchFamily="2" charset="-79"/>
              </a:rPr>
              <a:t> с литературой по темам моделирование, художественная обработка материалов, вязание вышивка, учащиеся исследуют народное творчество, национальные мотивы и традиции.  Творчество и культура  всегда благоприятно влияют на духовно нравственное формирование личности.  Я пытаюсь шире охватить эту тематику : при защите проектов учащиеся,   рекламируя свои изделия,   пишу т стихи. Сочиняют сценарии праздников, частушки, разрабатывают кроссворды.</a:t>
            </a:r>
            <a:endParaRPr lang="ru-RU" sz="2800">
              <a:ea typeface="Times New Roman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609600" y="914400"/>
            <a:ext cx="8001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Метод проектов позволяет развивать у девочек творческие способности, стремление самому созидать, осознавать себя творцом при работе с  «непослушными инструментами,  неподатливыми материалами, сложными конструкциями» и т. п. Само понятие «проект» заимствовано из латинского языка и имеет в буквальном переводе яркую смысловую окраску «брошенный вперед».  Определяя тему проекта, учащиеся формируют мотивацию в приобретении новых знаний.  В поисковом,  исследовательском этапе собирают информацию из журналов, газет, книг, в системе «Интернет». Полученная  информация позволяет из множества идей путём анализа выбрать оптимальную (лучшую). </a:t>
            </a: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Технологический этап включает в себя планирование, составление документации, организацию и соблюдение техники безопасности.  Этот этап является центральным, связанный с продуктивной деятельностью. Заключительный этап включает в себя оформление, презентацию работы, оценивание.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>
                <a:latin typeface="Candara" pitchFamily="34" charset="0"/>
                <a:ea typeface="Times New Roman" pitchFamily="18" charset="0"/>
                <a:cs typeface="Aharoni" pitchFamily="2" charset="-79"/>
              </a:rPr>
              <a:t>Иногда меня беспокоит угасание у детей познавательной  активности в той или иной деятельности, в этом случае мне помогает результативный метод стимулирования деятельности - соревнование.</a:t>
            </a:r>
            <a:endParaRPr lang="ru-RU" sz="2400"/>
          </a:p>
          <a:p>
            <a:pPr algn="ctr" eaLnBrk="0" hangingPunct="0"/>
            <a:r>
              <a:rPr lang="ru-RU" sz="2400">
                <a:latin typeface="Candara" pitchFamily="34" charset="0"/>
                <a:cs typeface="Times New Roman" pitchFamily="18" charset="0"/>
              </a:rPr>
              <a:t> К современным технологиям относится технология здоровьесбережение.</a:t>
            </a:r>
            <a:endParaRPr lang="ru-RU" sz="2400"/>
          </a:p>
          <a:p>
            <a:pPr algn="ctr" eaLnBrk="0" hangingPunct="0"/>
            <a:r>
              <a:rPr lang="ru-RU" sz="2400">
                <a:latin typeface="Candara" pitchFamily="34" charset="0"/>
                <a:cs typeface="Times New Roman" pitchFamily="18" charset="0"/>
              </a:rPr>
              <a:t>Здоровье 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400">
                <a:latin typeface="Candara" pitchFamily="34" charset="0"/>
                <a:cs typeface="Times New Roman" pitchFamily="18" charset="0"/>
              </a:rPr>
              <a:t> это состояние полного физического, духовного и нравственного благополучия.  Работая по принципу здоровьесбережение, применяю методы, приёмы и формы обучения:</a:t>
            </a:r>
            <a:endParaRPr lang="ru-RU" sz="2400"/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0"/>
            <a:ext cx="8229600" cy="4800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ru-RU" i="1" smtClean="0"/>
          </a:p>
          <a:p>
            <a:pPr eaLnBrk="1" hangingPunct="1">
              <a:buFont typeface="Wingdings" pitchFamily="2" charset="2"/>
              <a:buNone/>
            </a:pPr>
            <a:endParaRPr lang="ru-RU" i="1" smtClean="0"/>
          </a:p>
          <a:p>
            <a:pPr eaLnBrk="1" hangingPunct="1">
              <a:buFont typeface="Wingdings" pitchFamily="2" charset="2"/>
              <a:buNone/>
            </a:pPr>
            <a:r>
              <a:rPr lang="ru-RU" i="1" smtClean="0"/>
              <a:t>Любая деятельность может быть либо технологией, либо искусством.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smtClean="0"/>
              <a:t>Искусство основано на интуиции, технология – на науке.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smtClean="0"/>
              <a:t>С искусства все начинается, технологией -  заканчивается,  чтобы затем все начиналось сначала.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i="1" smtClean="0">
                <a:solidFill>
                  <a:schemeClr val="bg1"/>
                </a:solidFill>
              </a:rPr>
              <a:t> В.П. Беспалько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i="1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i="1" smtClean="0"/>
              <a:t>«Убежденному убеждать других нетрудно»</a:t>
            </a:r>
          </a:p>
          <a:p>
            <a:pPr algn="r" eaLnBrk="1" hangingPunct="1"/>
            <a:r>
              <a:rPr lang="ru-RU" i="1" smtClean="0">
                <a:solidFill>
                  <a:schemeClr val="bg1"/>
                </a:solidFill>
              </a:rPr>
              <a:t>                         Ф. Шиллер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838200"/>
            <a:ext cx="9144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- К о м ф о р т н о е   н а ч а л о  и  о к о н ч а н и е  у р о к а,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а) использование положительных установок «У меня все получится», «Я справлюсь» и т. д.;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б) умение настроить себя на положительную волну: «Улыбнись самому себе»;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 Проведение   на   уроке   разнообразных   </a:t>
            </a:r>
            <a:endParaRPr lang="en-US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 в а л е о л о г и ч е с к и х   п а у з, 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 д ы х а т е л ь н о й  г и м н а с т и к и, с а м о м а с с а ж а,  направленных на поддержание у учащегося высокого уровня работоспособности и повышения стрессоустойчивости. 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533400"/>
            <a:ext cx="9144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7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7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б ъ я с н е н и е  н о в о г о  м а т е р и а л а  с  о п о р о</a:t>
            </a:r>
            <a:r>
              <a:rPr lang="ru-RU" sz="2700">
                <a:latin typeface="Calibri" pitchFamily="34" charset="0"/>
                <a:ea typeface="Calibri" pitchFamily="34" charset="0"/>
                <a:cs typeface="Times New Roman" pitchFamily="18" charset="0"/>
              </a:rPr>
              <a:t> й  </a:t>
            </a: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на субъективный опыт учащегося, как это предлагается в технологии личностно ориентированного обучения. В результате использования этого метода дети учатся обращаться к своему личному опыту, предъявлять свою собственную позицию, ищут  свои оригинальные способы деятельности.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600">
                <a:latin typeface="Calibri" pitchFamily="34" charset="0"/>
                <a:ea typeface="Calibri" pitchFamily="34" charset="0"/>
                <a:cs typeface="Times New Roman" pitchFamily="18" charset="0"/>
              </a:rPr>
              <a:t> У п о р я д о ч е н и е  с и с т е м ы  д о м а ш н и х  з а д а н и й</a:t>
            </a: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, их дозировка, выбор, творческий характер. 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(Эти методы помогают ребенку осознать, что у него, как и у любого человека, всегда есть право выбора.) Объем домашних заданий и степень их сложности соизмеряются с возможностями каждого ученика.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-  К а ж д ы й  з д о р о в ь е с б е р е г а ю щ и й  у р о к  должен обязательно включать работу с телом, душой и разумом детей и учителя. 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Очень важно постоянно, шаг за шагом, прививать детям мысль, что они сами творцы своего здоровья. Заботясь о нравственном здоровье  учеников.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В 2010 году я провела открытый урок в 5 классе, который был посвящен физиологии питания. В этом учебном году подготовила учащихся 8, 7 классов которые провели мероприятия о соблюдение чистоты в начальных классах, здоровом образе жизни в 5 х. классах.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-  Мой личный пример.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(Благодаря позитивному примеру  дети овладевают способами делового и личностного общения, сотрудничества, принятия иной точки зрения; умением слышать и слушать, умением понять другого человека, что помогает развитию коммуникативных навыков, толерантности.)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 О р г а н и з а ц и я  с а м о р е ф л е к с и и. 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Каждый день начинается с настроения  состояния детей и изменений, произошедших в самочувствии в процессе урока и даже дня. Умело проведенная рефлексия дает возможность понять следующее: насколько дети осознают, что и как они делали на уроке, что им помогало и что могут использовать впоследствии в жизни.  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1101725"/>
            <a:ext cx="91440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В конце моего выступления я хочу сказать, что общеобразовательная школа должна формировать целую систему универсальных знаний, умений, навыков. Именно такие знания расширяют представления о жизни, быте, традициях наших предков, позволяют применять их в современной жизни.</a:t>
            </a:r>
            <a:r>
              <a:rPr lang="ru-RU" sz="3600">
                <a:latin typeface="Candara" pitchFamily="34" charset="0"/>
                <a:ea typeface="Times New Roman" pitchFamily="18" charset="0"/>
                <a:cs typeface="Aharoni" pitchFamily="2" charset="-79"/>
              </a:rPr>
              <a:t> </a:t>
            </a:r>
            <a:endParaRPr lang="ru-RU" sz="3600"/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85775" y="2819400"/>
            <a:ext cx="8658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>Личностно-ориентированное развивающее обучение </a:t>
            </a:r>
            <a:endParaRPr lang="ru-RU" sz="2800">
              <a:ea typeface="Calibri" pitchFamily="34" charset="0"/>
              <a:cs typeface="Aharoni" pitchFamily="2" charset="-79"/>
            </a:endParaRP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457200" y="1676400"/>
            <a:ext cx="792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>Перспективно-опережающее обучение с использованием опорных схем</a:t>
            </a:r>
            <a:endParaRPr lang="ru-RU" sz="2800">
              <a:ea typeface="Calibri" pitchFamily="34" charset="0"/>
              <a:cs typeface="Aharoni" pitchFamily="2" charset="-79"/>
            </a:endParaRPr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533400" y="3657600"/>
            <a:ext cx="382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ndara" pitchFamily="34" charset="0"/>
                <a:cs typeface="Times New Roman" pitchFamily="18" charset="0"/>
              </a:rPr>
              <a:t>Модульная технология</a:t>
            </a:r>
            <a:endParaRPr lang="ru-RU" sz="2800"/>
          </a:p>
        </p:txBody>
      </p:sp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609600" y="4495800"/>
            <a:ext cx="5724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ndara" pitchFamily="34" charset="0"/>
                <a:cs typeface="Times New Roman" pitchFamily="18" charset="0"/>
              </a:rPr>
              <a:t>Технология проблемного обучения</a:t>
            </a:r>
            <a:endParaRPr lang="ru-RU" sz="2800"/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3200400" y="762000"/>
            <a:ext cx="2908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Технологии</a:t>
            </a:r>
          </a:p>
        </p:txBody>
      </p:sp>
    </p:spTree>
  </p:cSld>
  <p:clrMapOvr>
    <a:masterClrMapping/>
  </p:clrMapOvr>
  <p:transition spd="med" advClick="0" advTm="3000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ew\Desktop\103_2406\IMGP09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0"/>
            <a:ext cx="85852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New\Desktop\103_2406\IMGP0990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81000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:\Users\New\Desktop\103_2406\IMGP09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4800"/>
            <a:ext cx="9144000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:\Users\New\Desktop\103_2406\IMGP09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400" y="203200"/>
            <a:ext cx="91186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8001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800" i="1" dirty="0">
              <a:latin typeface="+mn-lt"/>
            </a:endParaRPr>
          </a:p>
          <a:p>
            <a:pPr>
              <a:defRPr/>
            </a:pPr>
            <a:endParaRPr lang="ru-RU" sz="2800" i="1" dirty="0">
              <a:latin typeface="+mn-lt"/>
            </a:endParaRPr>
          </a:p>
          <a:p>
            <a:pPr>
              <a:defRPr/>
            </a:pPr>
            <a:endParaRPr lang="ru-RU" sz="2800" i="1" dirty="0">
              <a:latin typeface="+mn-lt"/>
            </a:endParaRPr>
          </a:p>
          <a:p>
            <a:pPr>
              <a:defRPr/>
            </a:pPr>
            <a:endParaRPr lang="ru-RU" sz="2800" i="1" dirty="0">
              <a:latin typeface="+mn-lt"/>
            </a:endParaRPr>
          </a:p>
          <a:p>
            <a:pPr>
              <a:defRPr/>
            </a:pPr>
            <a:endParaRPr lang="ru-RU" sz="2800" i="1" dirty="0">
              <a:latin typeface="+mn-lt"/>
            </a:endParaRPr>
          </a:p>
          <a:p>
            <a:pPr>
              <a:defRPr/>
            </a:pPr>
            <a:endParaRPr lang="ru-RU" sz="2800" i="1" dirty="0">
              <a:latin typeface="+mn-lt"/>
            </a:endParaRPr>
          </a:p>
          <a:p>
            <a:pPr>
              <a:defRPr/>
            </a:pPr>
            <a:r>
              <a:rPr lang="ru-RU" sz="2800" i="1" dirty="0">
                <a:latin typeface="+mn-lt"/>
              </a:rPr>
              <a:t>«Успех в учении – единственный источник</a:t>
            </a:r>
          </a:p>
          <a:p>
            <a:pPr>
              <a:defRPr/>
            </a:pPr>
            <a:r>
              <a:rPr lang="ru-RU" sz="2800" i="1" dirty="0">
                <a:latin typeface="+mn-lt"/>
              </a:rPr>
              <a:t>внутренних     сил    ребенка,    рождающих</a:t>
            </a:r>
          </a:p>
          <a:p>
            <a:pPr>
              <a:defRPr/>
            </a:pPr>
            <a:r>
              <a:rPr lang="ru-RU" sz="2800" i="1" dirty="0">
                <a:latin typeface="+mn-lt"/>
              </a:rPr>
              <a:t>энергию   для     преодоления    трудностей, </a:t>
            </a:r>
          </a:p>
          <a:p>
            <a:pPr>
              <a:defRPr/>
            </a:pPr>
            <a:r>
              <a:rPr lang="ru-RU" sz="2800" i="1" dirty="0">
                <a:latin typeface="+mn-lt"/>
              </a:rPr>
              <a:t>желания учиться»</a:t>
            </a:r>
          </a:p>
          <a:p>
            <a:pPr algn="r">
              <a:defRPr/>
            </a:pPr>
            <a:r>
              <a:rPr lang="ru-RU" sz="2800" i="1" dirty="0">
                <a:solidFill>
                  <a:schemeClr val="bg1"/>
                </a:solidFill>
                <a:latin typeface="+mn-lt"/>
              </a:rPr>
              <a:t>                                         В. Сухомлинский.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609600"/>
            <a:ext cx="7239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i="1" dirty="0">
                <a:latin typeface="+mn-lt"/>
              </a:rPr>
              <a:t>Метод (от греч. </a:t>
            </a:r>
            <a:r>
              <a:rPr lang="ru-RU" sz="2800" i="1" dirty="0" err="1">
                <a:latin typeface="+mn-lt"/>
              </a:rPr>
              <a:t>metodos</a:t>
            </a:r>
            <a:r>
              <a:rPr lang="ru-RU" sz="2800" i="1" dirty="0">
                <a:latin typeface="+mn-lt"/>
              </a:rPr>
              <a:t> — путь к чему-либо) означает способ достижения цели.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981200"/>
            <a:ext cx="784860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i="1" dirty="0">
                <a:latin typeface="+mn-lt"/>
              </a:rPr>
              <a:t>Метод обучения - способ организации познавательной деятельности учащихся</a:t>
            </a:r>
          </a:p>
          <a:p>
            <a:pPr algn="r">
              <a:defRPr/>
            </a:pPr>
            <a:r>
              <a:rPr lang="ru-RU" sz="2800" i="1" dirty="0">
                <a:solidFill>
                  <a:schemeClr val="bg1"/>
                </a:solidFill>
                <a:latin typeface="+mn-lt"/>
              </a:rPr>
              <a:t>Т.А. Ильина</a:t>
            </a:r>
          </a:p>
          <a:p>
            <a:pPr algn="r">
              <a:defRPr/>
            </a:pPr>
            <a:endParaRPr lang="ru-RU" sz="2800" i="1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ru-RU" i="1" dirty="0"/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New\Desktop\103_2406\IMGP1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New\Desktop\103_2406\IMGP1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762000"/>
            <a:ext cx="78914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:\Users\New\Desktop\103_2406\IMGP10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0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New\Desktop\103_2406\IMGP1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0"/>
            <a:ext cx="50292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New\Desktop\103_2406\IMGP10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0"/>
            <a:ext cx="62484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C:\Users\New\Desktop\103_2406\IMGP10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0"/>
            <a:ext cx="632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C:\Users\New\Desktop\103_2406\IMGP10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304800"/>
            <a:ext cx="59436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New\Desktop\103_2406\IMGP10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304800"/>
            <a:ext cx="6477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2971800" y="838200"/>
            <a:ext cx="2908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Технологии</a:t>
            </a: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838200" y="2286000"/>
            <a:ext cx="6781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Технология мастерских</a:t>
            </a:r>
          </a:p>
          <a:p>
            <a:endParaRPr lang="ru-RU" sz="2800"/>
          </a:p>
          <a:p>
            <a:r>
              <a:rPr lang="ru-RU" sz="2800"/>
              <a:t>Свободного труда</a:t>
            </a:r>
          </a:p>
          <a:p>
            <a:endParaRPr lang="ru-RU" sz="2800"/>
          </a:p>
          <a:p>
            <a:r>
              <a:rPr lang="ru-RU" sz="2800"/>
              <a:t>Развивающая технология</a:t>
            </a:r>
          </a:p>
        </p:txBody>
      </p:sp>
    </p:spTree>
  </p:cSld>
  <p:clrMapOvr>
    <a:masterClrMapping/>
  </p:clrMapOvr>
  <p:transition spd="med" advClick="0" advTm="3000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New\Desktop\103_2406\IMGP10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8100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Владение современными педагогическими технологиями и новыми методиками  - это составляющая методической культуры учителя.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Внедрение новых технологий в учебный процесс меняет позицию и привычные установки не только школьника, но и самого педагога. Не случайно еще Н.В. Гоголь говорил: «Уча других, также учишься».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В настоящее время в России идет становление новой системы образования, ориентированной на вхождение в мировое образовательное пространство. Этот процесс сопровождается изменениями в педагогической теории и практике учебно-воспитательного процесса.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New\Desktop\103_2406\IMGP10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0"/>
            <a:ext cx="69342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New\Desktop\103_2406\IMGP10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8100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New\Desktop\103_2406\IMGP10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45720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New\Desktop\103_2406\IMGP10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8100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C:\Users\New\Desktop\103_2406\IMGP10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457200"/>
            <a:ext cx="70866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New\Desktop\103_2406\IMGP10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8100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:\Users\New\Desktop\103_2406\IMGP10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457200"/>
            <a:ext cx="7543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New\Desktop\103_2406\IMGP10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0"/>
            <a:ext cx="7239000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New\Desktop\103_2406\IMGP1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381000"/>
            <a:ext cx="6400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New\Desktop\103_2406\IMGP10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8600"/>
            <a:ext cx="74104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>
                <a:latin typeface="Candara" pitchFamily="34" charset="0"/>
                <a:ea typeface="Calibri" pitchFamily="34" charset="0"/>
                <a:cs typeface="Times New Roman" pitchFamily="18" charset="0"/>
              </a:rPr>
              <a:t>Современный учитель, задумываясь  о качестве образования, не может замыкаться только на своём предмете.  Ведь качество образования содержит в себе все стороны образовательного процесса, начиная от санитарно-гигиенических условий пребывания детей в школе, заканчивая достижениями воспитанников  в знаниях умениях и навыках.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Candara" pitchFamily="34" charset="0"/>
                <a:ea typeface="Calibri" pitchFamily="34" charset="0"/>
                <a:cs typeface="Times New Roman" pitchFamily="18" charset="0"/>
              </a:rPr>
              <a:t>Я работаю над проблемой </a:t>
            </a: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>
                <a:latin typeface="Candar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>
                <a:latin typeface="Candara" pitchFamily="34" charset="0"/>
                <a:ea typeface="Times New Roman" pitchFamily="18" charset="0"/>
                <a:cs typeface="Aharoni" pitchFamily="2" charset="-79"/>
              </a:rPr>
              <a:t>Совершенствование учебно-воспитательного процесса через активизацию познавательной деятельности учащихся на уроках технологии</a:t>
            </a:r>
            <a:r>
              <a:rPr lang="ru-RU" sz="2800">
                <a:latin typeface="Calibri" pitchFamily="34" charset="0"/>
                <a:ea typeface="Times New Roman" pitchFamily="18" charset="0"/>
                <a:cs typeface="Aharoni" pitchFamily="2" charset="-79"/>
              </a:rPr>
              <a:t>»</a:t>
            </a:r>
            <a:endParaRPr lang="ru-RU" sz="2800"/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New\Desktop\103_2406\IMGP10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4800"/>
            <a:ext cx="8458200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New\Desktop\103_2406\IMGP1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52400"/>
            <a:ext cx="61722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New\Desktop\103_2406\IMGP10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8100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New\Desktop\103_2406\IMGP10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8100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New\Desktop\103_2406\IMGP10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8100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2971800" y="838200"/>
            <a:ext cx="434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Технологии</a:t>
            </a:r>
          </a:p>
        </p:txBody>
      </p:sp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1066800" y="2209800"/>
            <a:ext cx="59959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Технология сотрудничества</a:t>
            </a:r>
          </a:p>
          <a:p>
            <a:endParaRPr lang="ru-RU" sz="2800"/>
          </a:p>
          <a:p>
            <a:r>
              <a:rPr lang="ru-RU" sz="2800"/>
              <a:t>Технология саморазвития</a:t>
            </a:r>
          </a:p>
          <a:p>
            <a:endParaRPr lang="ru-RU" sz="2800"/>
          </a:p>
          <a:p>
            <a:r>
              <a:rPr lang="ru-RU" sz="2800"/>
              <a:t>Внутриклассная дифференциация</a:t>
            </a:r>
          </a:p>
        </p:txBody>
      </p:sp>
    </p:spTree>
  </p:cSld>
  <p:clrMapOvr>
    <a:masterClrMapping/>
  </p:clrMapOvr>
  <p:transition spd="med" advClick="0" advTm="3000"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C:\Users\New\Desktop\103_2406\IMGP10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90600"/>
            <a:ext cx="92297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New\Desktop\103_2406\030420110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304800"/>
            <a:ext cx="4648200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C:\Users\New\Desktop\103_2406\IMGP09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70485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New\Desktop\103_2406\IMGP09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-228600"/>
            <a:ext cx="6248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1676400"/>
            <a:ext cx="9144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>
                <a:latin typeface="Candara" pitchFamily="34" charset="0"/>
                <a:cs typeface="Times New Roman" pitchFamily="18" charset="0"/>
              </a:rPr>
              <a:t>В практической деятельности  большое внимание уделяю внедрению и усовершенствованию современных  образовательных технологий  новых методик:</a:t>
            </a:r>
            <a:endParaRPr lang="ru-RU" sz="2800"/>
          </a:p>
          <a:p>
            <a:pPr algn="ctr" eaLnBrk="0" hangingPunct="0"/>
            <a:r>
              <a:rPr lang="ru-RU" sz="2800">
                <a:latin typeface="Candara" pitchFamily="34" charset="0"/>
                <a:cs typeface="Times New Roman" pitchFamily="18" charset="0"/>
              </a:rPr>
              <a:t>модульная технология;</a:t>
            </a:r>
            <a:endParaRPr lang="ru-RU" sz="2800"/>
          </a:p>
          <a:p>
            <a:pPr algn="ctr" eaLnBrk="0" hangingPunct="0"/>
            <a:r>
              <a:rPr lang="ru-RU" sz="2800">
                <a:latin typeface="Candara" pitchFamily="34" charset="0"/>
                <a:cs typeface="Times New Roman" pitchFamily="18" charset="0"/>
              </a:rPr>
              <a:t>технология проектного обучения;</a:t>
            </a:r>
            <a:endParaRPr lang="ru-RU" sz="2800"/>
          </a:p>
          <a:p>
            <a:pPr algn="ctr" eaLnBrk="0" hangingPunct="0"/>
            <a:r>
              <a:rPr lang="ru-RU" sz="2800">
                <a:latin typeface="Candara" pitchFamily="34" charset="0"/>
                <a:cs typeface="Times New Roman" pitchFamily="18" charset="0"/>
              </a:rPr>
              <a:t>технология внутриклассной дифференциации;</a:t>
            </a:r>
            <a:endParaRPr lang="ru-RU" sz="2800"/>
          </a:p>
          <a:p>
            <a:pPr algn="ctr" eaLnBrk="0" hangingPunct="0"/>
            <a:r>
              <a:rPr lang="ru-RU" sz="2800">
                <a:latin typeface="Candara" pitchFamily="34" charset="0"/>
                <a:cs typeface="Times New Roman" pitchFamily="18" charset="0"/>
              </a:rPr>
              <a:t>технология проблемного обучения</a:t>
            </a:r>
            <a:endParaRPr lang="ru-RU" sz="2800"/>
          </a:p>
          <a:p>
            <a:pPr algn="ctr" eaLnBrk="0" hangingPunct="0"/>
            <a:r>
              <a:rPr lang="ru-RU" sz="2800">
                <a:latin typeface="Candara" pitchFamily="34" charset="0"/>
                <a:cs typeface="Times New Roman" pitchFamily="18" charset="0"/>
              </a:rPr>
              <a:t>здоровьесберегающие  технологии</a:t>
            </a:r>
          </a:p>
          <a:p>
            <a:pPr algn="ctr" eaLnBrk="0" hangingPunct="0"/>
            <a:r>
              <a:rPr lang="ru-RU" sz="2800">
                <a:latin typeface="Candara" pitchFamily="34" charset="0"/>
                <a:cs typeface="Times New Roman" pitchFamily="18" charset="0"/>
              </a:rPr>
              <a:t>технология дидактической игры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New\Desktop\103_2406\IMGP1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0"/>
            <a:ext cx="535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New\Desktop\103_2406\IMGP1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33400"/>
            <a:ext cx="74961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New\Desktop\103_2406\IMGP10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New\Desktop\103_2406\IMGP10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81000"/>
            <a:ext cx="8229600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New\Desktop\103_2406\IMGP1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8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New\Desktop\103_2406\IMGP1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457200"/>
            <a:ext cx="8229600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New\Desktop\103_2406\IMGP1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46038"/>
            <a:ext cx="64008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3000" y="1219200"/>
          <a:ext cx="7071130" cy="5257802"/>
        </p:xfrm>
        <a:graphic>
          <a:graphicData uri="http://schemas.openxmlformats.org/drawingml/2006/table">
            <a:tbl>
              <a:tblPr/>
              <a:tblGrid>
                <a:gridCol w="701269"/>
                <a:gridCol w="905805"/>
                <a:gridCol w="701269"/>
                <a:gridCol w="701269"/>
                <a:gridCol w="701269"/>
                <a:gridCol w="701269"/>
                <a:gridCol w="920416"/>
                <a:gridCol w="1037295"/>
                <a:gridCol w="701269"/>
              </a:tblGrid>
              <a:tr h="4779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класс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/>
                        </a:rPr>
                        <a:t>количество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/>
                        </a:rPr>
                        <a:t>качество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/>
                        </a:rPr>
                        <a:t>успеваемость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СОУ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/>
                        </a:rPr>
                        <a:t>5а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90,0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100,0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86,4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/>
                        </a:rPr>
                        <a:t>5б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80,0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100,0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69,2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/>
                        </a:rPr>
                        <a:t>6а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100,0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100,0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96,4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/>
                        </a:rPr>
                        <a:t>6б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81,8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100,0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75,3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/>
                        </a:rPr>
                        <a:t>7а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100,0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100,0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94,5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/>
                        </a:rPr>
                        <a:t>7б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62,5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100,0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69,3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/>
                        </a:rPr>
                        <a:t>8а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92,9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100,0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87,7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/>
                        </a:rPr>
                        <a:t>8б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60,0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100,0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60,0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/>
                        </a:rPr>
                        <a:t>9а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93,3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100,0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83,7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"/>
                        </a:rPr>
                        <a:t>9б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100,0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"/>
                        </a:rPr>
                        <a:t>100,0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Arial"/>
                        </a:rPr>
                        <a:t>86,9</a:t>
                      </a:r>
                    </a:p>
                  </a:txBody>
                  <a:tcPr marL="8594" marR="8594" marT="8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804" name="TextBox 3"/>
          <p:cNvSpPr txBox="1">
            <a:spLocks noChangeArrowheads="1"/>
          </p:cNvSpPr>
          <p:nvPr/>
        </p:nvSpPr>
        <p:spPr bwMode="auto">
          <a:xfrm>
            <a:off x="1447800" y="533400"/>
            <a:ext cx="646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FF0000"/>
                </a:solidFill>
              </a:rPr>
              <a:t>ОБРАЗОВАТЕЛЬНЫЙ МОНИТОРИНГ</a:t>
            </a: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914400" y="685800"/>
          <a:ext cx="7543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3000"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838200" y="533400"/>
          <a:ext cx="7391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3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>
                <a:solidFill>
                  <a:srgbClr val="000000"/>
                </a:solidFill>
                <a:latin typeface="Candara" pitchFamily="34" charset="0"/>
                <a:ea typeface="Calibri" pitchFamily="34" charset="0"/>
                <a:cs typeface="Aharoni" pitchFamily="2" charset="-79"/>
              </a:rPr>
              <a:t> </a:t>
            </a:r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>Педагогические технологии на основе личностной ориентации педагогического процесса</a:t>
            </a:r>
            <a:r>
              <a:rPr lang="ru-RU" sz="2800">
                <a:latin typeface="Calibri" pitchFamily="34" charset="0"/>
                <a:ea typeface="Calibri" pitchFamily="34" charset="0"/>
                <a:cs typeface="Aharoni" pitchFamily="2" charset="-79"/>
              </a:rPr>
              <a:t> </a:t>
            </a:r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/>
            </a:r>
            <a:b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</a:br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> Педагогика сотрудничества.</a:t>
            </a:r>
            <a:r>
              <a:rPr lang="ru-RU" sz="2800">
                <a:latin typeface="Calibri" pitchFamily="34" charset="0"/>
                <a:ea typeface="Calibri" pitchFamily="34" charset="0"/>
                <a:cs typeface="Aharoni" pitchFamily="2" charset="-79"/>
              </a:rPr>
              <a:t> </a:t>
            </a:r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/>
            </a:r>
            <a:b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</a:br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>Проблемное обучение</a:t>
            </a:r>
            <a:r>
              <a:rPr lang="ru-RU" sz="2800">
                <a:latin typeface="Calibri" pitchFamily="34" charset="0"/>
                <a:ea typeface="Calibri" pitchFamily="34" charset="0"/>
                <a:cs typeface="Aharoni" pitchFamily="2" charset="-79"/>
              </a:rPr>
              <a:t> </a:t>
            </a:r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/>
            </a:r>
            <a:b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</a:br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>Перспективно-опережающее обучение с использованием опорных схем.</a:t>
            </a:r>
            <a:b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</a:br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> Культуровоспитывающие технологии</a:t>
            </a:r>
            <a:b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</a:br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> Компьютерные (новые информационные) технологии обучения.)</a:t>
            </a:r>
            <a:r>
              <a:rPr lang="ru-RU" sz="2800">
                <a:latin typeface="Calibri" pitchFamily="34" charset="0"/>
                <a:ea typeface="Calibri" pitchFamily="34" charset="0"/>
                <a:cs typeface="Aharoni" pitchFamily="2" charset="-79"/>
              </a:rPr>
              <a:t>  </a:t>
            </a:r>
            <a:endParaRPr lang="ru-RU" sz="2800">
              <a:ea typeface="Calibri" pitchFamily="34" charset="0"/>
              <a:cs typeface="Aharoni" pitchFamily="2" charset="-79"/>
            </a:endParaRPr>
          </a:p>
          <a:p>
            <a:pPr algn="ctr" eaLnBrk="0" hangingPunct="0"/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>Технология свободного труда</a:t>
            </a:r>
            <a:endParaRPr lang="ru-RU" sz="2800">
              <a:ea typeface="Calibri" pitchFamily="34" charset="0"/>
              <a:cs typeface="Aharoni" pitchFamily="2" charset="-79"/>
            </a:endParaRPr>
          </a:p>
          <a:p>
            <a:pPr algn="ctr" eaLnBrk="0" hangingPunct="0"/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>Технология мастерских.</a:t>
            </a:r>
            <a:r>
              <a:rPr lang="ru-RU" sz="2800">
                <a:latin typeface="Calibri" pitchFamily="34" charset="0"/>
                <a:ea typeface="Calibri" pitchFamily="34" charset="0"/>
                <a:cs typeface="Aharoni" pitchFamily="2" charset="-79"/>
              </a:rPr>
              <a:t>  </a:t>
            </a:r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/>
            </a:r>
            <a:b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</a:br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> Технология саморазвития </a:t>
            </a:r>
            <a:b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</a:br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> Технология развивающего обучения .</a:t>
            </a:r>
            <a:b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</a:br>
            <a:r>
              <a:rPr lang="ru-RU" sz="2800">
                <a:latin typeface="Candara" pitchFamily="34" charset="0"/>
                <a:ea typeface="Calibri" pitchFamily="34" charset="0"/>
                <a:cs typeface="Aharoni" pitchFamily="2" charset="-79"/>
              </a:rPr>
              <a:t> Личностно-ориентированное развивающее обучение .</a:t>
            </a:r>
            <a:r>
              <a:rPr lang="ru-RU" sz="2800">
                <a:latin typeface="Calibri" pitchFamily="34" charset="0"/>
                <a:ea typeface="Calibri" pitchFamily="34" charset="0"/>
                <a:cs typeface="Aharoni" pitchFamily="2" charset="-79"/>
              </a:rPr>
              <a:t> </a:t>
            </a:r>
            <a:endParaRPr lang="ru-RU" sz="2800">
              <a:ea typeface="Calibri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C:\Users\New\Desktop\103_2406\IMGP10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0480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New\Desktop\103_2406\IMGP10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65100"/>
            <a:ext cx="6273800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New\Desktop\103_2406\IMGP10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0"/>
            <a:ext cx="624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1"/>
          <p:cNvSpPr txBox="1">
            <a:spLocks noChangeArrowheads="1"/>
          </p:cNvSpPr>
          <p:nvPr/>
        </p:nvSpPr>
        <p:spPr bwMode="auto">
          <a:xfrm>
            <a:off x="685800" y="1066800"/>
            <a:ext cx="75723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Калейдоскоп творческих работ</a:t>
            </a:r>
          </a:p>
          <a:p>
            <a:endParaRPr lang="ru-RU" sz="2800"/>
          </a:p>
          <a:p>
            <a:r>
              <a:rPr lang="ru-RU" sz="2800"/>
              <a:t>Метод развития воображения и</a:t>
            </a:r>
          </a:p>
          <a:p>
            <a:r>
              <a:rPr lang="ru-RU" sz="2800"/>
              <a:t> творческих способностей</a:t>
            </a:r>
          </a:p>
          <a:p>
            <a:endParaRPr lang="ru-RU" sz="2800"/>
          </a:p>
          <a:p>
            <a:r>
              <a:rPr lang="ru-RU" sz="2800"/>
              <a:t>Развитие художественно одаренных детей</a:t>
            </a:r>
          </a:p>
        </p:txBody>
      </p:sp>
    </p:spTree>
  </p:cSld>
  <p:clrMapOvr>
    <a:masterClrMapping/>
  </p:clrMapOvr>
  <p:transition spd="med" advClick="0" advTm="3000">
    <p:dissolv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New\Desktop\103_2406\IMGP10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New\Desktop\103_2406\IMGP10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480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New\Desktop\103_2406\IMGP10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762000"/>
            <a:ext cx="57531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New\Desktop\103_2406\IMGP10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60960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New\Desktop\103_2406\IMGP10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914400"/>
            <a:ext cx="80486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New\Desktop\103_2406\IMGP10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0"/>
            <a:ext cx="60388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48260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>
                <a:latin typeface="Candara" pitchFamily="34" charset="0"/>
                <a:ea typeface="Calibri" pitchFamily="34" charset="0"/>
                <a:cs typeface="Aharoni" pitchFamily="2" charset="-79"/>
              </a:rPr>
              <a:t>На моих уроках применяю технологию сотрудничества  - это совместная работа равных. Т.е уроки по  темам </a:t>
            </a:r>
            <a:r>
              <a:rPr lang="ru-RU" sz="3200">
                <a:latin typeface="Calibri" pitchFamily="34" charset="0"/>
                <a:ea typeface="Calibri" pitchFamily="34" charset="0"/>
                <a:cs typeface="Aharoni" pitchFamily="2" charset="-79"/>
              </a:rPr>
              <a:t>«</a:t>
            </a:r>
            <a:r>
              <a:rPr lang="ru-RU" sz="3200">
                <a:latin typeface="Candara" pitchFamily="34" charset="0"/>
                <a:ea typeface="Calibri" pitchFamily="34" charset="0"/>
                <a:cs typeface="Aharoni" pitchFamily="2" charset="-79"/>
              </a:rPr>
              <a:t>Интерьер, гигиена  девушек, косметика</a:t>
            </a:r>
            <a:r>
              <a:rPr lang="ru-RU" sz="3200">
                <a:latin typeface="Calibri" pitchFamily="34" charset="0"/>
                <a:ea typeface="Calibri" pitchFamily="34" charset="0"/>
                <a:cs typeface="Aharoni" pitchFamily="2" charset="-79"/>
              </a:rPr>
              <a:t>»</a:t>
            </a:r>
            <a:r>
              <a:rPr lang="ru-RU" sz="3200">
                <a:latin typeface="Candara" pitchFamily="34" charset="0"/>
                <a:ea typeface="Calibri" pitchFamily="34" charset="0"/>
                <a:cs typeface="Aharoni" pitchFamily="2" charset="-79"/>
              </a:rPr>
              <a:t> девочки готовят  самостоятельно или группами, в виде реклам, мастер классов школьных причёсок. Составляют материал о разновидностях домашних цветов, об уходе  и размещениях их в квартирах.  В 6 классах практическая работа изготовление макетов штор учащиеся делают  обоснование : как,  из каких тканей изготавливали,  для каких комнат предназначены их эскизы. </a:t>
            </a:r>
            <a:endParaRPr lang="ru-RU" sz="3200">
              <a:ea typeface="Calibri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New\Desktop\103_2406\IMGP11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0"/>
            <a:ext cx="603885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New\Desktop\103_2406\IMGP11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152400"/>
            <a:ext cx="48958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New\Desktop\103_2406\IMGP11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152400"/>
            <a:ext cx="502761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New\Desktop\103_2406\IMGP11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53340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New\Desktop\103_2406\IMGP11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838200"/>
            <a:ext cx="72771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New\Desktop\103_2406\IMGP11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838200"/>
            <a:ext cx="80486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New\Desktop\103_2406\IMGP11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0"/>
            <a:ext cx="6038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New\Desktop\103_2406\IMGP1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45720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New\Desktop\103_2406\IMGP11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8100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Users\New\Desktop\103_2406\IMGP11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457200"/>
            <a:ext cx="546735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1028700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>
                <a:latin typeface="Candara" pitchFamily="34" charset="0"/>
                <a:ea typeface="Calibri" pitchFamily="34" charset="0"/>
                <a:cs typeface="Aharoni" pitchFamily="2" charset="-79"/>
              </a:rPr>
              <a:t>Технология индивидуального обучения и сотрудничества  едины. </a:t>
            </a:r>
            <a:endParaRPr lang="ru-RU" sz="3200">
              <a:ea typeface="Calibri" pitchFamily="34" charset="0"/>
              <a:cs typeface="Aharoni" pitchFamily="2" charset="-79"/>
            </a:endParaRPr>
          </a:p>
          <a:p>
            <a:pPr algn="ctr" eaLnBrk="0" hangingPunct="0"/>
            <a:r>
              <a:rPr lang="ru-RU" sz="3200">
                <a:latin typeface="Candara" pitchFamily="34" charset="0"/>
                <a:ea typeface="Calibri" pitchFamily="34" charset="0"/>
                <a:cs typeface="Aharoni" pitchFamily="2" charset="-79"/>
              </a:rPr>
              <a:t>Уроки по технологии индивидуального обучения оцениваю по следующим критериям: время активной работы учеников на уроке, то есть ответ на вопрос,  эффективность работы каждого ученика, то есть количественное выражение результатов его труда - сколько раз отвечал устно и какое качество этой работы, отсутствие каких - либо замечаний ученику со стороны учителя..</a:t>
            </a:r>
            <a:endParaRPr lang="ru-RU" sz="3200">
              <a:ea typeface="Calibri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New\Desktop\103_2406\IMGP11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53340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New\Desktop\103_2406\IMGP10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8100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New\Desktop\103_2406\IMGP11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53340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Users\New\Desktop\103_2406\IMGP10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4800"/>
            <a:ext cx="90297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New\Desktop\103_2406\IMGP10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2913" y="0"/>
            <a:ext cx="6154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New\Desktop\103_2406\IMGP10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60960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New\Desktop\103_2406\IMGP10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0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Users\New\Desktop\103_2406\IMGP10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685800"/>
            <a:ext cx="87963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Users\New\Desktop\ЗОЖ\SDC113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0"/>
            <a:ext cx="6953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New\Desktop\ЗОЖ\SDC113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8600"/>
            <a:ext cx="8458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485</TotalTime>
  <Words>1963</Words>
  <Application>Microsoft Office PowerPoint</Application>
  <PresentationFormat>Экран (4:3)</PresentationFormat>
  <Paragraphs>239</Paragraphs>
  <Slides>112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112</vt:i4>
      </vt:variant>
    </vt:vector>
  </HeadingPairs>
  <TitlesOfParts>
    <vt:vector size="121" baseType="lpstr">
      <vt:lpstr>Arial</vt:lpstr>
      <vt:lpstr>Times New Roman</vt:lpstr>
      <vt:lpstr>Wingdings 2</vt:lpstr>
      <vt:lpstr>Wingdings</vt:lpstr>
      <vt:lpstr>Wingdings 3</vt:lpstr>
      <vt:lpstr>Calibri</vt:lpstr>
      <vt:lpstr>Candara</vt:lpstr>
      <vt:lpstr>Aharoni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Проект  по технологии на тему:  « Искусственные цветы из ткани»</vt:lpstr>
      <vt:lpstr>Обоснование</vt:lpstr>
      <vt:lpstr>Историческая справка</vt:lpstr>
      <vt:lpstr>Виды изделий</vt:lpstr>
      <vt:lpstr>Вид изделий</vt:lpstr>
      <vt:lpstr>Слайд 109</vt:lpstr>
      <vt:lpstr>Технология проекта</vt:lpstr>
      <vt:lpstr>Экономический расчет</vt:lpstr>
      <vt:lpstr>Реклама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Дарёна</cp:lastModifiedBy>
  <cp:revision>60</cp:revision>
  <cp:lastPrinted>1601-01-01T00:00:00Z</cp:lastPrinted>
  <dcterms:created xsi:type="dcterms:W3CDTF">1601-01-01T00:00:00Z</dcterms:created>
  <dcterms:modified xsi:type="dcterms:W3CDTF">2012-01-23T03:39:54Z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