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07" r:id="rId2"/>
    <p:sldId id="256" r:id="rId3"/>
    <p:sldId id="260" r:id="rId4"/>
    <p:sldId id="259" r:id="rId5"/>
    <p:sldId id="258" r:id="rId6"/>
    <p:sldId id="257" r:id="rId7"/>
    <p:sldId id="263" r:id="rId8"/>
    <p:sldId id="262" r:id="rId9"/>
    <p:sldId id="267" r:id="rId10"/>
    <p:sldId id="261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11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10" r:id="rId30"/>
    <p:sldId id="277" r:id="rId31"/>
    <p:sldId id="320" r:id="rId32"/>
    <p:sldId id="321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6" r:id="rId72"/>
    <p:sldId id="305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506" y="-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BD4AA7-5F17-47FC-B5A7-E6A79473BA04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75A9DC3-A8B6-4BB2-87B4-92F2E9E70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1641AE-CDBC-4B28-8D4E-8CD63465E55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1B271-DEEA-48CE-BBA2-F8F45F6B48B4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1E0E-B4D3-4AD5-B27C-48A048271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8376-6A6E-4B4E-9B3C-1BF9C15A6DA2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3DAB6-6FEF-43CA-BC20-E494E1DB4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C7C2-DF74-4FE1-B670-9FE78B465FEB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EC27E-5698-41CE-8F73-123068DDA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960A-ECCC-4420-BBA4-E3EA55057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5B39-7E6C-4D75-AB32-3EC25DA4B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6C375-AFEC-4813-AB7E-CB920CD0D418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A204E-9F85-41C3-A551-B597E163F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3313-71CC-4CEE-A8EE-69CCCAEA03C7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07FB-C157-4CA4-B0E9-ACC555DA5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B76-D87D-49CA-9467-1C226AF46399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2E79-1526-4A22-8C41-D8D4A62F9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6E3DB-6944-4E20-B654-806755764C63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3ACAC-5CC4-467E-8D9C-82ABCBCF3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3C81A-DF0B-4AD4-BB15-35CD2B1737CB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E5D2A-5CD1-4381-880D-D0749684A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2A700-E4C4-4FD2-99D7-F6EA7C673B4F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DA8B0-F877-4F27-893B-A662E934A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3F07-ED83-4F1C-899A-69B8B29D0922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321E-B65F-489D-8A5B-0E8D7C4FE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52F4C-AA36-4FBF-AA67-6BF5022F6691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DD72-FB00-4E38-9EF7-E2865C0F8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A7A259-B3FD-4FB3-B945-AB36F2466752}" type="datetimeFigureOut">
              <a:rPr lang="ru-RU"/>
              <a:pPr>
                <a:defRPr/>
              </a:pPr>
              <a:t>31.03.2012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F7DDD2-4F9B-44BA-AB6E-130C8D757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22320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08175" y="701675"/>
            <a:ext cx="6985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Читательская конференция: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«Писатель Александр Викторович Костюнин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его произведения»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886075"/>
            <a:ext cx="26527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4395788"/>
            <a:ext cx="10668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79613" y="333375"/>
            <a:ext cx="6840537" cy="4062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человек, помимо воли, размышляет о своей Жизни и Смерти, о Добре и Зле, о Любви и Ненависти. От этих мыслей никуда не спрятаться.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4395788"/>
            <a:ext cx="6605588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Хочется о самом главном сказать простыми искренними словами.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877888"/>
            <a:ext cx="142716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572000"/>
            <a:ext cx="10668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197167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88913"/>
            <a:ext cx="60102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3068638"/>
            <a:ext cx="2808288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8"/>
            <a:ext cx="9144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Советуем прочитать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рассказы </a:t>
            </a:r>
            <a:r>
              <a:rPr lang="ru-RU" sz="40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А.В.Костюнина</a:t>
            </a:r>
            <a:r>
              <a:rPr lang="ru-RU" sz="40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«Рукавичка»,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«Танина </a:t>
            </a:r>
            <a:r>
              <a:rPr lang="ru-RU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ламба</a:t>
            </a: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«Жор глубинной щуки»,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Колежма</a:t>
            </a: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 Вальс под гитару»,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Сплетение душ»(Повесть-хроника)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6538" y="757238"/>
            <a:ext cx="237807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3688"/>
            <a:ext cx="1066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3"/>
          <p:cNvSpPr>
            <a:spLocks noChangeArrowheads="1"/>
          </p:cNvSpPr>
          <p:nvPr/>
        </p:nvSpPr>
        <p:spPr bwMode="auto">
          <a:xfrm>
            <a:off x="395288" y="260350"/>
            <a:ext cx="8424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Рассказ  Александра Викторовича Костюнина  «Орфей и Прима»</a:t>
            </a:r>
          </a:p>
        </p:txBody>
      </p:sp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73238"/>
            <a:ext cx="7561262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5732463"/>
            <a:ext cx="83947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07950" y="687388"/>
            <a:ext cx="9144000" cy="215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3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 ответственности человека</a:t>
            </a:r>
          </a:p>
          <a:p>
            <a:pPr>
              <a:lnSpc>
                <a:spcPct val="90000"/>
              </a:lnSpc>
            </a:pPr>
            <a:r>
              <a:rPr lang="ru-RU" sz="3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тех, кого приручили </a:t>
            </a:r>
          </a:p>
          <a:p>
            <a:pPr>
              <a:lnSpc>
                <a:spcPct val="90000"/>
              </a:lnSpc>
            </a:pPr>
            <a:r>
              <a:rPr lang="ru-RU" sz="3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рассказу  А.Костюнина </a:t>
            </a:r>
            <a:r>
              <a:rPr lang="ru-RU" sz="3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«Орфей и Прима»)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2988" y="22225"/>
            <a:ext cx="62468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Охота зело добрая потеха</a:t>
            </a:r>
            <a:endParaRPr lang="ru-RU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3141663"/>
            <a:ext cx="911225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9100"/>
            <a:ext cx="3021013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21013" y="1916113"/>
            <a:ext cx="5943600" cy="2555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+mn-lt"/>
                <a:cs typeface="+mn-cs"/>
              </a:rPr>
              <a:t>     </a:t>
            </a:r>
            <a:r>
              <a:rPr lang="ru-RU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Мы в ответе за </a:t>
            </a:r>
            <a:r>
              <a:rPr lang="ru-RU" sz="4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тех,кого</a:t>
            </a:r>
            <a:r>
              <a:rPr lang="ru-RU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приручили</a:t>
            </a:r>
            <a:r>
              <a:rPr lang="ru-RU" sz="4000" dirty="0">
                <a:latin typeface="+mn-lt"/>
                <a:cs typeface="+mn-cs"/>
              </a:rPr>
              <a:t>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+mn-lt"/>
                <a:cs typeface="+mn-cs"/>
              </a:rPr>
              <a:t/>
            </a:r>
            <a:br>
              <a:rPr lang="ru-RU" sz="4000" dirty="0">
                <a:latin typeface="+mn-lt"/>
                <a:cs typeface="+mn-cs"/>
              </a:rPr>
            </a:br>
            <a:r>
              <a:rPr lang="ru-RU" sz="4000" dirty="0">
                <a:latin typeface="+mn-lt"/>
                <a:cs typeface="+mn-cs"/>
              </a:rPr>
              <a:t>(А. де Сент-Экзюпери)</a:t>
            </a:r>
            <a:endParaRPr lang="ru-RU" sz="4000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513" y="476250"/>
            <a:ext cx="81692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Охота зело добрая потеха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385763" y="765175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Проблема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ответственности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человека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за тех, кого приручили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916113"/>
            <a:ext cx="4787900" cy="453072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начале произведения</a:t>
            </a: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Эпиграф</a:t>
            </a:r>
            <a:r>
              <a:rPr lang="ru-RU" sz="3600" i="1" dirty="0" smtClean="0"/>
              <a:t>:«Охота зело добрая потеха, ее не одолеют печали и кручины всякие» 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56163" y="2060575"/>
            <a:ext cx="4038600" cy="453072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конце произведения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dirty="0" smtClean="0"/>
              <a:t>«С тех пор я не  охотился с гончими»…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600" i="1" dirty="0" smtClean="0"/>
          </a:p>
        </p:txBody>
      </p:sp>
      <p:sp>
        <p:nvSpPr>
          <p:cNvPr id="33796" name="AutoShape 10"/>
          <p:cNvSpPr>
            <a:spLocks noChangeArrowheads="1"/>
          </p:cNvSpPr>
          <p:nvPr/>
        </p:nvSpPr>
        <p:spPr bwMode="auto">
          <a:xfrm>
            <a:off x="7308850" y="404813"/>
            <a:ext cx="792163" cy="720725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3797" name="AutoShape 11"/>
          <p:cNvSpPr>
            <a:spLocks noChangeArrowheads="1"/>
          </p:cNvSpPr>
          <p:nvPr/>
        </p:nvSpPr>
        <p:spPr bwMode="auto">
          <a:xfrm>
            <a:off x="8388350" y="908050"/>
            <a:ext cx="504825" cy="576263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8027988" y="0"/>
            <a:ext cx="431800" cy="8366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53988" y="5540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u="sng" dirty="0" smtClean="0">
                <a:solidFill>
                  <a:srgbClr val="FF0000"/>
                </a:solidFill>
              </a:rPr>
              <a:t>Проблема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>
                <a:solidFill>
                  <a:srgbClr val="FF0000"/>
                </a:solidFill>
              </a:rPr>
              <a:t>ответственности </a:t>
            </a:r>
            <a:r>
              <a:rPr lang="ru-RU" sz="3600" b="1" i="1" u="sng" dirty="0" smtClean="0">
                <a:solidFill>
                  <a:srgbClr val="FF0000"/>
                </a:solidFill>
              </a:rPr>
              <a:t>человека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 smtClean="0">
                <a:solidFill>
                  <a:srgbClr val="FF0000"/>
                </a:solidFill>
              </a:rPr>
              <a:t>за тех, кого приручили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endParaRPr lang="ru-RU" sz="3600" b="1" i="1" u="sng" dirty="0" smtClean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50825" y="2060575"/>
            <a:ext cx="4038600" cy="4530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Цель</a:t>
            </a:r>
            <a:r>
              <a:rPr lang="ru-RU" sz="3600" dirty="0" smtClean="0"/>
              <a:t>: </a:t>
            </a:r>
            <a:r>
              <a:rPr lang="ru-RU" sz="3600" i="1" dirty="0" smtClean="0"/>
              <a:t>«получить удовольствие от охоты на зайца-беляка с русскими  гончими».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713288" y="1989138"/>
            <a:ext cx="4038600" cy="4530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Цель:</a:t>
            </a:r>
            <a:r>
              <a:rPr lang="ru-RU" sz="3600" dirty="0" smtClean="0"/>
              <a:t> </a:t>
            </a:r>
            <a:r>
              <a:rPr lang="ru-RU" sz="3600" i="1" dirty="0" smtClean="0"/>
              <a:t>«избавиться от далекого, щемящего, раздирающего  душу, пронзительного воя суки».  </a:t>
            </a:r>
          </a:p>
        </p:txBody>
      </p:sp>
      <p:sp>
        <p:nvSpPr>
          <p:cNvPr id="34820" name="AutoShape 10"/>
          <p:cNvSpPr>
            <a:spLocks noChangeArrowheads="1"/>
          </p:cNvSpPr>
          <p:nvPr/>
        </p:nvSpPr>
        <p:spPr bwMode="auto">
          <a:xfrm>
            <a:off x="7596188" y="1195388"/>
            <a:ext cx="792162" cy="720725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4821" name="AutoShape 11"/>
          <p:cNvSpPr>
            <a:spLocks noChangeArrowheads="1"/>
          </p:cNvSpPr>
          <p:nvPr/>
        </p:nvSpPr>
        <p:spPr bwMode="auto">
          <a:xfrm>
            <a:off x="8388350" y="908050"/>
            <a:ext cx="504825" cy="576263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8027988" y="0"/>
            <a:ext cx="431800" cy="8366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u="sng" dirty="0" smtClean="0">
                <a:solidFill>
                  <a:srgbClr val="FF0000"/>
                </a:solidFill>
              </a:rPr>
              <a:t>Почему </a:t>
            </a:r>
            <a:r>
              <a:rPr lang="ru-RU" i="1" u="sng" dirty="0">
                <a:solidFill>
                  <a:srgbClr val="FF0000"/>
                </a:solidFill>
              </a:rPr>
              <a:t>рассказ </a:t>
            </a:r>
            <a:r>
              <a:rPr lang="ru-RU" i="1" u="sng" dirty="0" smtClean="0">
                <a:solidFill>
                  <a:srgbClr val="FF0000"/>
                </a:solidFill>
              </a:rPr>
              <a:t>вызывает</a:t>
            </a:r>
            <a:br>
              <a:rPr lang="ru-RU" i="1" u="sng" dirty="0" smtClean="0">
                <a:solidFill>
                  <a:srgbClr val="FF0000"/>
                </a:solidFill>
              </a:rPr>
            </a:br>
            <a:r>
              <a:rPr lang="ru-RU" i="1" u="sng" dirty="0" smtClean="0">
                <a:solidFill>
                  <a:srgbClr val="FF0000"/>
                </a:solidFill>
              </a:rPr>
              <a:t> щемящую грусть?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038600" cy="5141913"/>
          </a:xfrm>
        </p:spPr>
        <p:txBody>
          <a:bodyPr/>
          <a:lstStyle/>
          <a:p>
            <a:pPr marL="457200" indent="-457200"/>
            <a:r>
              <a:rPr lang="ru-RU" sz="3600" b="1" u="sng" smtClean="0"/>
              <a:t>Гипотезы</a:t>
            </a:r>
          </a:p>
          <a:p>
            <a:pPr marL="457200" indent="-457200">
              <a:buFont typeface="Wingdings" pitchFamily="2" charset="2"/>
              <a:buNone/>
            </a:pPr>
            <a:r>
              <a:rPr lang="ru-RU" sz="3600" smtClean="0"/>
              <a:t>1. </a:t>
            </a:r>
            <a:r>
              <a:rPr lang="ru-RU" sz="3600" smtClean="0">
                <a:solidFill>
                  <a:srgbClr val="002060"/>
                </a:solidFill>
              </a:rPr>
              <a:t>Не  состоялась охота;</a:t>
            </a:r>
          </a:p>
          <a:p>
            <a:pPr marL="457200" indent="-457200">
              <a:buFontTx/>
              <a:buNone/>
            </a:pPr>
            <a:r>
              <a:rPr lang="ru-RU" sz="3600" smtClean="0"/>
              <a:t>2. </a:t>
            </a:r>
            <a:r>
              <a:rPr lang="ru-RU" sz="3600" smtClean="0">
                <a:solidFill>
                  <a:srgbClr val="0070C0"/>
                </a:solidFill>
              </a:rPr>
              <a:t>Охота не понравилась;</a:t>
            </a:r>
          </a:p>
          <a:p>
            <a:pPr marL="457200" indent="-457200">
              <a:buFontTx/>
              <a:buNone/>
            </a:pPr>
            <a:r>
              <a:rPr lang="ru-RU" sz="3600" smtClean="0"/>
              <a:t>3. </a:t>
            </a:r>
            <a:r>
              <a:rPr lang="ru-RU" sz="3600" smtClean="0">
                <a:solidFill>
                  <a:srgbClr val="002060"/>
                </a:solidFill>
              </a:rPr>
              <a:t>Не хватало денег для оплаты.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4427538" y="1844675"/>
            <a:ext cx="4537075" cy="45307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800" smtClean="0"/>
              <a:t>  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«Уже я отъехал</a:t>
            </a:r>
          </a:p>
          <a:p>
            <a:pPr marL="0" indent="0">
              <a:buFont typeface="Arial" charset="0"/>
              <a:buNone/>
            </a:pP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далеко и музыку</a:t>
            </a:r>
          </a:p>
          <a:p>
            <a:pPr marL="0" indent="0">
              <a:buFont typeface="Arial" charset="0"/>
              <a:buNone/>
            </a:pP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включил легкую, а он</a:t>
            </a: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не отпускал и</a:t>
            </a:r>
          </a:p>
          <a:p>
            <a:pPr marL="0" indent="0">
              <a:buFont typeface="Arial" charset="0"/>
              <a:buNone/>
            </a:pP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преследовал меня»</a:t>
            </a:r>
          </a:p>
          <a:p>
            <a:pPr marL="0" indent="0">
              <a:buFont typeface="Arial" charset="0"/>
              <a:buNone/>
            </a:pPr>
            <a:endParaRPr lang="ru-RU" sz="360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89138"/>
            <a:ext cx="26479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336550"/>
            <a:ext cx="494506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extBox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590550"/>
            <a:ext cx="5572125" cy="13112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19425" y="1995488"/>
            <a:ext cx="6016625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Председатель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Совета директоров ОАО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«Судостроительный завод «</a:t>
            </a:r>
            <a:r>
              <a:rPr lang="ru-RU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Авангард»г.Петрозаводск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Член Союза писателей РФ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9288" y="4875213"/>
            <a:ext cx="1238250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9488" y="4875213"/>
            <a:ext cx="1238250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4475"/>
            <a:ext cx="5724525" cy="3760788"/>
          </a:xfrm>
        </p:spPr>
      </p:pic>
      <p:sp>
        <p:nvSpPr>
          <p:cNvPr id="4" name="Прямоугольник 3"/>
          <p:cNvSpPr/>
          <p:nvPr/>
        </p:nvSpPr>
        <p:spPr>
          <a:xfrm>
            <a:off x="5508625" y="692150"/>
            <a:ext cx="3521075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«Орфей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Прима»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250825" y="4005263"/>
            <a:ext cx="82819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latin typeface="Calibri" pitchFamily="34" charset="0"/>
              </a:rPr>
              <a:t>Что произошло с героем в охотничьем стане, что явилось причиной его душевного беспокойства?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Есенин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549275"/>
            <a:ext cx="3960812" cy="5472113"/>
          </a:xfrm>
        </p:spPr>
      </p:pic>
      <p:pic>
        <p:nvPicPr>
          <p:cNvPr id="8199" name="WordArt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811213"/>
            <a:ext cx="3700462" cy="889000"/>
          </a:xfrm>
          <a:prstGeom prst="rect">
            <a:avLst/>
          </a:prstGeom>
          <a:noFill/>
        </p:spPr>
      </p:pic>
      <p:sp>
        <p:nvSpPr>
          <p:cNvPr id="37891" name="WordArt 10"/>
          <p:cNvSpPr>
            <a:spLocks noChangeArrowheads="1" noChangeShapeType="1" noTextEdit="1"/>
          </p:cNvSpPr>
          <p:nvPr/>
        </p:nvSpPr>
        <p:spPr bwMode="auto">
          <a:xfrm>
            <a:off x="5292725" y="2997200"/>
            <a:ext cx="3311525" cy="693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8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/>
                <a:cs typeface="Arial"/>
              </a:rPr>
              <a:t>ПЕСНЬ О СОБАКЕ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44450"/>
            <a:ext cx="8675688" cy="3529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4000" u="sng">
                <a:solidFill>
                  <a:schemeClr val="hlink"/>
                </a:solidFill>
                <a:latin typeface="Calibri" pitchFamily="34" charset="0"/>
              </a:rPr>
              <a:t>Утром</a:t>
            </a:r>
            <a:r>
              <a:rPr lang="ru-RU" sz="4000">
                <a:latin typeface="Calibri" pitchFamily="34" charset="0"/>
              </a:rPr>
              <a:t> в ржаном закуте,</a:t>
            </a:r>
          </a:p>
          <a:p>
            <a:r>
              <a:rPr lang="ru-RU" sz="4000">
                <a:latin typeface="Calibri" pitchFamily="34" charset="0"/>
              </a:rPr>
              <a:t>Где </a:t>
            </a:r>
            <a:r>
              <a:rPr lang="ru-RU" sz="4000" u="sng">
                <a:solidFill>
                  <a:schemeClr val="hlink"/>
                </a:solidFill>
                <a:latin typeface="Calibri" pitchFamily="34" charset="0"/>
              </a:rPr>
              <a:t>златятся</a:t>
            </a:r>
            <a:r>
              <a:rPr lang="ru-RU" sz="4000">
                <a:latin typeface="Calibri" pitchFamily="34" charset="0"/>
              </a:rPr>
              <a:t> рогожи в ряд,</a:t>
            </a:r>
          </a:p>
          <a:p>
            <a:r>
              <a:rPr lang="ru-RU" sz="4000">
                <a:latin typeface="Calibri" pitchFamily="34" charset="0"/>
              </a:rPr>
              <a:t>Семерых ощенила сука,</a:t>
            </a:r>
          </a:p>
          <a:p>
            <a:r>
              <a:rPr lang="ru-RU" sz="4000" u="sng">
                <a:solidFill>
                  <a:schemeClr val="hlink"/>
                </a:solidFill>
                <a:latin typeface="Calibri" pitchFamily="34" charset="0"/>
              </a:rPr>
              <a:t>Рыжих</a:t>
            </a:r>
            <a:r>
              <a:rPr lang="ru-RU" sz="4000">
                <a:latin typeface="Calibri" pitchFamily="34" charset="0"/>
              </a:rPr>
              <a:t> семерых щенят.</a:t>
            </a:r>
          </a:p>
          <a:p>
            <a:endParaRPr lang="ru-RU" sz="4000">
              <a:latin typeface="Calibri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936875"/>
            <a:ext cx="5715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0825" y="44450"/>
            <a:ext cx="8496300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До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вечера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она их ласкала,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Причесывая языком,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И струился 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снежок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4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подталый</a:t>
            </a:r>
            <a:endParaRPr lang="ru-RU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Под теплым ее животом.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FF00"/>
              </a:solidFill>
              <a:latin typeface="+mn-lt"/>
              <a:cs typeface="+mn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4725" y="2654300"/>
            <a:ext cx="5629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7950" y="44450"/>
            <a:ext cx="8424863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вечером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когда куры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Обсиживают шесток,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Вышел хозяин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хмурый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Семерых всех </a:t>
            </a:r>
            <a:r>
              <a:rPr lang="ru-RU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поклал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в мешок.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27432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79388" y="115888"/>
            <a:ext cx="8353425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сугробам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она бежала,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Поспевая за ним бежать…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И так долго, долго дрожала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Воды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4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незамерзшей гладь.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998788"/>
            <a:ext cx="6516688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7938"/>
            <a:ext cx="8424863" cy="2989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 когда чуть плелась обратно,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Слизывая пот с боков,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Показался ей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месяц 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над хатой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Одним из ее щенков.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997200"/>
            <a:ext cx="401637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2738"/>
            <a:ext cx="57150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188913"/>
            <a:ext cx="8029575" cy="237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 синюю высь звонко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Глядела она, скуля,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 месяц скользил тонкий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И скрылся за холм в полях.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3863" y="2565400"/>
            <a:ext cx="4762500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565400"/>
            <a:ext cx="4198938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8900" y="0"/>
            <a:ext cx="8424863" cy="249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И глухо, как от подачки,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Когда бросят ей камень в смех,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Покатились глаза собачьи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Золотыми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звездами в</a:t>
            </a:r>
            <a:r>
              <a:rPr lang="ru-RU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снег.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2459038"/>
            <a:ext cx="5715001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459038"/>
            <a:ext cx="40163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176713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43438" y="765175"/>
            <a:ext cx="42497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Покатились глаза собачьи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Золотыми звездами в снег.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2843213" y="763588"/>
            <a:ext cx="601186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alibri" pitchFamily="34" charset="0"/>
              </a:rPr>
              <a:t>Мне 42 года. Родился и живу в Карелии.</a:t>
            </a:r>
          </a:p>
          <a:p>
            <a:r>
              <a:rPr lang="ru-RU" sz="3600">
                <a:latin typeface="Calibri" pitchFamily="34" charset="0"/>
              </a:rPr>
              <a:t>Работаю на стратегическом предприятии России ОАО «Судостроительный завод «Авангард», который занимается строительством и ремонтом базовых тральщиков 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8" y="1125538"/>
            <a:ext cx="2232025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8" y="115888"/>
            <a:ext cx="355123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Писатель о себе</a:t>
            </a:r>
            <a:endParaRPr lang="ru-RU" sz="36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Язык  произведения</a:t>
            </a:r>
          </a:p>
        </p:txBody>
      </p:sp>
      <p:sp>
        <p:nvSpPr>
          <p:cNvPr id="47106" name="Oval 6"/>
          <p:cNvSpPr>
            <a:spLocks noChangeArrowheads="1"/>
          </p:cNvSpPr>
          <p:nvPr/>
        </p:nvSpPr>
        <p:spPr bwMode="auto">
          <a:xfrm>
            <a:off x="0" y="1341438"/>
            <a:ext cx="9144000" cy="518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/>
            <a:r>
              <a:rPr lang="ru-RU" sz="3600" b="1" u="sng">
                <a:solidFill>
                  <a:srgbClr val="FF3300"/>
                </a:solidFill>
                <a:latin typeface="Times New Roman" pitchFamily="18" charset="0"/>
              </a:rPr>
              <a:t>устаревшая</a:t>
            </a:r>
          </a:p>
          <a:p>
            <a:pPr algn="ctr"/>
            <a:r>
              <a:rPr lang="ru-RU" sz="3600" b="1" u="sng">
                <a:solidFill>
                  <a:srgbClr val="FF3300"/>
                </a:solidFill>
                <a:latin typeface="Times New Roman" pitchFamily="18" charset="0"/>
              </a:rPr>
              <a:t>и разговорная  лексика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Егерь, брюхатая,чепрак, урядник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узерка (диал.),тужурка,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сигаретина дешевая,газетины кусок,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бъет садче,голову пихает,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ладистая</a:t>
            </a:r>
          </a:p>
          <a:p>
            <a:pPr algn="ctr"/>
            <a:endParaRPr lang="ru-RU">
              <a:latin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</a:endParaRPr>
          </a:p>
          <a:p>
            <a:pPr algn="ctr"/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9144000" cy="6742112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u="sng" dirty="0">
                <a:solidFill>
                  <a:srgbClr val="C00000"/>
                </a:solidFill>
              </a:rPr>
              <a:t>Вопрос </a:t>
            </a:r>
            <a:r>
              <a:rPr lang="ru-RU" sz="3600" b="1" i="1" u="sng" dirty="0">
                <a:solidFill>
                  <a:srgbClr val="0070C0"/>
                </a:solidFill>
              </a:rPr>
              <a:t>«Какова идея стихотворения?»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(</a:t>
            </a:r>
            <a:r>
              <a:rPr lang="ru-RU" sz="4000" b="1" i="1" u="sng" dirty="0"/>
              <a:t>человек должен чувствовать ответственность за всё живое на земле)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sz="4300" b="1" i="1" dirty="0">
                <a:solidFill>
                  <a:srgbClr val="00B0F0"/>
                </a:solidFill>
              </a:rPr>
              <a:t>Среди поверий наших предков было такое, что звёзды, горящие на небе, - души людей, живущих на земле. Когда падает, скатывается по </a:t>
            </a:r>
            <a:r>
              <a:rPr lang="ru-RU" sz="4300" b="1" i="1" dirty="0" smtClean="0">
                <a:solidFill>
                  <a:srgbClr val="00B0F0"/>
                </a:solidFill>
              </a:rPr>
              <a:t>небосклону </a:t>
            </a:r>
            <a:r>
              <a:rPr lang="ru-RU" sz="4300" b="1" i="1" dirty="0">
                <a:solidFill>
                  <a:srgbClr val="00B0F0"/>
                </a:solidFill>
              </a:rPr>
              <a:t>звезда - умирает человек…Человек… </a:t>
            </a:r>
            <a:endParaRPr lang="ru-RU" sz="4300" b="1" i="1" dirty="0" smtClean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300" dirty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3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43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чём же тут собака?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4" name="Объект 2"/>
          <p:cNvSpPr>
            <a:spLocks noGrp="1"/>
          </p:cNvSpPr>
          <p:nvPr>
            <p:ph idx="1"/>
          </p:nvPr>
        </p:nvSpPr>
        <p:spPr>
          <a:xfrm>
            <a:off x="107950" y="2420938"/>
            <a:ext cx="8856663" cy="3560762"/>
          </a:xfrm>
        </p:spPr>
        <p:txBody>
          <a:bodyPr/>
          <a:lstStyle/>
          <a:p>
            <a:r>
              <a:rPr lang="ru-RU" sz="4000" smtClean="0"/>
              <a:t>В том мире, который создал Сергей Есенин, все живое равноправно, в его мире одинаковую ценность имеет любая жизнь: животного ли, растения или человека.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107950" y="2420938"/>
            <a:ext cx="8856663" cy="35607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000" smtClean="0"/>
              <a:t>Однажды поэт сказал о своём понимании мира так: «Все мы яблони и вишни одного голубого сада». И ещё: «Всё от древа». О каком древе идёт речь? - О древе жизни, прародителе всего сущего в мире.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2420938"/>
            <a:ext cx="8856663" cy="424815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dirty="0" smtClean="0"/>
              <a:t>И </a:t>
            </a:r>
            <a:r>
              <a:rPr lang="ru-RU" sz="4000" dirty="0"/>
              <a:t>потому, если все мы - дети единого древа жизни : и растения, и животные, и люди, - то </a:t>
            </a:r>
            <a:r>
              <a:rPr lang="ru-RU" sz="4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горе собаки, потерявшей своих щенков, - это горе матери, это трагедия ничуть не меньшего масштаба, чем человеческая.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общего  между рассказом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А.В.Костюнина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«Орфей и Прима» и стихотворением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107950" y="2420938"/>
            <a:ext cx="8856663" cy="35607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000" b="1" smtClean="0"/>
              <a:t>И весь мир, в котором отзывается это горе, со смертью хотя бы одного существа теряет часть себя.</a:t>
            </a:r>
          </a:p>
          <a:p>
            <a:pPr marL="0" indent="0">
              <a:buFont typeface="Arial" charset="0"/>
              <a:buNone/>
            </a:pPr>
            <a:endParaRPr lang="ru-RU" sz="4000" b="1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ъект 2"/>
          <p:cNvSpPr>
            <a:spLocks noGrp="1"/>
          </p:cNvSpPr>
          <p:nvPr>
            <p:ph idx="1"/>
          </p:nvPr>
        </p:nvSpPr>
        <p:spPr>
          <a:xfrm>
            <a:off x="0" y="188913"/>
            <a:ext cx="8964613" cy="388778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000" b="1" i="1" smtClean="0"/>
              <a:t>     Трагическая гибель обессилевшего от гона Орфея и насильственная смерть новорождённых щенят вызывают ощущение катастрофы.</a:t>
            </a:r>
          </a:p>
          <a:p>
            <a:pPr marL="0" indent="0">
              <a:buFont typeface="Arial" charset="0"/>
              <a:buNone/>
            </a:pPr>
            <a:r>
              <a:rPr lang="ru-RU" sz="4000" b="1" i="1" smtClean="0"/>
              <a:t>Вот то общее, что объединяет произведения Костюнина и Есенина.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4005263"/>
            <a:ext cx="19780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043363"/>
            <a:ext cx="1800225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3986213"/>
            <a:ext cx="467995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ъект 2"/>
          <p:cNvSpPr>
            <a:spLocks noGrp="1"/>
          </p:cNvSpPr>
          <p:nvPr>
            <p:ph idx="1"/>
          </p:nvPr>
        </p:nvSpPr>
        <p:spPr>
          <a:xfrm>
            <a:off x="179388" y="115888"/>
            <a:ext cx="8785225" cy="36004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000" smtClean="0"/>
              <a:t>Читая произведения С.А.Есенина и</a:t>
            </a:r>
          </a:p>
          <a:p>
            <a:pPr marL="0" indent="0">
              <a:buFont typeface="Arial" charset="0"/>
              <a:buNone/>
            </a:pPr>
            <a:r>
              <a:rPr lang="ru-RU" sz="4000" smtClean="0"/>
              <a:t>А.В.Костюнина, вы обратили внимание на язык?</a:t>
            </a:r>
          </a:p>
          <a:p>
            <a:pPr marL="0" indent="0" algn="ctr">
              <a:buFont typeface="Arial" charset="0"/>
              <a:buNone/>
            </a:pPr>
            <a:r>
              <a:rPr lang="ru-RU" sz="4000" b="1" i="1" smtClean="0">
                <a:solidFill>
                  <a:srgbClr val="C00000"/>
                </a:solidFill>
              </a:rPr>
              <a:t>Проанализируем язык их произведений.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73463"/>
            <a:ext cx="1804987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573463"/>
            <a:ext cx="1974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 часть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7125"/>
            <a:ext cx="4926012" cy="4525963"/>
          </a:xfrm>
        </p:spPr>
        <p:txBody>
          <a:bodyPr rtlCol="0">
            <a:normAutofit fontScale="92500"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</a:t>
            </a:r>
            <a:r>
              <a:rPr lang="ru-RU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у Есенина: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/>
              <a:t> </a:t>
            </a:r>
            <a:r>
              <a:rPr lang="ru-RU" sz="3600" b="1" i="1" dirty="0"/>
              <a:t>ощенила, семерых, ласкала, теплый.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3600" b="1" dirty="0"/>
              <a:t>Цвет: </a:t>
            </a:r>
            <a:r>
              <a:rPr lang="ru-RU" sz="3600" b="1" i="1" dirty="0"/>
              <a:t>золотой, рыжий, ржаной (цвет ржи).</a:t>
            </a:r>
            <a:r>
              <a:rPr lang="ru-RU" sz="3600" b="1" dirty="0"/>
              <a:t>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/>
              <a:t>Эпитеты</a:t>
            </a:r>
            <a:r>
              <a:rPr lang="ru-RU" sz="3600" b="1" i="1" u="sng" dirty="0"/>
              <a:t>: ржаной</a:t>
            </a:r>
            <a:r>
              <a:rPr lang="ru-RU" sz="3600" b="1" i="1" dirty="0"/>
              <a:t> закут, снежок </a:t>
            </a:r>
            <a:r>
              <a:rPr lang="ru-RU" sz="3600" b="1" i="1" u="sng" dirty="0" err="1"/>
              <a:t>подталый</a:t>
            </a:r>
            <a:r>
              <a:rPr lang="ru-RU" sz="3600" b="1" i="1" dirty="0"/>
              <a:t>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/>
          </a:p>
        </p:txBody>
      </p:sp>
      <p:pic>
        <p:nvPicPr>
          <p:cNvPr id="55299" name="Picture 4" descr="ще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219200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2 часть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600200"/>
            <a:ext cx="41910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4000" b="1" u="sng" smtClean="0">
                <a:solidFill>
                  <a:srgbClr val="C00000"/>
                </a:solidFill>
              </a:rPr>
              <a:t>Ключевые слова: </a:t>
            </a:r>
            <a:r>
              <a:rPr lang="ru-RU" sz="4000" b="1" i="1" smtClean="0"/>
              <a:t>вечером, хмурый, поклал, мешок.</a:t>
            </a:r>
            <a:endParaRPr lang="ru-RU" sz="4000" b="1" smtClean="0"/>
          </a:p>
          <a:p>
            <a:pPr>
              <a:buFont typeface="Wingdings" pitchFamily="2" charset="2"/>
              <a:buNone/>
            </a:pPr>
            <a:r>
              <a:rPr lang="ru-RU" sz="4000" b="1" smtClean="0"/>
              <a:t>Цвет: </a:t>
            </a:r>
            <a:r>
              <a:rPr lang="ru-RU" sz="4000" b="1" i="1" smtClean="0"/>
              <a:t>серый, мрачный (вечер).</a:t>
            </a:r>
          </a:p>
        </p:txBody>
      </p:sp>
      <p:pic>
        <p:nvPicPr>
          <p:cNvPr id="56323" name="Picture 4" descr="преле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3746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88913"/>
            <a:ext cx="871378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Так сложилось, что на протяжении последних шести лет моя должность - Председатель Совета директоров.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Как метко заметил Сергей Довлатов: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«От хорошей жизни писателем не станешь».</a:t>
            </a:r>
            <a:endParaRPr lang="ru-RU" sz="360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213100"/>
            <a:ext cx="237648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605213"/>
            <a:ext cx="496887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3 часть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600200"/>
            <a:ext cx="45720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b="1" u="sng" smtClean="0">
                <a:solidFill>
                  <a:srgbClr val="C00000"/>
                </a:solidFill>
              </a:rPr>
              <a:t>Ключевые слова: </a:t>
            </a:r>
            <a:r>
              <a:rPr lang="ru-RU" b="1" i="1" smtClean="0"/>
              <a:t>сугробы, бежала, дрожала.</a:t>
            </a:r>
            <a:endParaRPr lang="ru-RU" b="1" smtClean="0"/>
          </a:p>
          <a:p>
            <a:pPr>
              <a:buFont typeface="Wingdings" pitchFamily="2" charset="2"/>
              <a:buNone/>
            </a:pPr>
            <a:r>
              <a:rPr lang="ru-RU" b="1" smtClean="0"/>
              <a:t>Цвет: </a:t>
            </a:r>
            <a:r>
              <a:rPr lang="ru-RU" b="1" i="1" smtClean="0"/>
              <a:t>белый (сугробы), стальной отлив воды.</a:t>
            </a:r>
          </a:p>
        </p:txBody>
      </p:sp>
      <p:pic>
        <p:nvPicPr>
          <p:cNvPr id="57347" name="Picture 4" descr="вечер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373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4 часть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838" y="1268413"/>
            <a:ext cx="5364162" cy="55895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smtClean="0">
                <a:solidFill>
                  <a:srgbClr val="C00000"/>
                </a:solidFill>
              </a:rPr>
              <a:t>Ключевые слова: </a:t>
            </a:r>
            <a:r>
              <a:rPr lang="ru-RU" sz="3600" b="1" i="1" smtClean="0"/>
              <a:t>плелась, пот, показался, щенков, звонко, скуля, скрылся.</a:t>
            </a:r>
            <a:endParaRPr lang="ru-RU" sz="3600" b="1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 smtClean="0"/>
              <a:t>Цвет: </a:t>
            </a:r>
            <a:r>
              <a:rPr lang="ru-RU" sz="3600" b="1" i="1" smtClean="0"/>
              <a:t>темнота, ночь, синяя высь, тонкая </a:t>
            </a:r>
            <a:r>
              <a:rPr lang="ru-RU" sz="3600" b="1" smtClean="0">
                <a:solidFill>
                  <a:srgbClr val="C00000"/>
                </a:solidFill>
              </a:rPr>
              <a:t>Образные средства: </a:t>
            </a:r>
            <a:r>
              <a:rPr lang="ru-RU" sz="3600" b="1" i="1" smtClean="0"/>
              <a:t>эпитет (</a:t>
            </a:r>
            <a:r>
              <a:rPr lang="ru-RU" sz="3600" b="1" i="1" u="sng" smtClean="0"/>
              <a:t>синяя</a:t>
            </a:r>
            <a:r>
              <a:rPr lang="ru-RU" sz="3600" b="1" i="1" smtClean="0"/>
              <a:t> высь, месяц тонкий- </a:t>
            </a:r>
            <a:r>
              <a:rPr lang="ru-RU" sz="3600" b="1" smtClean="0"/>
              <a:t>инверсия</a:t>
            </a:r>
            <a:r>
              <a:rPr lang="ru-RU" sz="3600" b="1" i="1" smtClean="0"/>
              <a:t>), метафора (</a:t>
            </a:r>
            <a:r>
              <a:rPr lang="ru-RU" sz="3600" b="1" i="1" u="sng" smtClean="0"/>
              <a:t>глядела звонко</a:t>
            </a:r>
            <a:r>
              <a:rPr lang="ru-RU" sz="3600" b="1" i="1" smtClean="0"/>
              <a:t>).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476250"/>
            <a:ext cx="358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5 часть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836613"/>
            <a:ext cx="4464050" cy="59055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b="1" u="sng" smtClean="0">
                <a:solidFill>
                  <a:srgbClr val="C00000"/>
                </a:solidFill>
              </a:rPr>
              <a:t>Ключевые слова: </a:t>
            </a:r>
            <a:r>
              <a:rPr lang="ru-RU" sz="3600" b="1" i="1" smtClean="0"/>
              <a:t>глухо, камень, покатились.</a:t>
            </a:r>
            <a:endParaRPr lang="ru-RU" sz="3600" b="1" smtClean="0"/>
          </a:p>
          <a:p>
            <a:pPr>
              <a:buFont typeface="Wingdings" pitchFamily="2" charset="2"/>
              <a:buNone/>
            </a:pPr>
            <a:r>
              <a:rPr lang="ru-RU" sz="3600" b="1" smtClean="0">
                <a:solidFill>
                  <a:srgbClr val="C00000"/>
                </a:solidFill>
              </a:rPr>
              <a:t>Цвет:</a:t>
            </a:r>
            <a:r>
              <a:rPr lang="ru-RU" sz="3600" b="1" i="1" smtClean="0"/>
              <a:t> белый снег, золотые глаза, ночь.</a:t>
            </a:r>
            <a:endParaRPr lang="ru-RU" sz="3600" b="1" smtClean="0"/>
          </a:p>
          <a:p>
            <a:pPr>
              <a:buFont typeface="Wingdings" pitchFamily="2" charset="2"/>
              <a:buNone/>
            </a:pPr>
            <a:r>
              <a:rPr lang="ru-RU" sz="3600" b="1" smtClean="0">
                <a:solidFill>
                  <a:srgbClr val="C00000"/>
                </a:solidFill>
              </a:rPr>
              <a:t>Образные средства:</a:t>
            </a:r>
            <a:r>
              <a:rPr lang="ru-RU" sz="3600" b="1" smtClean="0"/>
              <a:t> </a:t>
            </a:r>
            <a:r>
              <a:rPr lang="ru-RU" sz="3600" b="1" i="1" smtClean="0"/>
              <a:t>сравнение (как от подачки), эпитет (золотые звезды).</a:t>
            </a:r>
            <a:endParaRPr lang="ru-RU" sz="3600" smtClean="0"/>
          </a:p>
        </p:txBody>
      </p:sp>
      <p:pic>
        <p:nvPicPr>
          <p:cNvPr id="59395" name="Picture 4" descr="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341438"/>
            <a:ext cx="4267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идея произведений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5545138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800" b="1" i="1" smtClean="0">
                <a:solidFill>
                  <a:srgbClr val="0070C0"/>
                </a:solidFill>
              </a:rPr>
              <a:t>Человек должен чувствовать ответственность за всё живое на земле</a:t>
            </a:r>
          </a:p>
        </p:txBody>
      </p:sp>
      <p:pic>
        <p:nvPicPr>
          <p:cNvPr id="60419" name="Picture 4" descr="преле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735138"/>
            <a:ext cx="3387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Язык  произведения </a:t>
            </a:r>
            <a:r>
              <a:rPr lang="ru-RU" b="1" dirty="0" err="1" smtClean="0">
                <a:solidFill>
                  <a:srgbClr val="C00000"/>
                </a:solidFill>
              </a:rPr>
              <a:t>С.А.Костюнина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61442" name="Oval 6"/>
          <p:cNvSpPr>
            <a:spLocks noChangeArrowheads="1"/>
          </p:cNvSpPr>
          <p:nvPr/>
        </p:nvSpPr>
        <p:spPr bwMode="auto">
          <a:xfrm>
            <a:off x="0" y="1341438"/>
            <a:ext cx="9144000" cy="518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/>
            <a:r>
              <a:rPr lang="ru-RU" sz="3600" b="1" u="sng">
                <a:solidFill>
                  <a:srgbClr val="FF0000"/>
                </a:solidFill>
                <a:latin typeface="Times New Roman" pitchFamily="18" charset="0"/>
              </a:rPr>
              <a:t>Профессиональная лексика</a:t>
            </a:r>
          </a:p>
          <a:p>
            <a:pPr algn="ctr"/>
            <a:endParaRPr lang="ru-RU" sz="3600">
              <a:latin typeface="Times New Roman" pitchFamily="18" charset="0"/>
            </a:endParaRP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Выжлец,выжловка,выжлятник,вертлюг,</a:t>
            </a:r>
          </a:p>
          <a:p>
            <a:pPr algn="ctr"/>
            <a:r>
              <a:rPr lang="ru-RU" sz="3600" b="1">
                <a:solidFill>
                  <a:srgbClr val="002060"/>
                </a:solidFill>
                <a:latin typeface="Times New Roman" pitchFamily="18" charset="0"/>
              </a:rPr>
              <a:t>гон, работать в полазе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val 6"/>
          <p:cNvSpPr>
            <a:spLocks noChangeArrowheads="1"/>
          </p:cNvSpPr>
          <p:nvPr/>
        </p:nvSpPr>
        <p:spPr bwMode="auto">
          <a:xfrm>
            <a:off x="0" y="1196975"/>
            <a:ext cx="9144000" cy="5184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Тропы: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Истома стала овладевать,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Смывая и унося дневные заботы,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Гончая охота-как натянутая струна,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Блики огня прыгали,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Черные  еловые лапы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213" y="260350"/>
            <a:ext cx="79914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Язык  произведения </a:t>
            </a:r>
            <a:r>
              <a:rPr lang="ru-RU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С.А.Костюнина</a:t>
            </a:r>
            <a:endParaRPr lang="ru-RU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</a:rPr>
              <a:t>Следует отметить и тургеневские традиции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341438"/>
            <a:ext cx="9144000" cy="5516562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u="sng" dirty="0" smtClean="0"/>
              <a:t>Образ собаки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И.С.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«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Ермолай и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мельничиха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dirty="0" smtClean="0"/>
              <a:t>«Была у него и </a:t>
            </a:r>
            <a:r>
              <a:rPr lang="ru-RU" sz="3600" i="1" dirty="0" err="1" smtClean="0"/>
              <a:t>лягавая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собака,по</a:t>
            </a:r>
            <a:r>
              <a:rPr lang="ru-RU" sz="3600" i="1" dirty="0" smtClean="0"/>
              <a:t> прозванью </a:t>
            </a:r>
            <a:r>
              <a:rPr lang="ru-RU" sz="3600" i="1" dirty="0" err="1" smtClean="0"/>
              <a:t>Валетка,преудивительное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созданье</a:t>
            </a:r>
            <a:r>
              <a:rPr lang="ru-RU" sz="3600" i="1" dirty="0" smtClean="0"/>
              <a:t>…».«Замечательное свойство Валетки было его непостижимое </a:t>
            </a:r>
            <a:r>
              <a:rPr lang="ru-RU" sz="3600" i="1" u="sng" dirty="0" smtClean="0">
                <a:solidFill>
                  <a:srgbClr val="FF3300"/>
                </a:solidFill>
              </a:rPr>
              <a:t>равнодушие ко всему на свете…»</a:t>
            </a:r>
            <a:r>
              <a:rPr lang="ru-RU" sz="3600" i="1" dirty="0" smtClean="0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ru-RU" b="1" u="sng" smtClean="0">
                <a:solidFill>
                  <a:srgbClr val="C00000"/>
                </a:solidFill>
              </a:rPr>
              <a:t>Тургеневские традиции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341438"/>
            <a:ext cx="9144000" cy="5516562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u="sng" dirty="0" smtClean="0"/>
              <a:t>Образ собаки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И.С.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«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Ермолай и </a:t>
            </a:r>
            <a:r>
              <a:rPr lang="ru-RU" sz="3600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мельничиха</a:t>
            </a:r>
            <a:r>
              <a:rPr lang="ru-RU" sz="3600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dirty="0" smtClean="0"/>
              <a:t>«Если б речь шла не о собаке, я бы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dirty="0" smtClean="0"/>
              <a:t>употребил слово </a:t>
            </a:r>
            <a:r>
              <a:rPr lang="ru-RU" sz="3600" i="1" u="sng" dirty="0" smtClean="0">
                <a:solidFill>
                  <a:srgbClr val="FF3300"/>
                </a:solidFill>
              </a:rPr>
              <a:t>«разочарованность».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dirty="0" smtClean="0"/>
              <a:t>«Обыкновенно он сидел, </a:t>
            </a:r>
            <a:r>
              <a:rPr lang="ru-RU" sz="3600" i="1" u="sng" dirty="0" smtClean="0">
                <a:solidFill>
                  <a:srgbClr val="FF3300"/>
                </a:solidFill>
              </a:rPr>
              <a:t>хмурился,</a:t>
            </a:r>
            <a:r>
              <a:rPr lang="ru-RU" sz="3600" i="1" dirty="0" smtClean="0"/>
              <a:t>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u="sng" dirty="0" smtClean="0">
                <a:solidFill>
                  <a:srgbClr val="FF0000"/>
                </a:solidFill>
              </a:rPr>
              <a:t>вз</a:t>
            </a:r>
            <a:r>
              <a:rPr lang="ru-RU" sz="3600" i="1" u="sng" dirty="0" smtClean="0">
                <a:solidFill>
                  <a:srgbClr val="FF3300"/>
                </a:solidFill>
              </a:rPr>
              <a:t>драгивал</a:t>
            </a:r>
            <a:r>
              <a:rPr lang="ru-RU" sz="3600" i="1" u="sng" dirty="0" smtClean="0"/>
              <a:t> </a:t>
            </a:r>
            <a:r>
              <a:rPr lang="ru-RU" sz="3600" i="1" dirty="0" smtClean="0"/>
              <a:t>по временам и никогда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i="1" u="sng" dirty="0" smtClean="0">
                <a:solidFill>
                  <a:srgbClr val="FF3300"/>
                </a:solidFill>
              </a:rPr>
              <a:t>не улыбался</a:t>
            </a:r>
            <a:endParaRPr lang="ru-RU" sz="3600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785225" cy="1143000"/>
          </a:xfrm>
        </p:spPr>
        <p:txBody>
          <a:bodyPr/>
          <a:lstStyle/>
          <a:p>
            <a:r>
              <a:rPr lang="ru-RU" sz="3600" b="1" u="sng" smtClean="0">
                <a:solidFill>
                  <a:srgbClr val="C00000"/>
                </a:solidFill>
              </a:rPr>
              <a:t>А.В.Костюнин «Орфей и Прима»</a:t>
            </a:r>
          </a:p>
        </p:txBody>
      </p:sp>
      <p:sp>
        <p:nvSpPr>
          <p:cNvPr id="6553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-12700" y="1268413"/>
            <a:ext cx="9144000" cy="55895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i="1" smtClean="0"/>
              <a:t>«Кобель приоткрыл глаза и </a:t>
            </a:r>
            <a:r>
              <a:rPr lang="ru-RU" sz="3600" i="1" u="sng" smtClean="0">
                <a:solidFill>
                  <a:srgbClr val="FF3300"/>
                </a:solidFill>
              </a:rPr>
              <a:t>укоризненно</a:t>
            </a:r>
            <a:r>
              <a:rPr lang="ru-RU" sz="3600" i="1" smtClean="0"/>
              <a:t> посмотрел на хозяина. По-моему, до этого времени он не спал, а лишь </a:t>
            </a:r>
          </a:p>
          <a:p>
            <a:pPr>
              <a:buFont typeface="Wingdings" pitchFamily="2" charset="2"/>
              <a:buNone/>
            </a:pPr>
            <a:r>
              <a:rPr lang="ru-RU" sz="3600" i="1" u="sng" smtClean="0">
                <a:solidFill>
                  <a:srgbClr val="FF3300"/>
                </a:solidFill>
              </a:rPr>
              <a:t>притворялся</a:t>
            </a:r>
            <a:r>
              <a:rPr lang="ru-RU" sz="3600" i="1" u="sng" smtClean="0"/>
              <a:t> </a:t>
            </a:r>
            <a:r>
              <a:rPr lang="ru-RU" sz="3600" i="1" smtClean="0"/>
              <a:t>и все слышал…»</a:t>
            </a:r>
          </a:p>
          <a:p>
            <a:pPr>
              <a:buFont typeface="Wingdings" pitchFamily="2" charset="2"/>
              <a:buNone/>
            </a:pPr>
            <a:r>
              <a:rPr lang="ru-RU" sz="3600" i="1" smtClean="0"/>
              <a:t>«</a:t>
            </a:r>
            <a:r>
              <a:rPr lang="ru-RU" sz="3600" i="1" u="sng" smtClean="0">
                <a:solidFill>
                  <a:srgbClr val="FF3300"/>
                </a:solidFill>
              </a:rPr>
              <a:t>С мрачным видом</a:t>
            </a:r>
            <a:r>
              <a:rPr lang="ru-RU" sz="3600" i="1" smtClean="0"/>
              <a:t> подошел к своей миске; </a:t>
            </a:r>
            <a:r>
              <a:rPr lang="ru-RU" sz="3600" i="1" u="sng" smtClean="0">
                <a:solidFill>
                  <a:srgbClr val="FF3300"/>
                </a:solidFill>
              </a:rPr>
              <a:t>устало</a:t>
            </a:r>
            <a:r>
              <a:rPr lang="ru-RU" sz="3600" i="1" smtClean="0"/>
              <a:t> поднявшись,он подошел к холодильнику…». «Гончик изобразил </a:t>
            </a:r>
            <a:r>
              <a:rPr lang="ru-RU" sz="3600" i="1" u="sng" smtClean="0">
                <a:solidFill>
                  <a:srgbClr val="FF3300"/>
                </a:solidFill>
              </a:rPr>
              <a:t>полное  равнодушие,</a:t>
            </a:r>
            <a:r>
              <a:rPr lang="ru-RU" sz="3600" i="1" smtClean="0"/>
              <a:t> вернулся на место  и лег».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u="sng" smtClean="0">
                <a:solidFill>
                  <a:srgbClr val="C00000"/>
                </a:solidFill>
              </a:rPr>
              <a:t>Образ собаки</a:t>
            </a:r>
          </a:p>
        </p:txBody>
      </p:sp>
      <p:sp>
        <p:nvSpPr>
          <p:cNvPr id="66562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0" y="1196975"/>
            <a:ext cx="9036050" cy="56610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i="1" smtClean="0"/>
              <a:t>«На охоте он </a:t>
            </a:r>
            <a:r>
              <a:rPr lang="ru-RU" sz="3600" i="1" u="sng" smtClean="0">
                <a:solidFill>
                  <a:srgbClr val="FF3300"/>
                </a:solidFill>
              </a:rPr>
              <a:t>отличался неутомимостью и чутье  имел порядочное</a:t>
            </a:r>
            <a:r>
              <a:rPr lang="ru-RU" sz="3600" i="1" u="sng" smtClean="0"/>
              <a:t>,</a:t>
            </a:r>
            <a:r>
              <a:rPr lang="ru-RU" sz="3600" i="1" smtClean="0"/>
              <a:t> но если случайно </a:t>
            </a:r>
            <a:r>
              <a:rPr lang="ru-RU" sz="3600" i="1" u="sng" smtClean="0">
                <a:solidFill>
                  <a:srgbClr val="FF3300"/>
                </a:solidFill>
              </a:rPr>
              <a:t>догонял подраненного  зайца</a:t>
            </a:r>
            <a:r>
              <a:rPr lang="ru-RU" sz="3600" i="1" smtClean="0">
                <a:solidFill>
                  <a:srgbClr val="FF3300"/>
                </a:solidFill>
              </a:rPr>
              <a:t>,</a:t>
            </a:r>
            <a:r>
              <a:rPr lang="ru-RU" sz="3600" i="1" smtClean="0"/>
              <a:t> то  уж съедал   его с наслаждением всего, до последней косточки…»</a:t>
            </a:r>
          </a:p>
        </p:txBody>
      </p:sp>
      <p:pic>
        <p:nvPicPr>
          <p:cNvPr id="66563" name="Picture 11" descr="ВАлетк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19925" y="3789363"/>
            <a:ext cx="1873250" cy="2892425"/>
          </a:xfrm>
        </p:spPr>
      </p:pic>
      <p:sp>
        <p:nvSpPr>
          <p:cNvPr id="66564" name="Прямоугольник 3"/>
          <p:cNvSpPr>
            <a:spLocks noChangeArrowheads="1"/>
          </p:cNvSpPr>
          <p:nvPr/>
        </p:nvSpPr>
        <p:spPr bwMode="auto">
          <a:xfrm>
            <a:off x="3492500" y="6097588"/>
            <a:ext cx="2517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i="1">
                <a:solidFill>
                  <a:srgbClr val="002060"/>
                </a:solidFill>
                <a:latin typeface="Calibri" pitchFamily="34" charset="0"/>
              </a:rPr>
              <a:t>И.С.Тургенев.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5888"/>
            <a:ext cx="91440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Хочется о самом главном сказать простыми искренними словами.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Пробегая по чужой судьбе, давайте задумаемся о своей.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 Мысли о прошлом - единственный надёжный мост в будущее.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644900"/>
            <a:ext cx="18002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0038" y="4359275"/>
            <a:ext cx="5565775" cy="1554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6350"/>
            <a:ext cx="8229600" cy="1143000"/>
          </a:xfrm>
        </p:spPr>
        <p:txBody>
          <a:bodyPr/>
          <a:lstStyle/>
          <a:p>
            <a:r>
              <a:rPr lang="ru-RU" b="1" i="1" u="sng" smtClean="0">
                <a:solidFill>
                  <a:srgbClr val="C00000"/>
                </a:solidFill>
              </a:rPr>
              <a:t>Образ собаки</a:t>
            </a:r>
          </a:p>
        </p:txBody>
      </p:sp>
      <p:sp>
        <p:nvSpPr>
          <p:cNvPr id="67586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34925" y="1196975"/>
            <a:ext cx="9109075" cy="55451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900" smtClean="0"/>
              <a:t>«</a:t>
            </a:r>
            <a:r>
              <a:rPr lang="ru-RU" sz="3900" i="1" smtClean="0"/>
              <a:t>Дверь настежь–и смычок русских гончих, теснясь  и разбрасывая слюну, выскочил на волю. Вдруг </a:t>
            </a:r>
            <a:r>
              <a:rPr lang="ru-RU" sz="3900" i="1" u="sng" smtClean="0">
                <a:solidFill>
                  <a:srgbClr val="FF3300"/>
                </a:solidFill>
              </a:rPr>
              <a:t>натекают на пахучий след</a:t>
            </a:r>
            <a:r>
              <a:rPr lang="ru-RU" sz="3900" i="1" smtClean="0">
                <a:solidFill>
                  <a:srgbClr val="FF3300"/>
                </a:solidFill>
              </a:rPr>
              <a:t>.</a:t>
            </a:r>
            <a:r>
              <a:rPr lang="ru-RU" sz="3900" i="1" smtClean="0"/>
              <a:t> И вот </a:t>
            </a:r>
            <a:r>
              <a:rPr lang="ru-RU" sz="3900" i="1" u="sng" smtClean="0">
                <a:solidFill>
                  <a:srgbClr val="FF3300"/>
                </a:solidFill>
              </a:rPr>
              <a:t>нос</a:t>
            </a:r>
            <a:r>
              <a:rPr lang="ru-RU" sz="3900" i="1" smtClean="0"/>
              <a:t> еще сзади, </a:t>
            </a:r>
            <a:r>
              <a:rPr lang="ru-RU" sz="3900" i="1" u="sng" smtClean="0">
                <a:solidFill>
                  <a:srgbClr val="FF3300"/>
                </a:solidFill>
              </a:rPr>
              <a:t>не может оторваться, а корпус и ноги уже в погоне».</a:t>
            </a:r>
          </a:p>
          <a:p>
            <a:pPr algn="r">
              <a:buFont typeface="Wingdings" pitchFamily="2" charset="2"/>
              <a:buNone/>
            </a:pPr>
            <a:r>
              <a:rPr lang="ru-RU" sz="3600" i="1" u="sng" smtClean="0"/>
              <a:t>А.Костюнин «Орфей и Прима»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Прямоугольник 6"/>
          <p:cNvSpPr>
            <a:spLocks noChangeArrowheads="1"/>
          </p:cNvSpPr>
          <p:nvPr/>
        </p:nvSpPr>
        <p:spPr bwMode="auto">
          <a:xfrm>
            <a:off x="323850" y="260350"/>
            <a:ext cx="8712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2060"/>
                </a:solidFill>
                <a:latin typeface="Calibri" pitchFamily="34" charset="0"/>
              </a:rPr>
              <a:t>Сравним пейзаж в рассказах</a:t>
            </a:r>
          </a:p>
          <a:p>
            <a:pPr algn="ctr"/>
            <a:r>
              <a:rPr lang="ru-RU" sz="4000" b="1">
                <a:solidFill>
                  <a:srgbClr val="002060"/>
                </a:solidFill>
                <a:latin typeface="Calibri" pitchFamily="34" charset="0"/>
              </a:rPr>
              <a:t>Тургенева и Костюнина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Прямоугольник 6"/>
          <p:cNvSpPr>
            <a:spLocks noChangeArrowheads="1"/>
          </p:cNvSpPr>
          <p:nvPr/>
        </p:nvSpPr>
        <p:spPr bwMode="auto">
          <a:xfrm>
            <a:off x="323850" y="260350"/>
            <a:ext cx="8712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2060"/>
                </a:solidFill>
                <a:latin typeface="Calibri" pitchFamily="34" charset="0"/>
              </a:rPr>
              <a:t>Сравним пейзаж в рассказах</a:t>
            </a:r>
          </a:p>
          <a:p>
            <a:pPr algn="ctr"/>
            <a:r>
              <a:rPr lang="ru-RU" sz="4000" b="1">
                <a:solidFill>
                  <a:srgbClr val="002060"/>
                </a:solidFill>
                <a:latin typeface="Calibri" pitchFamily="34" charset="0"/>
              </a:rPr>
              <a:t>Тургенева и Костюнина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Прямоугольник 6"/>
          <p:cNvSpPr>
            <a:spLocks noChangeArrowheads="1"/>
          </p:cNvSpPr>
          <p:nvPr/>
        </p:nvSpPr>
        <p:spPr bwMode="auto">
          <a:xfrm>
            <a:off x="250825" y="188913"/>
            <a:ext cx="8642350" cy="66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«Сквозь обнаженные, бурые   сучья дерев мирно белеет неподвижное небо; кое-где  на липах висят последние  золотые листья.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Сырая земля упруга под ногами;высокие сухие былинки не шевелятся, длинные нити блестят на побледневшей траве».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«Гроза надвигалась.Впереди огромная 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туча медленно поднималась из-за леса;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надо мной и мне навстречу неслись длинные облака; ракиты тревожно шевелились и трепетали».</a:t>
            </a:r>
          </a:p>
          <a:p>
            <a:pPr algn="r"/>
            <a:r>
              <a:rPr lang="ru-RU" sz="3200">
                <a:latin typeface="Calibri" pitchFamily="34" charset="0"/>
              </a:rPr>
              <a:t>(Тургенев И.С. «Лес и степь», «Бирюк»)</a:t>
            </a:r>
          </a:p>
        </p:txBody>
      </p:sp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Прямоугольник 1"/>
          <p:cNvSpPr>
            <a:spLocks noChangeArrowheads="1"/>
          </p:cNvSpPr>
          <p:nvPr/>
        </p:nvSpPr>
        <p:spPr bwMode="auto">
          <a:xfrm>
            <a:off x="107950" y="0"/>
            <a:ext cx="89281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«Был скоротечный период года,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который у гончатников принято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называть «узерна».Золотая осень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яркие краски закончились.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снег уже был, но бесследно растаял. Талая  земля еще не промерзла. Березы сменили сусальное золото листвы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строгий готический стиль».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«Стало смеркаться. С  обеда серые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тучи, словно устав, замедлили ход, 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лениво теснились и наползали  друг на</a:t>
            </a:r>
          </a:p>
          <a:p>
            <a:r>
              <a:rPr 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друга».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ru-RU" b="1" u="sng" smtClean="0">
                <a:solidFill>
                  <a:srgbClr val="C00000"/>
                </a:solidFill>
              </a:rPr>
              <a:t>Пейзаж</a:t>
            </a:r>
          </a:p>
        </p:txBody>
      </p:sp>
      <p:pic>
        <p:nvPicPr>
          <p:cNvPr id="72706" name="Picture 15" descr="j02988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00788" y="6350"/>
            <a:ext cx="2566987" cy="1993900"/>
          </a:xfrm>
        </p:spPr>
      </p:pic>
      <p:sp>
        <p:nvSpPr>
          <p:cNvPr id="2048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179388" y="1628775"/>
            <a:ext cx="4038600" cy="4597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«Сквозь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обнаженные, бурые   сучья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дерев мирно белеет неподвижное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небо; кое-где  на липах висят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последние 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золотые листья.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Сырая земля упруга под ногами;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высокие сухие былинки не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шевелятся, длинные нити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блестят на побледневшей траве».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«Гроза </a:t>
            </a:r>
            <a:r>
              <a:rPr lang="ru-RU" sz="1600" b="1" i="1" dirty="0" err="1" smtClean="0"/>
              <a:t>надвигалась.Впереди</a:t>
            </a:r>
            <a:r>
              <a:rPr lang="ru-RU" sz="1600" b="1" i="1" dirty="0" smtClean="0"/>
              <a:t>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огромная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туча медленно поднималась</a:t>
            </a:r>
            <a:r>
              <a:rPr lang="ru-RU" sz="1600" b="1" i="1" dirty="0" smtClean="0"/>
              <a:t> из-за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err="1" smtClean="0"/>
              <a:t>леса;надо</a:t>
            </a:r>
            <a:r>
              <a:rPr lang="ru-RU" sz="1600" b="1" i="1" dirty="0" smtClean="0"/>
              <a:t> мной и мне </a:t>
            </a:r>
            <a:r>
              <a:rPr lang="ru-RU" sz="1600" b="1" i="1" u="sng" dirty="0" smtClean="0">
                <a:solidFill>
                  <a:srgbClr val="FF3300"/>
                </a:solidFill>
              </a:rPr>
              <a:t>навстречу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u="sng" dirty="0" smtClean="0">
                <a:solidFill>
                  <a:srgbClr val="FF3300"/>
                </a:solidFill>
              </a:rPr>
              <a:t>неслись</a:t>
            </a:r>
            <a:r>
              <a:rPr lang="ru-RU" sz="1600" b="1" i="1" dirty="0" smtClean="0">
                <a:solidFill>
                  <a:srgbClr val="FF3300"/>
                </a:solidFill>
              </a:rPr>
              <a:t> </a:t>
            </a:r>
            <a:r>
              <a:rPr lang="ru-RU" sz="1600" b="1" i="1" dirty="0" smtClean="0"/>
              <a:t>длинные облака; ракиты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тревожно шевелились и трепетали».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i="1" dirty="0" smtClean="0"/>
              <a:t>(</a:t>
            </a:r>
            <a:r>
              <a:rPr lang="ru-RU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Тургенев И.С. «Лес и степь», «Бирюк»)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4643438" y="1700213"/>
            <a:ext cx="4321175" cy="43195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800" b="1" i="1" smtClean="0"/>
              <a:t>«</a:t>
            </a:r>
            <a:r>
              <a:rPr lang="ru-RU" sz="1600" b="1" i="1" smtClean="0"/>
              <a:t>Был скоротечный период года, 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который у гончатников принято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называть «узерна».Золотая осень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и яркие краски закончились. 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Первый снег уже был, но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бесследно растаял. </a:t>
            </a:r>
            <a:r>
              <a:rPr lang="ru-RU" sz="1600" b="1" i="1" u="sng" smtClean="0">
                <a:solidFill>
                  <a:srgbClr val="FF3300"/>
                </a:solidFill>
              </a:rPr>
              <a:t>Талая  земля </a:t>
            </a:r>
          </a:p>
          <a:p>
            <a:pPr>
              <a:buFont typeface="Wingdings" pitchFamily="2" charset="2"/>
              <a:buNone/>
            </a:pPr>
            <a:r>
              <a:rPr lang="ru-RU" sz="1600" b="1" i="1" u="sng" smtClean="0">
                <a:solidFill>
                  <a:srgbClr val="FF3300"/>
                </a:solidFill>
              </a:rPr>
              <a:t>еще не промерзла</a:t>
            </a:r>
            <a:r>
              <a:rPr lang="ru-RU" sz="1600" b="1" i="1" u="sng" smtClean="0"/>
              <a:t>.</a:t>
            </a:r>
            <a:r>
              <a:rPr lang="ru-RU" sz="1600" b="1" i="1" smtClean="0"/>
              <a:t> Березы 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сменили сусальное </a:t>
            </a:r>
            <a:r>
              <a:rPr lang="ru-RU" sz="1600" b="1" i="1" u="sng" smtClean="0">
                <a:solidFill>
                  <a:srgbClr val="FF3300"/>
                </a:solidFill>
              </a:rPr>
              <a:t>золото листвы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на </a:t>
            </a:r>
            <a:r>
              <a:rPr lang="ru-RU" sz="1600" b="1" i="1" u="sng" smtClean="0">
                <a:solidFill>
                  <a:srgbClr val="FF3300"/>
                </a:solidFill>
              </a:rPr>
              <a:t>строгий готический стиль».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«Стало смеркаться. С  обеда </a:t>
            </a:r>
            <a:r>
              <a:rPr lang="ru-RU" sz="1600" b="1" i="1" u="sng" smtClean="0">
                <a:solidFill>
                  <a:srgbClr val="FF3300"/>
                </a:solidFill>
              </a:rPr>
              <a:t>серые </a:t>
            </a:r>
          </a:p>
          <a:p>
            <a:pPr>
              <a:buFont typeface="Wingdings" pitchFamily="2" charset="2"/>
              <a:buNone/>
            </a:pPr>
            <a:r>
              <a:rPr lang="ru-RU" sz="1600" b="1" i="1" u="sng" smtClean="0">
                <a:solidFill>
                  <a:srgbClr val="FF3300"/>
                </a:solidFill>
              </a:rPr>
              <a:t>тучи, словно устав, замедлили ход, 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>
                <a:solidFill>
                  <a:srgbClr val="FF3300"/>
                </a:solidFill>
              </a:rPr>
              <a:t>лениво </a:t>
            </a:r>
            <a:r>
              <a:rPr lang="ru-RU" sz="1600" b="1" i="1" u="sng" smtClean="0">
                <a:solidFill>
                  <a:srgbClr val="FF3300"/>
                </a:solidFill>
              </a:rPr>
              <a:t>теснились и наползали</a:t>
            </a:r>
            <a:r>
              <a:rPr lang="ru-RU" sz="1600" b="1" i="1" smtClean="0"/>
              <a:t>  друг на</a:t>
            </a:r>
          </a:p>
          <a:p>
            <a:pPr>
              <a:buFont typeface="Wingdings" pitchFamily="2" charset="2"/>
              <a:buNone/>
            </a:pPr>
            <a:r>
              <a:rPr lang="ru-RU" sz="1600" b="1" i="1" smtClean="0"/>
              <a:t>друга».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98" decel="100000" fill="hold"/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98" decel="100000" fill="hold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8" decel="100000" fill="hold"/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98" decel="100000" fill="hold"/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98" decel="100000" fill="hold"/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98" decel="100000" fill="hold"/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98" decel="100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98" decel="1000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98" decel="100000" fill="hold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98" decel="100000" fill="hold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98" decel="100000" fill="hold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98" decel="100000" fill="hold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98" decel="100000" fill="hold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98" decel="100000" fill="hold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98" decel="100000" fill="hold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98" decel="100000" fill="hold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98" decel="100000" fill="hold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98" decel="100000" fill="hold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98" decel="100000" fill="hold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98" decel="100000" fill="hold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 build="p"/>
      <p:bldP spid="2048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3813"/>
            <a:ext cx="8686800" cy="841375"/>
          </a:xfrm>
        </p:spPr>
        <p:txBody>
          <a:bodyPr/>
          <a:lstStyle/>
          <a:p>
            <a:r>
              <a:rPr lang="ru-RU" sz="3600" b="1" u="sng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513"/>
            <a:ext cx="9144000" cy="580548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solidFill>
                  <a:srgbClr val="0066FF"/>
                </a:solidFill>
              </a:rPr>
              <a:t>Завязка </a:t>
            </a:r>
            <a:r>
              <a:rPr lang="ru-RU" sz="3600" dirty="0" smtClean="0">
                <a:solidFill>
                  <a:srgbClr val="0066FF"/>
                </a:solidFill>
              </a:rPr>
              <a:t>:</a:t>
            </a:r>
            <a:r>
              <a:rPr lang="ru-RU" sz="3600" dirty="0">
                <a:solidFill>
                  <a:srgbClr val="3399FF"/>
                </a:solidFill>
              </a:rPr>
              <a:t> </a:t>
            </a:r>
            <a:r>
              <a:rPr lang="ru-RU" sz="3600" b="1" u="sng" dirty="0">
                <a:solidFill>
                  <a:srgbClr val="002060"/>
                </a:solidFill>
              </a:rPr>
              <a:t>заказ охоты</a:t>
            </a:r>
            <a:endParaRPr lang="ru-RU" sz="3600" b="1" u="sng" dirty="0" smtClean="0">
              <a:solidFill>
                <a:srgbClr val="00206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solidFill>
                  <a:srgbClr val="0066FF"/>
                </a:solidFill>
              </a:rPr>
              <a:t>Развитие действия</a:t>
            </a:r>
            <a:r>
              <a:rPr lang="ru-RU" sz="3600" dirty="0" smtClean="0">
                <a:solidFill>
                  <a:srgbClr val="0066FF"/>
                </a:solidFill>
              </a:rPr>
              <a:t>: </a:t>
            </a:r>
            <a:r>
              <a:rPr lang="ru-RU" sz="3600" b="1" u="sng" dirty="0" smtClean="0">
                <a:solidFill>
                  <a:srgbClr val="002060"/>
                </a:solidFill>
              </a:rPr>
              <a:t>история </a:t>
            </a:r>
            <a:r>
              <a:rPr lang="ru-RU" sz="3600" b="1" u="sng" dirty="0">
                <a:solidFill>
                  <a:srgbClr val="002060"/>
                </a:solidFill>
              </a:rPr>
              <a:t>собак: </a:t>
            </a:r>
            <a:r>
              <a:rPr lang="ru-RU" sz="3600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судьба Орфея и судьба </a:t>
            </a:r>
            <a:r>
              <a:rPr lang="ru-RU" sz="36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Примы: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u="sng" dirty="0" smtClean="0">
                <a:solidFill>
                  <a:srgbClr val="C00000"/>
                </a:solidFill>
              </a:rPr>
              <a:t>Орфей</a:t>
            </a:r>
            <a:r>
              <a:rPr lang="ru-RU" sz="3600" dirty="0" smtClean="0"/>
              <a:t>-любопытный, свободолюбивый, упорный, изобретательный; </a:t>
            </a:r>
            <a:endParaRPr lang="ru-RU" sz="36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u="sng" dirty="0" smtClean="0">
                <a:solidFill>
                  <a:srgbClr val="C00000"/>
                </a:solidFill>
              </a:rPr>
              <a:t>Прима</a:t>
            </a:r>
            <a:r>
              <a:rPr lang="ru-RU" sz="3600" dirty="0" smtClean="0"/>
              <a:t>-упорство</a:t>
            </a:r>
            <a:r>
              <a:rPr lang="ru-RU" sz="3600" dirty="0"/>
              <a:t>, изобретательность,  воля к </a:t>
            </a:r>
            <a:r>
              <a:rPr lang="ru-RU" sz="3600" dirty="0" smtClean="0"/>
              <a:t>свободе; </a:t>
            </a:r>
            <a:r>
              <a:rPr lang="ru-RU" sz="3600" i="1" dirty="0"/>
              <a:t>«ворчала, легонько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i="1" dirty="0"/>
              <a:t>рычала, </a:t>
            </a:r>
            <a:r>
              <a:rPr lang="ru-RU" sz="3600" i="1" dirty="0" smtClean="0"/>
              <a:t>путалась под ногами,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i="1" dirty="0" smtClean="0"/>
              <a:t>скулила</a:t>
            </a:r>
            <a:r>
              <a:rPr lang="ru-RU" sz="3600" i="1" dirty="0"/>
              <a:t>…»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6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3813"/>
            <a:ext cx="8686800" cy="841375"/>
          </a:xfrm>
        </p:spPr>
        <p:txBody>
          <a:bodyPr/>
          <a:lstStyle/>
          <a:p>
            <a:r>
              <a:rPr lang="ru-RU" sz="36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Композиция  рассказа «Орфей и Прима»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3600" b="1" u="sng" smtClean="0">
                <a:solidFill>
                  <a:srgbClr val="7030A0"/>
                </a:solidFill>
              </a:rPr>
              <a:t>Кульминация </a:t>
            </a:r>
            <a:r>
              <a:rPr lang="ru-RU" sz="3600" smtClean="0"/>
              <a:t>  </a:t>
            </a:r>
          </a:p>
          <a:p>
            <a:pPr>
              <a:buFont typeface="Arial" charset="0"/>
              <a:buNone/>
            </a:pPr>
            <a:r>
              <a:rPr lang="ru-RU" sz="3600" smtClean="0"/>
              <a:t>«заливисто, победно прорвало; </a:t>
            </a:r>
          </a:p>
          <a:p>
            <a:pPr>
              <a:buFont typeface="Arial" charset="0"/>
              <a:buNone/>
            </a:pPr>
            <a:r>
              <a:rPr lang="ru-RU" sz="3600" smtClean="0"/>
              <a:t>гон зазвенел, жаркий,страстный</a:t>
            </a:r>
          </a:p>
          <a:p>
            <a:pPr>
              <a:buFont typeface="Arial" charset="0"/>
              <a:buNone/>
            </a:pPr>
            <a:r>
              <a:rPr lang="ru-RU" sz="3600" smtClean="0"/>
              <a:t> гончаки резвые, паратые,равные на ноги…»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686800" cy="841375"/>
          </a:xfrm>
        </p:spPr>
        <p:txBody>
          <a:bodyPr/>
          <a:lstStyle/>
          <a:p>
            <a:r>
              <a:rPr lang="ru-RU" sz="3600" b="1" u="sng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577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600" u="sng" smtClean="0">
                <a:solidFill>
                  <a:srgbClr val="7030A0"/>
                </a:solidFill>
              </a:rPr>
              <a:t>Развитие действия </a:t>
            </a:r>
          </a:p>
          <a:p>
            <a:pPr>
              <a:buFont typeface="Arial" charset="0"/>
              <a:buNone/>
            </a:pPr>
            <a:r>
              <a:rPr lang="ru-RU" sz="3600" smtClean="0"/>
              <a:t>«Орфей  лежал, на спине,задрав вверх дрожащие окровавленные  лапы;  не</a:t>
            </a:r>
          </a:p>
          <a:p>
            <a:pPr>
              <a:buFont typeface="Arial" charset="0"/>
              <a:buNone/>
            </a:pPr>
            <a:r>
              <a:rPr lang="ru-RU" sz="3600" smtClean="0"/>
              <a:t>скулил: даже на это сил не было».</a:t>
            </a:r>
          </a:p>
          <a:p>
            <a:pPr>
              <a:buFont typeface="Arial" charset="0"/>
              <a:buNone/>
            </a:pPr>
            <a:r>
              <a:rPr lang="ru-RU" sz="3600" i="1" u="sng" smtClean="0">
                <a:solidFill>
                  <a:srgbClr val="7030A0"/>
                </a:solidFill>
              </a:rPr>
              <a:t>Прима</a:t>
            </a:r>
            <a:r>
              <a:rPr lang="ru-RU" sz="3600" i="1" smtClean="0"/>
              <a:t> «К  нашему появлению отнеслась равнодушно, а сама ждала кого-то: беспокойно вытягивала морду, принюхивалась…» </a:t>
            </a:r>
          </a:p>
          <a:p>
            <a:pPr>
              <a:buFont typeface="Arial" charset="0"/>
              <a:buNone/>
            </a:pPr>
            <a:endParaRPr lang="ru-RU" sz="36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686800" cy="8397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Композиция  рассказа «Орфей и Прима»</a:t>
            </a:r>
          </a:p>
        </p:txBody>
      </p:sp>
      <p:sp>
        <p:nvSpPr>
          <p:cNvPr id="76802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3600" u="sng" smtClean="0">
                <a:solidFill>
                  <a:srgbClr val="7030A0"/>
                </a:solidFill>
              </a:rPr>
              <a:t>Развязка  </a:t>
            </a:r>
          </a:p>
          <a:p>
            <a:pPr>
              <a:buFont typeface="Arial" charset="0"/>
              <a:buNone/>
            </a:pPr>
            <a:r>
              <a:rPr lang="ru-RU" sz="3600" smtClean="0"/>
              <a:t>«Кобель не вернулся.Знакомый старик видел возле Федотовского кордона волков,как раз там, где полевали».</a:t>
            </a:r>
          </a:p>
          <a:p>
            <a:pPr>
              <a:buFont typeface="Arial" charset="0"/>
              <a:buNone/>
            </a:pPr>
            <a:endParaRPr lang="ru-RU" sz="3600" smtClean="0"/>
          </a:p>
        </p:txBody>
      </p:sp>
      <p:sp>
        <p:nvSpPr>
          <p:cNvPr id="76803" name="Прямоугольник 1"/>
          <p:cNvSpPr>
            <a:spLocks noChangeArrowheads="1"/>
          </p:cNvSpPr>
          <p:nvPr/>
        </p:nvSpPr>
        <p:spPr bwMode="auto">
          <a:xfrm>
            <a:off x="107950" y="3644900"/>
            <a:ext cx="86407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0070C0"/>
                </a:solidFill>
                <a:latin typeface="Calibri" pitchFamily="34" charset="0"/>
              </a:rPr>
              <a:t>«Сука, почуя недоброе, завыла; бесновалась, кидалась на глухую дверь, ударялась об нее  всем  телом, падала, поднималась, снова и снова билась…»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5888"/>
            <a:ext cx="85693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sp>
        <p:nvSpPr>
          <p:cNvPr id="77826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>
                <a:solidFill>
                  <a:srgbClr val="3399FF"/>
                </a:solidFill>
              </a:rPr>
              <a:t>Развитие действия</a:t>
            </a:r>
            <a:r>
              <a:rPr lang="ru-RU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«Орфей  лежал, на спине,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задрав вверх дрожащие 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окровавленные  лапы;  не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скулил: даже на это сил не 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было».</a:t>
            </a:r>
          </a:p>
          <a:p>
            <a:pPr>
              <a:buFont typeface="Wingdings" pitchFamily="2" charset="2"/>
              <a:buNone/>
            </a:pPr>
            <a:r>
              <a:rPr lang="ru-RU" smtClean="0">
                <a:solidFill>
                  <a:srgbClr val="3399FF"/>
                </a:solidFill>
              </a:rPr>
              <a:t>Развязка </a:t>
            </a:r>
            <a:r>
              <a:rPr lang="ru-RU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«Кобель не вернулся.Знакомый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старик видел возле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Федотовского кордона волков, </a:t>
            </a:r>
          </a:p>
          <a:p>
            <a:pPr>
              <a:buFont typeface="Wingdings" pitchFamily="2" charset="2"/>
              <a:buNone/>
            </a:pPr>
            <a:r>
              <a:rPr lang="ru-RU" sz="2000" i="1" smtClean="0"/>
              <a:t>как раз там, где полевали».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ru-RU" sz="2000" smtClean="0"/>
          </a:p>
          <a:p>
            <a:r>
              <a:rPr lang="ru-RU" sz="2000" i="1" smtClean="0"/>
              <a:t>«К  нашему появлению отнеслась равнодушно, а сама ждала кого-то: беспокойно вытягивала морду, принюхивалась…» </a:t>
            </a:r>
          </a:p>
          <a:p>
            <a:endParaRPr lang="ru-RU" sz="2000" i="1" smtClean="0"/>
          </a:p>
          <a:p>
            <a:r>
              <a:rPr lang="ru-RU" sz="2000" i="1" smtClean="0"/>
              <a:t>«Сука, почуя недоброе, завыла; бесновалась, кидалась на глухую дверь, ударялась об нее  всем  телом, падала, поднималась, снова и снова билась…»</a:t>
            </a:r>
          </a:p>
        </p:txBody>
      </p:sp>
      <p:sp>
        <p:nvSpPr>
          <p:cNvPr id="77828" name="AutoShape 7"/>
          <p:cNvSpPr>
            <a:spLocks noChangeArrowheads="1"/>
          </p:cNvSpPr>
          <p:nvPr/>
        </p:nvSpPr>
        <p:spPr bwMode="auto">
          <a:xfrm>
            <a:off x="3708400" y="2276475"/>
            <a:ext cx="935038" cy="73025"/>
          </a:xfrm>
          <a:prstGeom prst="leftRightArrow">
            <a:avLst>
              <a:gd name="adj1" fmla="val 50000"/>
              <a:gd name="adj2" fmla="val 256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7829" name="AutoShape 8"/>
          <p:cNvSpPr>
            <a:spLocks noChangeArrowheads="1"/>
          </p:cNvSpPr>
          <p:nvPr/>
        </p:nvSpPr>
        <p:spPr bwMode="auto">
          <a:xfrm>
            <a:off x="3635375" y="4149725"/>
            <a:ext cx="1008063" cy="71438"/>
          </a:xfrm>
          <a:prstGeom prst="leftRightArrow">
            <a:avLst>
              <a:gd name="adj1" fmla="val 50000"/>
              <a:gd name="adj2" fmla="val 282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7830" name="AutoShape 9"/>
          <p:cNvSpPr>
            <a:spLocks noChangeArrowheads="1"/>
          </p:cNvSpPr>
          <p:nvPr/>
        </p:nvSpPr>
        <p:spPr bwMode="auto">
          <a:xfrm>
            <a:off x="6659563" y="333375"/>
            <a:ext cx="792162" cy="863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7831" name="AutoShape 10"/>
          <p:cNvSpPr>
            <a:spLocks noChangeArrowheads="1"/>
          </p:cNvSpPr>
          <p:nvPr/>
        </p:nvSpPr>
        <p:spPr bwMode="auto">
          <a:xfrm>
            <a:off x="7451725" y="115888"/>
            <a:ext cx="504825" cy="43338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7596188" y="908050"/>
            <a:ext cx="504825" cy="79216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4450"/>
            <a:ext cx="4608513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Прямоугольник 3"/>
          <p:cNvSpPr>
            <a:spLocks noChangeArrowheads="1"/>
          </p:cNvSpPr>
          <p:nvPr/>
        </p:nvSpPr>
        <p:spPr bwMode="auto">
          <a:xfrm>
            <a:off x="4787900" y="333375"/>
            <a:ext cx="424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u="sng">
                <a:latin typeface="Times New Roman" pitchFamily="18" charset="0"/>
                <a:cs typeface="Times New Roman" pitchFamily="18" charset="0"/>
              </a:rPr>
              <a:t>Образ рассказчика</a:t>
            </a:r>
          </a:p>
        </p:txBody>
      </p:sp>
      <p:sp>
        <p:nvSpPr>
          <p:cNvPr id="78851" name="Прямоугольник 4"/>
          <p:cNvSpPr>
            <a:spLocks noChangeArrowheads="1"/>
          </p:cNvSpPr>
          <p:nvPr/>
        </p:nvSpPr>
        <p:spPr bwMode="auto">
          <a:xfrm>
            <a:off x="4643438" y="1341438"/>
            <a:ext cx="43926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600" b="1" u="sng">
                <a:solidFill>
                  <a:srgbClr val="0070C0"/>
                </a:solidFill>
                <a:latin typeface="Calibri" pitchFamily="34" charset="0"/>
              </a:rPr>
              <a:t>Убеждение</a:t>
            </a:r>
            <a:r>
              <a:rPr lang="ru-RU" sz="3600">
                <a:latin typeface="Calibri" pitchFamily="34" charset="0"/>
              </a:rPr>
              <a:t> :</a:t>
            </a:r>
          </a:p>
          <a:p>
            <a:pPr>
              <a:buFont typeface="Wingdings" pitchFamily="2" charset="2"/>
              <a:buNone/>
            </a:pPr>
            <a:r>
              <a:rPr lang="ru-RU" sz="3600" b="1" i="1">
                <a:latin typeface="Calibri" pitchFamily="34" charset="0"/>
              </a:rPr>
              <a:t>«Все решают деньги»;</a:t>
            </a:r>
          </a:p>
          <a:p>
            <a:pPr>
              <a:buFont typeface="Wingdings" pitchFamily="2" charset="2"/>
              <a:buNone/>
            </a:pPr>
            <a:r>
              <a:rPr lang="ru-RU" sz="3600" b="1" i="1">
                <a:latin typeface="Calibri" pitchFamily="34" charset="0"/>
              </a:rPr>
              <a:t>«торгуется - сообразил я и </a:t>
            </a:r>
          </a:p>
          <a:p>
            <a:pPr>
              <a:buFont typeface="Wingdings" pitchFamily="2" charset="2"/>
              <a:buNone/>
            </a:pPr>
            <a:r>
              <a:rPr lang="ru-RU" sz="3600" b="1" i="1">
                <a:latin typeface="Calibri" pitchFamily="34" charset="0"/>
              </a:rPr>
              <a:t>предложил тройную цену».</a:t>
            </a:r>
          </a:p>
          <a:p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4450"/>
            <a:ext cx="4608513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Прямоугольник 3"/>
          <p:cNvSpPr>
            <a:spLocks noChangeArrowheads="1"/>
          </p:cNvSpPr>
          <p:nvPr/>
        </p:nvSpPr>
        <p:spPr bwMode="auto">
          <a:xfrm>
            <a:off x="4787900" y="333375"/>
            <a:ext cx="424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u="sng">
                <a:latin typeface="Times New Roman" pitchFamily="18" charset="0"/>
                <a:cs typeface="Times New Roman" pitchFamily="18" charset="0"/>
              </a:rPr>
              <a:t>Образ рассказчика</a:t>
            </a:r>
          </a:p>
        </p:txBody>
      </p:sp>
      <p:sp>
        <p:nvSpPr>
          <p:cNvPr id="79875" name="Прямоугольник 1"/>
          <p:cNvSpPr>
            <a:spLocks noChangeArrowheads="1"/>
          </p:cNvSpPr>
          <p:nvPr/>
        </p:nvSpPr>
        <p:spPr bwMode="auto">
          <a:xfrm>
            <a:off x="4643438" y="1268413"/>
            <a:ext cx="45005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Наблюдатель и соучастник </a:t>
            </a:r>
          </a:p>
          <a:p>
            <a:pPr algn="ctr"/>
            <a:r>
              <a:rPr lang="ru-RU" sz="36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трагедии</a:t>
            </a:r>
            <a:r>
              <a:rPr lang="ru-RU" sz="36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«Саша, посвети. Он передал мне керосиновый фонарь. Сам поманил Приму куском сахара».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4450"/>
            <a:ext cx="424973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Прямоугольник 3"/>
          <p:cNvSpPr>
            <a:spLocks noChangeArrowheads="1"/>
          </p:cNvSpPr>
          <p:nvPr/>
        </p:nvSpPr>
        <p:spPr bwMode="auto">
          <a:xfrm>
            <a:off x="4787900" y="333375"/>
            <a:ext cx="424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u="sng">
                <a:latin typeface="Times New Roman" pitchFamily="18" charset="0"/>
                <a:cs typeface="Times New Roman" pitchFamily="18" charset="0"/>
              </a:rPr>
              <a:t>Образ рассказчика</a:t>
            </a:r>
          </a:p>
        </p:txBody>
      </p:sp>
      <p:sp>
        <p:nvSpPr>
          <p:cNvPr id="80899" name="Прямоугольник 4"/>
          <p:cNvSpPr>
            <a:spLocks noChangeArrowheads="1"/>
          </p:cNvSpPr>
          <p:nvPr/>
        </p:nvSpPr>
        <p:spPr bwMode="auto">
          <a:xfrm>
            <a:off x="4284663" y="1341438"/>
            <a:ext cx="4859337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u="sng">
                <a:solidFill>
                  <a:srgbClr val="FF0000"/>
                </a:solidFill>
                <a:latin typeface="Calibri" pitchFamily="34" charset="0"/>
              </a:rPr>
              <a:t>Внутренний конфликт</a:t>
            </a:r>
          </a:p>
          <a:p>
            <a:pPr>
              <a:buFont typeface="Wingdings" pitchFamily="2" charset="2"/>
              <a:buNone/>
            </a:pPr>
            <a:r>
              <a:rPr lang="ru-RU" sz="3200" b="1" i="1">
                <a:latin typeface="Calibri" pitchFamily="34" charset="0"/>
              </a:rPr>
              <a:t>«Я никак не мог избавиться от</a:t>
            </a:r>
          </a:p>
          <a:p>
            <a:pPr>
              <a:buFont typeface="Wingdings" pitchFamily="2" charset="2"/>
              <a:buNone/>
            </a:pPr>
            <a:r>
              <a:rPr lang="ru-RU" sz="3200" b="1" i="1">
                <a:latin typeface="Calibri" pitchFamily="34" charset="0"/>
              </a:rPr>
              <a:t>далекого, не менее щемящего, </a:t>
            </a:r>
          </a:p>
          <a:p>
            <a:pPr>
              <a:buFont typeface="Wingdings" pitchFamily="2" charset="2"/>
              <a:buNone/>
            </a:pPr>
            <a:r>
              <a:rPr lang="ru-RU" sz="3200" b="1" i="1">
                <a:latin typeface="Calibri" pitchFamily="34" charset="0"/>
              </a:rPr>
              <a:t>раздирающего  душу,пронзительного воя суки»</a:t>
            </a:r>
            <a:r>
              <a:rPr lang="ru-RU" sz="3600" i="1">
                <a:latin typeface="Calibri" pitchFamily="34" charset="0"/>
              </a:rPr>
              <a:t> </a:t>
            </a:r>
          </a:p>
          <a:p>
            <a:endParaRPr lang="ru-RU" sz="3200" u="sng">
              <a:solidFill>
                <a:srgbClr val="FF0000"/>
              </a:solidFill>
              <a:latin typeface="Calibri" pitchFamily="34" charset="0"/>
            </a:endParaRPr>
          </a:p>
          <a:p>
            <a:endParaRPr lang="ru-RU" sz="3200" u="sng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ru-RU" sz="3600" b="1" i="1">
              <a:latin typeface="Calibri" pitchFamily="34" charset="0"/>
            </a:endParaRPr>
          </a:p>
          <a:p>
            <a:endParaRPr lang="ru-RU" sz="3600">
              <a:latin typeface="Calibri" pitchFamily="34" charset="0"/>
            </a:endParaRP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4450"/>
            <a:ext cx="424973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Прямоугольник 3"/>
          <p:cNvSpPr>
            <a:spLocks noChangeArrowheads="1"/>
          </p:cNvSpPr>
          <p:nvPr/>
        </p:nvSpPr>
        <p:spPr bwMode="auto">
          <a:xfrm>
            <a:off x="4787900" y="333375"/>
            <a:ext cx="424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 u="sng">
                <a:latin typeface="Times New Roman" pitchFamily="18" charset="0"/>
                <a:cs typeface="Times New Roman" pitchFamily="18" charset="0"/>
              </a:rPr>
              <a:t>Образ рассказчика</a:t>
            </a:r>
          </a:p>
        </p:txBody>
      </p:sp>
      <p:sp>
        <p:nvSpPr>
          <p:cNvPr id="81923" name="Прямоугольник 4"/>
          <p:cNvSpPr>
            <a:spLocks noChangeArrowheads="1"/>
          </p:cNvSpPr>
          <p:nvPr/>
        </p:nvSpPr>
        <p:spPr bwMode="auto">
          <a:xfrm>
            <a:off x="4284663" y="1341438"/>
            <a:ext cx="48593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u="sng">
              <a:solidFill>
                <a:srgbClr val="FF0000"/>
              </a:solidFill>
              <a:latin typeface="Calibri" pitchFamily="34" charset="0"/>
            </a:endParaRPr>
          </a:p>
          <a:p>
            <a:endParaRPr lang="ru-RU" sz="3200" u="sng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ru-RU" sz="3600" b="1" i="1">
              <a:latin typeface="Calibri" pitchFamily="34" charset="0"/>
            </a:endParaRPr>
          </a:p>
          <a:p>
            <a:endParaRPr lang="ru-RU" sz="3600">
              <a:latin typeface="Calibri" pitchFamily="34" charset="0"/>
            </a:endParaRPr>
          </a:p>
        </p:txBody>
      </p:sp>
      <p:sp>
        <p:nvSpPr>
          <p:cNvPr id="81924" name="Прямоугольник 1"/>
          <p:cNvSpPr>
            <a:spLocks noChangeArrowheads="1"/>
          </p:cNvSpPr>
          <p:nvPr/>
        </p:nvSpPr>
        <p:spPr bwMode="auto">
          <a:xfrm>
            <a:off x="4300538" y="1196975"/>
            <a:ext cx="47355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Оправдание прошлого</a:t>
            </a:r>
          </a:p>
          <a:p>
            <a:pPr algn="ctr"/>
            <a:endParaRPr lang="ru-RU" sz="3600" b="1" i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>
                <a:latin typeface="Calibri" pitchFamily="34" charset="0"/>
              </a:rPr>
              <a:t>«Не знал я еще тогда, что Звезды не продаются»</a:t>
            </a:r>
            <a:endParaRPr lang="ru-RU" sz="3600" b="1">
              <a:latin typeface="Calibri" pitchFamily="34" charset="0"/>
            </a:endParaRPr>
          </a:p>
          <a:p>
            <a:pPr algn="ctr"/>
            <a:endParaRPr lang="ru-RU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Почему</a:t>
            </a:r>
            <a:r>
              <a:rPr lang="ru-RU" sz="3600" dirty="0" smtClean="0"/>
              <a:t> </a:t>
            </a:r>
            <a:r>
              <a:rPr lang="ru-RU" sz="3600" i="1" dirty="0" smtClean="0">
                <a:solidFill>
                  <a:srgbClr val="3399FF"/>
                </a:solidFill>
              </a:rPr>
              <a:t>«с тех пор я не охотился с гончими»?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Потому что </a:t>
            </a:r>
            <a:r>
              <a:rPr lang="ru-RU" sz="3600" dirty="0" smtClean="0">
                <a:solidFill>
                  <a:srgbClr val="3399FF"/>
                </a:solidFill>
              </a:rPr>
              <a:t>«</a:t>
            </a:r>
            <a:r>
              <a:rPr lang="ru-RU" sz="3600" i="1" dirty="0" smtClean="0">
                <a:solidFill>
                  <a:srgbClr val="3399FF"/>
                </a:solidFill>
              </a:rPr>
              <a:t>я невольно вспоминаю Орфея и Приму, страстью, которых торговали на заказ».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i="1" dirty="0" smtClean="0">
                <a:solidFill>
                  <a:srgbClr val="3399FF"/>
                </a:solidFill>
              </a:rPr>
              <a:t> </a:t>
            </a:r>
            <a:r>
              <a:rPr lang="ru-RU" sz="3600" i="1" dirty="0" smtClean="0"/>
              <a:t>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Олицетворением самой природы выступают две русские гончие Орфей и Прима.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353425" cy="5329238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i="1" dirty="0" smtClean="0"/>
              <a:t>Удержать их, сильных, гордых, страстных, подчинить своей воле не под силу человеку. Вопреки его желанию, но по закону природы Прима вот-вот должна ощениться. 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Трогательно описывает </a:t>
            </a:r>
            <a:r>
              <a:rPr lang="ru-RU" sz="36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А.Костюнин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поведение собаки в это время, как она «с достоинством несла» своё бремя.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i="1" dirty="0" smtClean="0">
                <a:solidFill>
                  <a:srgbClr val="0070C0"/>
                </a:solidFill>
              </a:rPr>
              <a:t>Ожидание материнства священно, кого бы оно ни касалось</a:t>
            </a:r>
            <a:r>
              <a:rPr lang="ru-RU" sz="3600" b="1" i="1" dirty="0" smtClean="0"/>
              <a:t>. 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/>
              <a:t>А вот Николай Фомич, егерь, наладивший коммерческую охоту на зайцев с гончими, не вызывает симпатий. </a:t>
            </a:r>
            <a:r>
              <a:rPr lang="ru-RU" sz="3600" b="1" i="1" dirty="0" smtClean="0">
                <a:solidFill>
                  <a:srgbClr val="FF0000"/>
                </a:solidFill>
              </a:rPr>
              <a:t>Здоровую страсть к охоте у него заглушила другая страсть - к деньгам, к наживе.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12875"/>
            <a:ext cx="8713788" cy="4530725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i="1" dirty="0" smtClean="0"/>
              <a:t>Трагическая гибель обессилевшего от гона Орфея и насильственная смерть новорождённых щенят вызывают ощущение катастрофы, что вступает в явное противоречие со словами эпиграфа: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/>
              <a:t>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«Охота зело добрая потеха. Её же не одолеют печали и кручины </a:t>
            </a:r>
            <a:r>
              <a:rPr lang="ru-RU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всякия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938" y="260350"/>
            <a:ext cx="9136062" cy="1963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</a:rPr>
              <a:t>Выводы:  </a:t>
            </a:r>
            <a:br>
              <a:rPr lang="ru-RU" b="1" u="sng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печаль в том, что недостойные деяния человека, как в зеркале, отражаются в природе</a:t>
            </a:r>
            <a:r>
              <a:rPr lang="ru-RU" b="1" i="1" dirty="0"/>
              <a:t>.</a:t>
            </a:r>
            <a:br>
              <a:rPr lang="ru-RU" b="1" i="1" dirty="0"/>
            </a:br>
            <a:endParaRPr lang="ru-RU" b="1" u="sng" dirty="0" smtClean="0">
              <a:solidFill>
                <a:srgbClr val="FF0000"/>
              </a:solidFill>
            </a:endParaRP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92375"/>
            <a:ext cx="9144000" cy="4365625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12700"/>
            <a:ext cx="9036050" cy="6186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РОДИЛСЯ 25 августа 1964 года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 в Республике Карелия.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n-lt"/>
                <a:cs typeface="+mn-cs"/>
              </a:rPr>
              <a:t>Член Союза писателей России, фотохудожник.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 книгу «В купели белой ночи» Александру Костюнину в 2008 году присвоено звание лауреата премии имени </a:t>
            </a:r>
            <a:r>
              <a:rPr lang="ru-RU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А.И.Куприна</a:t>
            </a:r>
            <a:r>
              <a:rPr lang="ru-RU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с вручением памятного знака «За вклад в русскую литературу» и звание лауреата премии им. С. В. Михалкова в номинации «Лучшая книга 2007 года» России</a:t>
            </a:r>
            <a:endParaRPr lang="ru-RU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8"/>
            <a:ext cx="9144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Советуем прочитать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рассказы </a:t>
            </a:r>
            <a:r>
              <a:rPr lang="ru-RU" sz="40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А.В.Костюнина</a:t>
            </a:r>
            <a:r>
              <a:rPr lang="ru-RU" sz="40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«Рукавичка»,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«Танина </a:t>
            </a:r>
            <a:r>
              <a:rPr lang="ru-RU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ламба</a:t>
            </a: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«Жор глубинной щуки»,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Колежма</a:t>
            </a: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 Вальс под гитару»,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Сплетение душ»(Повесть-хроника) </a:t>
            </a: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6538" y="757238"/>
            <a:ext cx="237807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73688"/>
            <a:ext cx="1066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238" y="692150"/>
            <a:ext cx="6146800" cy="46815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Председатель </a:t>
            </a:r>
            <a:r>
              <a:rPr lang="ru-RU" dirty="0">
                <a:solidFill>
                  <a:srgbClr val="002060"/>
                </a:solidFill>
              </a:rPr>
              <a:t>Совета директоров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ОАО«Судостроительный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завод «Авангард»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г. Петрозаводск.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Член Союза писателей РФ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412875"/>
            <a:ext cx="2663825" cy="5111750"/>
          </a:xfrm>
        </p:spPr>
      </p:pic>
      <p:pic>
        <p:nvPicPr>
          <p:cNvPr id="89091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602163"/>
            <a:ext cx="13684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950" y="4895850"/>
            <a:ext cx="12382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288" y="4673600"/>
            <a:ext cx="135413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388" y="44450"/>
            <a:ext cx="87852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Костюнин Александр Викторович</a:t>
            </a: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765175"/>
            <a:ext cx="86868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Посетите сайт писателя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://kostjunin.ru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3" y="1557338"/>
            <a:ext cx="9120187" cy="3600450"/>
          </a:xfrm>
        </p:spPr>
      </p:pic>
      <p:sp>
        <p:nvSpPr>
          <p:cNvPr id="90115" name="Прямоугольник 3"/>
          <p:cNvSpPr>
            <a:spLocks noChangeArrowheads="1"/>
          </p:cNvSpPr>
          <p:nvPr/>
        </p:nvSpPr>
        <p:spPr bwMode="auto">
          <a:xfrm>
            <a:off x="7938" y="5103813"/>
            <a:ext cx="91360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Свои вопросы, замечания и предложения, адресованные автору, Вы можете направлять по адресу: </a:t>
            </a:r>
            <a:r>
              <a:rPr lang="ru-RU" sz="3600" b="1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kostjunin@karelia.ru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50825" y="188913"/>
            <a:ext cx="86772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FF0000"/>
                </a:solidFill>
                <a:latin typeface="Calibri" pitchFamily="34" charset="0"/>
              </a:rPr>
              <a:t>Творчество карельского писателя Александра Викторовича Костюнина пленяет прежде всего созданной им панорамой прекрасных пейзажей Северной Карелии.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238" y="333375"/>
            <a:ext cx="6146800" cy="46799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Председатель </a:t>
            </a:r>
            <a:r>
              <a:rPr lang="ru-RU" dirty="0">
                <a:solidFill>
                  <a:srgbClr val="002060"/>
                </a:solidFill>
              </a:rPr>
              <a:t>Совета директоров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ОАО«Судостроительный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завод «Авангард»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г. Петрозаводск.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Член Союза писателей РФ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412875"/>
            <a:ext cx="2663825" cy="5111750"/>
          </a:xfrm>
        </p:spPr>
      </p:pic>
      <p:pic>
        <p:nvPicPr>
          <p:cNvPr id="2560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602163"/>
            <a:ext cx="13684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950" y="4895850"/>
            <a:ext cx="12382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288" y="4673600"/>
            <a:ext cx="135413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388" y="44450"/>
            <a:ext cx="87852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Костюнин Александр Викторович</a:t>
            </a: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1768</Words>
  <Application>Microsoft Office PowerPoint</Application>
  <PresentationFormat>Экран (4:3)</PresentationFormat>
  <Paragraphs>308</Paragraphs>
  <Slides>72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Calibri</vt:lpstr>
      <vt:lpstr>Arial</vt:lpstr>
      <vt:lpstr>Times New Roman</vt:lpstr>
      <vt:lpstr>Wingdings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Председатель Совета директоров  ОАО«Судостроительный завод «Авангард» г. Петрозаводск. Член Союза писателей РФ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Проблема ответственности человека за тех, кого приручили </vt:lpstr>
      <vt:lpstr>Проблема ответственности человека за тех, кого приручили </vt:lpstr>
      <vt:lpstr>Почему рассказ вызывает  щемящую грусть?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Язык  произведения</vt:lpstr>
      <vt:lpstr>Слайд 31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Что общего  между рассказом А.В.Костюнина «Орфей и Прима» и стихотворением С.Есенина?</vt:lpstr>
      <vt:lpstr>Слайд 36</vt:lpstr>
      <vt:lpstr>Слайд 37</vt:lpstr>
      <vt:lpstr>1 часть</vt:lpstr>
      <vt:lpstr>2 часть</vt:lpstr>
      <vt:lpstr>3 часть</vt:lpstr>
      <vt:lpstr>4 часть</vt:lpstr>
      <vt:lpstr>5 часть</vt:lpstr>
      <vt:lpstr>Общая идея произведений</vt:lpstr>
      <vt:lpstr>Язык  произведения С.А.Костюнина</vt:lpstr>
      <vt:lpstr>Слайд 45</vt:lpstr>
      <vt:lpstr>Следует отметить и тургеневские традиции</vt:lpstr>
      <vt:lpstr>Тургеневские традиции</vt:lpstr>
      <vt:lpstr>А.В.Костюнин «Орфей и Прима»</vt:lpstr>
      <vt:lpstr>Образ собаки</vt:lpstr>
      <vt:lpstr>Образ собаки</vt:lpstr>
      <vt:lpstr>Слайд 51</vt:lpstr>
      <vt:lpstr>Слайд 52</vt:lpstr>
      <vt:lpstr>Слайд 53</vt:lpstr>
      <vt:lpstr>Слайд 54</vt:lpstr>
      <vt:lpstr>Пейзаж</vt:lpstr>
      <vt:lpstr>Композиция  рассказа «Орфей и Прима»</vt:lpstr>
      <vt:lpstr>Композиция  рассказа «Орфей и Прима»</vt:lpstr>
      <vt:lpstr>Композиция  рассказа «Орфей и Прима»</vt:lpstr>
      <vt:lpstr>Композиция  рассказа «Орфей и Прима»</vt:lpstr>
      <vt:lpstr>Композиция</vt:lpstr>
      <vt:lpstr>Слайд 61</vt:lpstr>
      <vt:lpstr>Слайд 62</vt:lpstr>
      <vt:lpstr>Слайд 63</vt:lpstr>
      <vt:lpstr>Слайд 64</vt:lpstr>
      <vt:lpstr>Выводы.</vt:lpstr>
      <vt:lpstr>Выводы.</vt:lpstr>
      <vt:lpstr>Выводы.</vt:lpstr>
      <vt:lpstr>Выводы.</vt:lpstr>
      <vt:lpstr>Выводы:   Главная печаль в том, что недостойные деяния человека, как в зеркале, отражаются в природе. </vt:lpstr>
      <vt:lpstr>Слайд 70</vt:lpstr>
      <vt:lpstr>Председатель Совета директоров  ОАО«Судостроительный завод «Авангард» г. Петрозаводск. Член Союза писателей РФ </vt:lpstr>
      <vt:lpstr>Посетите сайт писателя http://kostjunin.ru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Adel</cp:lastModifiedBy>
  <cp:revision>21</cp:revision>
  <dcterms:created xsi:type="dcterms:W3CDTF">2011-09-27T01:14:23Z</dcterms:created>
  <dcterms:modified xsi:type="dcterms:W3CDTF">2012-03-30T22:57:18Z</dcterms:modified>
</cp:coreProperties>
</file>