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5" r:id="rId7"/>
    <p:sldId id="262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3EB21-BA6B-4065-91ED-A2DDE860004A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DF7D2-BE07-45B2-9DDB-66D0060CDE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3EB21-BA6B-4065-91ED-A2DDE860004A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DF7D2-BE07-45B2-9DDB-66D0060CDE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3EB21-BA6B-4065-91ED-A2DDE860004A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DF7D2-BE07-45B2-9DDB-66D0060CDE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71E65712-65EA-4376-9B86-1971D0AF93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3EB21-BA6B-4065-91ED-A2DDE860004A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DF7D2-BE07-45B2-9DDB-66D0060CDE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3EB21-BA6B-4065-91ED-A2DDE860004A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DF7D2-BE07-45B2-9DDB-66D0060CDE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3EB21-BA6B-4065-91ED-A2DDE860004A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DF7D2-BE07-45B2-9DDB-66D0060CDE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3EB21-BA6B-4065-91ED-A2DDE860004A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DF7D2-BE07-45B2-9DDB-66D0060CDE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3EB21-BA6B-4065-91ED-A2DDE860004A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DF7D2-BE07-45B2-9DDB-66D0060CDE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3EB21-BA6B-4065-91ED-A2DDE860004A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DF7D2-BE07-45B2-9DDB-66D0060CDE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3EB21-BA6B-4065-91ED-A2DDE860004A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DF7D2-BE07-45B2-9DDB-66D0060CDE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3EB21-BA6B-4065-91ED-A2DDE860004A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DF7D2-BE07-45B2-9DDB-66D0060CDE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3EB21-BA6B-4065-91ED-A2DDE860004A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DF7D2-BE07-45B2-9DDB-66D0060CDE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bcetyt.ru/UserFiles/Image/house/3222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Вода</a:t>
            </a:r>
            <a:endParaRPr lang="ru-RU" dirty="0"/>
          </a:p>
        </p:txBody>
      </p:sp>
      <p:pic>
        <p:nvPicPr>
          <p:cNvPr id="27653" name="Picture 5" descr="вода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323" t="2286" r="1323" b="3838"/>
          <a:stretch>
            <a:fillRect/>
          </a:stretch>
        </p:blipFill>
        <p:spPr>
          <a:xfrm>
            <a:off x="1476375" y="1755775"/>
            <a:ext cx="6335713" cy="41640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950" y="244475"/>
            <a:ext cx="4824413" cy="3832225"/>
          </a:xfrm>
        </p:spPr>
        <p:txBody>
          <a:bodyPr/>
          <a:lstStyle/>
          <a:p>
            <a:r>
              <a:rPr lang="ru-RU" dirty="0"/>
              <a:t>Минеральные</a:t>
            </a:r>
            <a:br>
              <a:rPr lang="ru-RU" dirty="0"/>
            </a:br>
            <a:r>
              <a:rPr lang="ru-RU" dirty="0"/>
              <a:t> </a:t>
            </a:r>
            <a:r>
              <a:rPr lang="ru-RU" dirty="0" smtClean="0"/>
              <a:t>соли</a:t>
            </a:r>
            <a:endParaRPr lang="ru-RU" dirty="0"/>
          </a:p>
        </p:txBody>
      </p:sp>
      <p:pic>
        <p:nvPicPr>
          <p:cNvPr id="29701" name="Picture 5" descr="соль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11738" y="836613"/>
            <a:ext cx="4002087" cy="5113337"/>
          </a:xfrm>
          <a:noFill/>
          <a:ln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950" y="115888"/>
            <a:ext cx="5554663" cy="1431925"/>
          </a:xfrm>
        </p:spPr>
        <p:txBody>
          <a:bodyPr/>
          <a:lstStyle/>
          <a:p>
            <a:r>
              <a:rPr lang="ru-RU" sz="4000"/>
              <a:t>Пищеварительная система:</a:t>
            </a:r>
          </a:p>
        </p:txBody>
      </p:sp>
      <p:pic>
        <p:nvPicPr>
          <p:cNvPr id="23561" name="Picture 9" descr="пищеварительная систем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0738" y="1628775"/>
            <a:ext cx="4270375" cy="5113338"/>
          </a:xfrm>
          <a:noFill/>
          <a:ln/>
        </p:spPr>
      </p:pic>
      <p:pic>
        <p:nvPicPr>
          <p:cNvPr id="23565" name="Picture 13" descr="пищ систем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027738" y="333375"/>
            <a:ext cx="2838450" cy="54721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79388" y="260350"/>
            <a:ext cx="5184775" cy="63373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Железы желудка вырабатывают желудочный сок</a:t>
            </a:r>
          </a:p>
          <a:p>
            <a:pPr>
              <a:lnSpc>
                <a:spcPct val="90000"/>
              </a:lnSpc>
            </a:pPr>
            <a:r>
              <a:rPr lang="ru-RU" sz="28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Состав желудочного сока:</a:t>
            </a:r>
          </a:p>
          <a:p>
            <a:pPr lvl="1">
              <a:lnSpc>
                <a:spcPct val="90000"/>
              </a:lnSpc>
            </a:pPr>
            <a:r>
              <a:rPr lang="ru-RU" i="1" dirty="0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Ферменты</a:t>
            </a:r>
            <a:r>
              <a:rPr lang="ru-RU" i="1" dirty="0">
                <a:effectLst>
                  <a:outerShdw blurRad="38100" dist="38100" dir="2700000" algn="tl">
                    <a:srgbClr val="006600"/>
                  </a:outerShdw>
                </a:effectLst>
              </a:rPr>
              <a:t>, расщепляющие белки</a:t>
            </a:r>
          </a:p>
          <a:p>
            <a:pPr lvl="1">
              <a:lnSpc>
                <a:spcPct val="90000"/>
              </a:lnSpc>
            </a:pPr>
            <a:r>
              <a:rPr lang="ru-RU" i="1" dirty="0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Слизь,</a:t>
            </a:r>
            <a:r>
              <a:rPr lang="ru-RU" i="1" dirty="0">
                <a:effectLst>
                  <a:outerShdw blurRad="38100" dist="38100" dir="2700000" algn="tl">
                    <a:srgbClr val="006600"/>
                  </a:outerShdw>
                </a:effectLst>
              </a:rPr>
              <a:t> предохраняющая стенку от механических и химических повреждений</a:t>
            </a:r>
          </a:p>
          <a:p>
            <a:pPr lvl="1">
              <a:lnSpc>
                <a:spcPct val="90000"/>
              </a:lnSpc>
            </a:pPr>
            <a:r>
              <a:rPr lang="ru-RU" i="1" dirty="0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Соляная кислота</a:t>
            </a:r>
            <a:r>
              <a:rPr lang="ru-RU" i="1" dirty="0">
                <a:effectLst>
                  <a:outerShdw blurRad="38100" dist="38100" dir="2700000" algn="tl">
                    <a:srgbClr val="006600"/>
                  </a:outerShdw>
                </a:effectLst>
              </a:rPr>
              <a:t> (</a:t>
            </a:r>
            <a:r>
              <a:rPr lang="en-US" i="1" dirty="0" err="1">
                <a:effectLst>
                  <a:outerShdw blurRad="38100" dist="38100" dir="2700000" algn="tl">
                    <a:srgbClr val="006600"/>
                  </a:outerShdw>
                </a:effectLst>
              </a:rPr>
              <a:t>HCl</a:t>
            </a:r>
            <a:r>
              <a:rPr lang="ru-RU" i="1" dirty="0">
                <a:effectLst>
                  <a:outerShdw blurRad="38100" dist="38100" dir="2700000" algn="tl">
                    <a:srgbClr val="006600"/>
                  </a:outerShdw>
                </a:effectLst>
              </a:rPr>
              <a:t>), обеззараживающая </a:t>
            </a:r>
            <a:r>
              <a:rPr lang="ru-RU" i="1" dirty="0" smtClean="0">
                <a:effectLst>
                  <a:outerShdw blurRad="38100" dist="38100" dir="2700000" algn="tl">
                    <a:srgbClr val="006600"/>
                  </a:outerShdw>
                </a:effectLst>
              </a:rPr>
              <a:t>пищу</a:t>
            </a:r>
            <a:r>
              <a:rPr lang="ru-RU" dirty="0" smtClean="0"/>
              <a:t> Концентрация соляной кислоты в желудочном соке человека равна 0,4-0,5%.</a:t>
            </a:r>
            <a:endParaRPr lang="ru-RU" i="1" dirty="0">
              <a:effectLst>
                <a:outerShdw blurRad="38100" dist="38100" dir="2700000" algn="tl">
                  <a:srgbClr val="006600"/>
                </a:outerShdw>
              </a:effectLst>
            </a:endParaRPr>
          </a:p>
        </p:txBody>
      </p:sp>
      <p:pic>
        <p:nvPicPr>
          <p:cNvPr id="50189" name="Picture 13" descr="gland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364163" y="692150"/>
            <a:ext cx="3457575" cy="34575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0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9" descr="imageServl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98" y="142851"/>
            <a:ext cx="9119301" cy="6625163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0"/>
            <a:ext cx="7812087" cy="1484313"/>
          </a:xfrm>
        </p:spPr>
        <p:txBody>
          <a:bodyPr/>
          <a:lstStyle/>
          <a:p>
            <a:pPr eaLnBrk="1" hangingPunct="1"/>
            <a:r>
              <a:rPr lang="ru-RU" sz="5400" b="1" smtClean="0"/>
              <a:t>Медь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00213"/>
            <a:ext cx="5940425" cy="49688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		Значительная часть меди находится в форме </a:t>
            </a:r>
            <a:r>
              <a:rPr lang="ru-RU" sz="2000" b="1" smtClean="0"/>
              <a:t>церулоплазмина</a:t>
            </a:r>
            <a:r>
              <a:rPr lang="ru-RU" sz="2000" smtClean="0"/>
              <a:t>. Содержание меди в организме варьируется от 100 до 150 мг с наибольшей концентрацией в стволе мозга. Недостаток в организме приводит патологическому росту костей, дефектам в соединительных тканях.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		Избыточное количество меди в организме также неблагоприятно и ведет к развитию тяжелых заболеваний. При болезни Вильсона содержание меди увеличивается в 100 раз. Медь обнаруживается во многих тканях, но особенно её много в печени, почках и мозге.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		</a:t>
            </a:r>
            <a:r>
              <a:rPr lang="ru-RU" sz="2000" b="1" smtClean="0"/>
              <a:t>Повышение меди</a:t>
            </a:r>
            <a:r>
              <a:rPr lang="ru-RU" sz="2000" smtClean="0"/>
              <a:t> в крови встречается при таких заболеваниях, как лейкемия, лимфома, ревматоидный артрит, цирроз, нефрит.</a:t>
            </a:r>
            <a:endParaRPr lang="ru-RU" sz="1800" smtClean="0"/>
          </a:p>
        </p:txBody>
      </p:sp>
      <p:pic>
        <p:nvPicPr>
          <p:cNvPr id="18436" name="Picture 5" descr="Картинка 45 из 6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1773238"/>
            <a:ext cx="3044825" cy="403225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6027738" y="5949950"/>
            <a:ext cx="31162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400"/>
              <a:t>В морепродуктах очень высокое содержание меди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1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52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Вода</vt:lpstr>
      <vt:lpstr>Минеральные  соли</vt:lpstr>
      <vt:lpstr>Пищеварительная система:</vt:lpstr>
      <vt:lpstr>Слайд 4</vt:lpstr>
      <vt:lpstr> </vt:lpstr>
      <vt:lpstr>Слайд 6</vt:lpstr>
      <vt:lpstr>Слайд 7</vt:lpstr>
      <vt:lpstr>Медь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4</cp:revision>
  <dcterms:created xsi:type="dcterms:W3CDTF">2011-10-21T18:46:54Z</dcterms:created>
  <dcterms:modified xsi:type="dcterms:W3CDTF">2011-12-27T18:22:57Z</dcterms:modified>
</cp:coreProperties>
</file>