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C875-9386-4F75-B721-6050F1F305C6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1307-EF7C-46E1-AB71-8DCD9EC6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8FA5-0D27-4953-A136-8C347667676E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6705-D3A8-48AD-B46C-FCFDA4BD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3EF8-D671-4641-ABF1-8A644C1FED11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310D-7C22-4AD3-8FE5-A3EBBCC4C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A875-4DC7-4F71-9BFC-E596AC7B01F0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A03B-AC30-4007-9AAB-EFE77AD67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1520-8C6D-4F75-AF6E-05F0BEA64F5F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0E1D-D2C1-4586-A9C3-C6436D9A1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7E18-0412-42C3-B143-8781EC5A9A8F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39DC-A7CD-479B-B977-365F9712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21DF-680B-4E1F-B41F-7C63468724B6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A7AB-6FCC-4EDF-83D4-76FAE5A9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5C2B-8663-412E-81EC-6510AA12598F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B829-72E9-4F0C-8CD9-CB5EEA64C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C166-5A38-429C-8F40-349CC0F794D2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5422-F420-4A48-B8A3-C8286154C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C3B6-77F1-4EEA-BDF0-7AE06B9AE3A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6F51-0C81-4CDC-B09D-01362AC4E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806D-67AA-4608-9796-5FA26E20472E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E56F-E827-4302-8124-E6E62329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463B3-CD55-4DB6-BC2E-0C603A60D624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D55F6-E78E-42F6-BF21-030B35536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r>
              <a:rPr lang="ru-RU" sz="6600" smtClean="0">
                <a:solidFill>
                  <a:srgbClr val="FFFF00"/>
                </a:solidFill>
              </a:rPr>
              <a:t>Мощь и сила науки - во множестве фактов,</a:t>
            </a:r>
            <a:br>
              <a:rPr lang="ru-RU" sz="6600" smtClean="0">
                <a:solidFill>
                  <a:srgbClr val="FFFF00"/>
                </a:solidFill>
              </a:rPr>
            </a:br>
            <a:r>
              <a:rPr lang="ru-RU" sz="6600" smtClean="0">
                <a:solidFill>
                  <a:srgbClr val="FFFF00"/>
                </a:solidFill>
              </a:rPr>
              <a:t>цель - в обобщении этого множества.</a:t>
            </a:r>
            <a:br>
              <a:rPr lang="ru-RU" sz="6600" smtClean="0">
                <a:solidFill>
                  <a:srgbClr val="FFFF00"/>
                </a:solidFill>
              </a:rPr>
            </a:br>
            <a:r>
              <a:rPr lang="ru-RU" sz="6600" smtClean="0">
                <a:solidFill>
                  <a:srgbClr val="FFFF00"/>
                </a:solidFill>
              </a:rPr>
              <a:t>                 </a:t>
            </a:r>
            <a:r>
              <a:rPr lang="ru-RU" sz="6600" smtClean="0"/>
              <a:t>Д.И.Менделеев.</a:t>
            </a:r>
            <a:r>
              <a:rPr lang="ru-RU" sz="6600" smtClean="0">
                <a:solidFill>
                  <a:srgbClr val="FFFF00"/>
                </a:solidFill>
              </a:rPr>
              <a:t/>
            </a:r>
            <a:br>
              <a:rPr lang="ru-RU" sz="6600" smtClean="0">
                <a:solidFill>
                  <a:srgbClr val="FFFF00"/>
                </a:solidFill>
              </a:rPr>
            </a:br>
            <a:endParaRPr lang="ru-RU" sz="66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09538"/>
            <a:ext cx="8242300" cy="1841501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Металлический блеск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Пластичность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Теплопроводность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Электропроводность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Ковкость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Магнитные свойства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65100"/>
            <a:ext cx="8242300" cy="1030288"/>
          </a:xfrm>
        </p:spPr>
      </p:pic>
      <p:pic>
        <p:nvPicPr>
          <p:cNvPr id="4" name="Picture 5" descr="МЕДЬ ФОСФОРИСТАЯ МФ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836613"/>
            <a:ext cx="4140200" cy="2749550"/>
          </a:xfrm>
          <a:ln w="28575" cap="rnd">
            <a:solidFill>
              <a:schemeClr val="tx1"/>
            </a:solidFill>
            <a:prstDash val="sysDot"/>
          </a:ln>
        </p:spPr>
      </p:pic>
      <p:pic>
        <p:nvPicPr>
          <p:cNvPr id="5" name="Picture 10" descr="монет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644900"/>
            <a:ext cx="3306762" cy="32131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836613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стату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282950"/>
            <a:ext cx="284321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65100"/>
            <a:ext cx="8242300" cy="1030288"/>
          </a:xfrm>
        </p:spPr>
      </p:pic>
      <p:pic>
        <p:nvPicPr>
          <p:cNvPr id="4" name="Picture 4" descr="Серебро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5175"/>
            <a:ext cx="4932363" cy="3529013"/>
          </a:xfrm>
          <a:ln w="28575" cap="rnd">
            <a:solidFill>
              <a:schemeClr val="tx1"/>
            </a:solidFill>
            <a:prstDash val="sysDot"/>
          </a:ln>
        </p:spPr>
      </p:pic>
      <p:pic>
        <p:nvPicPr>
          <p:cNvPr id="5" name="Picture 4" descr="2монетс-сереб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765175"/>
            <a:ext cx="3382963" cy="3527425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002088"/>
            <a:ext cx="2376488" cy="2855912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79788"/>
            <a:ext cx="3313113" cy="3478212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28588"/>
            <a:ext cx="8242300" cy="1030288"/>
          </a:xfrm>
        </p:spPr>
      </p:pic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841375"/>
            <a:ext cx="4427537" cy="6016625"/>
          </a:xfrm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36613"/>
            <a:ext cx="4318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1249363"/>
          </a:xfrm>
        </p:spPr>
      </p:pic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Корабли меня обходят.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Знает лоцман наизусть.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Если </a:t>
            </a:r>
            <a:r>
              <a:rPr lang="ru-RU" sz="3200" b="1" smtClean="0">
                <a:solidFill>
                  <a:srgbClr val="FF0000"/>
                </a:solidFill>
              </a:rPr>
              <a:t>л</a:t>
            </a:r>
            <a:r>
              <a:rPr lang="ru-RU" sz="3200" smtClean="0">
                <a:solidFill>
                  <a:srgbClr val="FFFF00"/>
                </a:solidFill>
              </a:rPr>
              <a:t> на </a:t>
            </a:r>
            <a:r>
              <a:rPr lang="ru-RU" sz="3200" b="1" smtClean="0">
                <a:solidFill>
                  <a:srgbClr val="FF0000"/>
                </a:solidFill>
              </a:rPr>
              <a:t>д</a:t>
            </a:r>
            <a:r>
              <a:rPr lang="ru-RU" sz="3200" b="1" smtClean="0">
                <a:solidFill>
                  <a:srgbClr val="FFFF00"/>
                </a:solidFill>
              </a:rPr>
              <a:t> </a:t>
            </a:r>
            <a:r>
              <a:rPr lang="ru-RU" sz="3200" smtClean="0">
                <a:solidFill>
                  <a:srgbClr val="FFFF00"/>
                </a:solidFill>
              </a:rPr>
              <a:t>заменят,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То металлом окажусь.  </a:t>
            </a:r>
          </a:p>
          <a:p>
            <a:endParaRPr lang="ru-RU" smtClean="0"/>
          </a:p>
          <a:p>
            <a:r>
              <a:rPr lang="ru-RU" sz="3200" smtClean="0">
                <a:solidFill>
                  <a:srgbClr val="FFFF00"/>
                </a:solidFill>
              </a:rPr>
              <a:t>С «</a:t>
            </a:r>
            <a:r>
              <a:rPr lang="ru-RU" sz="3200" smtClean="0">
                <a:solidFill>
                  <a:srgbClr val="FF0000"/>
                </a:solidFill>
              </a:rPr>
              <a:t>ка</a:t>
            </a:r>
            <a:r>
              <a:rPr lang="ru-RU" sz="3200" smtClean="0">
                <a:solidFill>
                  <a:srgbClr val="FFFF00"/>
                </a:solidFill>
              </a:rPr>
              <a:t>» - активный я металл, 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С «</a:t>
            </a:r>
            <a:r>
              <a:rPr lang="ru-RU" sz="3200" smtClean="0">
                <a:solidFill>
                  <a:srgbClr val="FF0000"/>
                </a:solidFill>
              </a:rPr>
              <a:t>ге</a:t>
            </a:r>
            <a:r>
              <a:rPr lang="ru-RU" sz="3200" smtClean="0">
                <a:solidFill>
                  <a:srgbClr val="FFFF00"/>
                </a:solidFill>
              </a:rPr>
              <a:t>» – я очень легкий газ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Чтобы ты нас разгадал,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 Глянь в таблицу еще раз.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52400"/>
            <a:ext cx="8242300" cy="1139825"/>
          </a:xfrm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27650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Я металл, меня ты знаешь.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Мощь громадная во мне.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Если б ко мне добавишь,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Небо скрою в снежной мгле.</a:t>
            </a:r>
          </a:p>
          <a:p>
            <a:endParaRPr lang="ru-RU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09538"/>
            <a:ext cx="8242300" cy="1249363"/>
          </a:xfrm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Правильные ответы: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1) в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2) б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3) г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4) а</a:t>
            </a:r>
            <a:endParaRPr lang="ru-RU" sz="44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73025"/>
            <a:ext cx="8242300" cy="1273175"/>
          </a:xfrm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5487"/>
          </a:xfrm>
        </p:spPr>
        <p:txBody>
          <a:bodyPr/>
          <a:lstStyle/>
          <a:p>
            <a:r>
              <a:rPr lang="ru-RU" sz="4400" smtClean="0">
                <a:solidFill>
                  <a:srgbClr val="FFFF00"/>
                </a:solidFill>
              </a:rPr>
              <a:t>одно задание – </a:t>
            </a:r>
            <a:r>
              <a:rPr lang="ru-RU" sz="4400" smtClean="0">
                <a:solidFill>
                  <a:srgbClr val="FF0000"/>
                </a:solidFill>
              </a:rPr>
              <a:t>два; 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два задания – </a:t>
            </a:r>
            <a:r>
              <a:rPr lang="ru-RU" sz="4400" smtClean="0">
                <a:solidFill>
                  <a:srgbClr val="FF0000"/>
                </a:solidFill>
              </a:rPr>
              <a:t>три;</a:t>
            </a:r>
            <a:r>
              <a:rPr lang="ru-RU" sz="440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три задания – </a:t>
            </a:r>
            <a:r>
              <a:rPr lang="ru-RU" sz="4400" smtClean="0">
                <a:solidFill>
                  <a:srgbClr val="FF0000"/>
                </a:solidFill>
              </a:rPr>
              <a:t>четыре; 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четыре задания – </a:t>
            </a:r>
            <a:r>
              <a:rPr lang="ru-RU" sz="4400" smtClean="0">
                <a:solidFill>
                  <a:srgbClr val="FF0000"/>
                </a:solidFill>
              </a:rPr>
              <a:t>пять.</a:t>
            </a:r>
            <a:endParaRPr lang="ru-RU" sz="4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r>
              <a:rPr lang="ru-RU" sz="4400" smtClean="0">
                <a:solidFill>
                  <a:srgbClr val="FFFF00"/>
                </a:solidFill>
              </a:rPr>
              <a:t>Над какой темой мы сегодня работали?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Что нового мы узнали о металлах?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Решили ли мы проблему отличия металлов от неметаллов?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К каким выводам пришли?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09538"/>
            <a:ext cx="8242300" cy="1249363"/>
          </a:xfrm>
        </p:spPr>
      </p:pic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r>
              <a:rPr lang="ru-RU" sz="4400" smtClean="0">
                <a:solidFill>
                  <a:srgbClr val="FFFF00"/>
                </a:solidFill>
              </a:rPr>
              <a:t>Параграф учебника (19), подготовить презентации о металлах на выбор: </a:t>
            </a:r>
            <a:r>
              <a:rPr lang="ru-RU" sz="4400" smtClean="0">
                <a:solidFill>
                  <a:srgbClr val="FF0000"/>
                </a:solidFill>
              </a:rPr>
              <a:t>(железо, алюминий, медь, серебро, золото, свинец, олово, натрий, магний, ртуть).</a:t>
            </a:r>
          </a:p>
          <a:p>
            <a:endParaRPr lang="ru-RU" sz="4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000" b="1" i="1" smtClean="0"/>
              <a:t>Классификация веществ</a:t>
            </a:r>
            <a:endParaRPr lang="ru-RU" sz="6000" smtClean="0"/>
          </a:p>
          <a:p>
            <a:pPr algn="ctr">
              <a:buFont typeface="Wingdings 2" pitchFamily="18" charset="2"/>
              <a:buNone/>
            </a:pPr>
            <a:r>
              <a:rPr lang="ru-RU" sz="6000" i="1" smtClean="0"/>
              <a:t> </a:t>
            </a:r>
            <a:r>
              <a:rPr lang="ru-RU" sz="6000" smtClean="0"/>
              <a:t> </a:t>
            </a:r>
            <a:r>
              <a:rPr lang="ru-RU" sz="4000" smtClean="0">
                <a:solidFill>
                  <a:srgbClr val="FFFF00"/>
                </a:solidFill>
              </a:rPr>
              <a:t>Вещества</a:t>
            </a:r>
          </a:p>
          <a:p>
            <a:pPr>
              <a:buFont typeface="Wingdings 2" pitchFamily="18" charset="2"/>
              <a:buNone/>
            </a:pPr>
            <a:r>
              <a:rPr lang="en-US" sz="4000" i="1" smtClean="0">
                <a:solidFill>
                  <a:srgbClr val="FFFF00"/>
                </a:solidFill>
              </a:rPr>
              <a:t>              </a:t>
            </a:r>
            <a:r>
              <a:rPr lang="ru-RU" sz="4000" i="1" smtClean="0">
                <a:solidFill>
                  <a:srgbClr val="FFFF00"/>
                </a:solidFill>
              </a:rPr>
              <a:t>↓</a:t>
            </a:r>
            <a:r>
              <a:rPr lang="en-US" sz="4000" i="1" smtClean="0">
                <a:solidFill>
                  <a:srgbClr val="FFFF00"/>
                </a:solidFill>
              </a:rPr>
              <a:t>                              </a:t>
            </a:r>
            <a:r>
              <a:rPr lang="ru-RU" sz="4000" i="1" smtClean="0">
                <a:solidFill>
                  <a:srgbClr val="FFFF00"/>
                </a:solidFill>
              </a:rPr>
              <a:t>↓</a:t>
            </a:r>
            <a:endParaRPr lang="en-US" sz="4000" i="1" smtClean="0">
              <a:solidFill>
                <a:srgbClr val="FFFF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Простые                Сложные</a:t>
            </a:r>
          </a:p>
          <a:p>
            <a:pPr algn="ctr">
              <a:buFont typeface="Wingdings 2" pitchFamily="18" charset="2"/>
              <a:buNone/>
            </a:pPr>
            <a:r>
              <a:rPr lang="ru-RU" sz="4000" i="1" smtClean="0"/>
              <a:t> </a:t>
            </a:r>
            <a:r>
              <a:rPr lang="en-US" sz="4000" b="1" smtClean="0">
                <a:solidFill>
                  <a:srgbClr val="FF0000"/>
                </a:solidFill>
              </a:rPr>
              <a:t>O2, H2, Al,            CuO, H2S,</a:t>
            </a:r>
          </a:p>
          <a:p>
            <a:pPr algn="ctr">
              <a:buFont typeface="Wingdings 2" pitchFamily="18" charset="2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     Fe, P, S, K              H2O, HNO3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Металл – это точность.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Металл – это прочность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Скорость, высота,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Блеск и красота.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Не сразу в дом пришел металл, 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Не сразу ложкой, вилкой стал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И заводской игрушкой.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 Был путь металла долог…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               </a:t>
            </a:r>
            <a:r>
              <a:rPr lang="ru-RU" smtClean="0">
                <a:solidFill>
                  <a:srgbClr val="FFFF00"/>
                </a:solidFill>
              </a:rPr>
              <a:t>Он в проводах несет нам свет, 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 Металл – коньки, велосипед,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 Метро, трамвай, будильник,</a:t>
            </a:r>
            <a:endParaRPr lang="ru-RU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     Утюг и холодильник…</a:t>
            </a:r>
            <a:endParaRPr lang="ru-RU" b="1" smtClean="0">
              <a:solidFill>
                <a:srgbClr val="FFFF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/>
              <a:t>Характеристика металла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050" b="1" dirty="0" smtClean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1. Твердый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2. Проводит тепло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3. Проводит ток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000" b="1" smtClean="0"/>
              <a:t>ТЕМА УРОКА:</a:t>
            </a:r>
          </a:p>
          <a:p>
            <a:endParaRPr lang="ru-RU" sz="16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«Простые вещества: металлы и неметаллы»</a:t>
            </a:r>
          </a:p>
          <a:p>
            <a:endParaRPr lang="ru-RU" smtClean="0"/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21050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03188"/>
            <a:ext cx="8242300" cy="1377950"/>
          </a:xfrm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FFFF00"/>
                </a:solidFill>
              </a:rPr>
              <a:t>«Сами, трудясь. Вы сделаете все и для близких людей и для себя, а если при труде успеха не будет, неудача – не беда, попробуйте еще»           </a:t>
            </a:r>
            <a:r>
              <a:rPr lang="en-US" sz="4400" b="1" smtClean="0">
                <a:solidFill>
                  <a:srgbClr val="FFFF00"/>
                </a:solidFill>
              </a:rPr>
              <a:t>   </a:t>
            </a:r>
            <a:r>
              <a:rPr lang="ru-RU" sz="4400" b="1" smtClean="0"/>
              <a:t>Д.И.Менделеев.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03188"/>
            <a:ext cx="8242300" cy="13779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011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1. Познакомиться с понятием </a:t>
            </a:r>
            <a:r>
              <a:rPr lang="ru-RU" sz="4400" b="1" dirty="0" smtClean="0">
                <a:solidFill>
                  <a:srgbClr val="FF0000"/>
                </a:solidFill>
              </a:rPr>
              <a:t>«металлы» </a:t>
            </a:r>
            <a:r>
              <a:rPr lang="ru-RU" sz="4400" b="1" dirty="0" smtClean="0">
                <a:solidFill>
                  <a:srgbClr val="FFFF00"/>
                </a:solidFill>
              </a:rPr>
              <a:t>и </a:t>
            </a:r>
            <a:r>
              <a:rPr lang="ru-RU" sz="4400" b="1" dirty="0" smtClean="0">
                <a:solidFill>
                  <a:srgbClr val="FF0000"/>
                </a:solidFill>
              </a:rPr>
              <a:t>«неметаллы» 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</a:p>
          <a:p>
            <a:pPr marL="88011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их физическими свойствами.</a:t>
            </a:r>
            <a:endParaRPr lang="ru-RU" sz="4400" b="1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2. Выявить </a:t>
            </a:r>
            <a:r>
              <a:rPr lang="ru-RU" sz="4400" b="1" dirty="0" smtClean="0">
                <a:solidFill>
                  <a:srgbClr val="FF0000"/>
                </a:solidFill>
              </a:rPr>
              <a:t>отличия</a:t>
            </a:r>
            <a:r>
              <a:rPr lang="ru-RU" sz="4400" b="1" dirty="0" smtClean="0">
                <a:solidFill>
                  <a:srgbClr val="FFFF00"/>
                </a:solidFill>
              </a:rPr>
              <a:t> металлов от неметаллов.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-6350"/>
            <a:ext cx="8472488" cy="1639888"/>
          </a:xfrm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Семь металлов создал свет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По числу семи планет...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Дал нам космос на добро  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Медь, железо, серебро,              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Злато, олово, свинец...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Сын мой! Сера их отец.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И спеши скорей узнать: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Всем им ртуть — родная мать!</a:t>
            </a:r>
          </a:p>
          <a:p>
            <a:endParaRPr lang="ru-RU" b="1" smtClean="0">
              <a:solidFill>
                <a:srgbClr val="FFFF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68288"/>
            <a:ext cx="8405812" cy="1158875"/>
          </a:xfrm>
        </p:spPr>
      </p:pic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6203950" cy="5157787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443663" y="1700213"/>
            <a:ext cx="24495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Меркурий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Венера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Земля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Марс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Юпитер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Сатурн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Уран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Нептун</a:t>
            </a:r>
          </a:p>
          <a:p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Плутон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36513"/>
            <a:ext cx="8272463" cy="1700213"/>
          </a:xfrm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Золото –  Солнце, 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Серебро — Луна, 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Ртуть — Меркурий, 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Медь — Венера,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Железо — Марс, 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Олово — Юпитер, 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Свинец — Сатурн.</a:t>
            </a:r>
            <a:endParaRPr lang="ru-RU" sz="40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313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</cp:revision>
  <dcterms:created xsi:type="dcterms:W3CDTF">2011-12-22T09:08:13Z</dcterms:created>
  <dcterms:modified xsi:type="dcterms:W3CDTF">2012-01-28T17:41:34Z</dcterms:modified>
</cp:coreProperties>
</file>