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9" r:id="rId14"/>
    <p:sldId id="271" r:id="rId15"/>
    <p:sldId id="268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8" autoAdjust="0"/>
    <p:restoredTop sz="94660"/>
  </p:normalViewPr>
  <p:slideViewPr>
    <p:cSldViewPr>
      <p:cViewPr varScale="1">
        <p:scale>
          <a:sx n="88" d="100"/>
          <a:sy n="88" d="100"/>
        </p:scale>
        <p:origin x="-120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412776"/>
            <a:ext cx="6116216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Инфекционные заболевания</a:t>
            </a:r>
            <a:br>
              <a:rPr lang="ru-RU" dirty="0" smtClean="0"/>
            </a:br>
            <a:r>
              <a:rPr lang="en-US" sz="3100" dirty="0" smtClean="0"/>
              <a:t>Infectious diseases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78904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Гигиена в больницах инфекционных заболеваний</a:t>
            </a:r>
          </a:p>
          <a:p>
            <a:pPr algn="l"/>
            <a:endParaRPr lang="ru-RU" sz="2000" dirty="0" smtClean="0"/>
          </a:p>
          <a:p>
            <a:pPr algn="l"/>
            <a:r>
              <a:rPr lang="en-US" sz="2000" dirty="0" smtClean="0"/>
              <a:t>The hygiene in the infections diseases hospitals</a:t>
            </a:r>
            <a:endParaRPr lang="ru-RU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Oganisyans\AppData\Local\Microsoft\Windows\Temporary Internet Files\Content.IE5\XZCT5QPC\MP9002894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517232"/>
            <a:ext cx="720080" cy="1093648"/>
          </a:xfrm>
          <a:prstGeom prst="rect">
            <a:avLst/>
          </a:prstGeom>
          <a:noFill/>
        </p:spPr>
      </p:pic>
      <p:pic>
        <p:nvPicPr>
          <p:cNvPr id="5" name="Picture 3" descr="C:\Users\Oganisyans\AppData\Local\Microsoft\Windows\Temporary Internet Files\Content.IE5\XZCT5QPC\MC90043252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445224"/>
            <a:ext cx="1193750" cy="11937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1"/>
            <a:ext cx="4038600" cy="5184576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ru-RU" sz="9200" u="sng" dirty="0" smtClean="0">
                <a:solidFill>
                  <a:schemeClr val="tx2"/>
                </a:solidFill>
              </a:rPr>
              <a:t>4. </a:t>
            </a:r>
            <a:r>
              <a:rPr lang="en-US" sz="9200" u="sng" dirty="0" smtClean="0">
                <a:solidFill>
                  <a:schemeClr val="tx2"/>
                </a:solidFill>
              </a:rPr>
              <a:t>Which of these things is most important in stopping the spread of MRSA?</a:t>
            </a:r>
            <a:endParaRPr lang="ru-RU" sz="9200" u="sng" dirty="0" smtClean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9200" dirty="0" smtClean="0"/>
              <a:t>hospital  staff should wash their hands between patients</a:t>
            </a:r>
            <a:endParaRPr lang="ru-RU" sz="9200" dirty="0" smtClean="0"/>
          </a:p>
          <a:p>
            <a:pPr lvl="0">
              <a:buFont typeface="Wingdings" pitchFamily="2" charset="2"/>
              <a:buChar char="Ø"/>
            </a:pPr>
            <a:r>
              <a:rPr lang="en-US" sz="9200" dirty="0" smtClean="0"/>
              <a:t>cleaners should disinfect door handles</a:t>
            </a:r>
            <a:endParaRPr lang="ru-RU" sz="9200" dirty="0" smtClean="0"/>
          </a:p>
          <a:p>
            <a:pPr lvl="0">
              <a:buFont typeface="Wingdings" pitchFamily="2" charset="2"/>
              <a:buChar char="Ø"/>
            </a:pPr>
            <a:r>
              <a:rPr lang="en-US" sz="9200" dirty="0" smtClean="0"/>
              <a:t>visitors should wear masks </a:t>
            </a:r>
            <a:endParaRPr lang="ru-RU" sz="9200" dirty="0" smtClean="0"/>
          </a:p>
          <a:p>
            <a:pPr lvl="0">
              <a:buFont typeface="Wingdings" pitchFamily="2" charset="2"/>
              <a:buChar char="Ø"/>
            </a:pPr>
            <a:endParaRPr lang="ru-RU" sz="9200" dirty="0" smtClean="0">
              <a:solidFill>
                <a:schemeClr val="tx2"/>
              </a:solidFill>
            </a:endParaRPr>
          </a:p>
          <a:p>
            <a:pPr lvl="0">
              <a:buNone/>
            </a:pPr>
            <a:r>
              <a:rPr lang="ru-RU" sz="9200" u="sng" dirty="0" smtClean="0">
                <a:solidFill>
                  <a:schemeClr val="tx2"/>
                </a:solidFill>
              </a:rPr>
              <a:t>6. </a:t>
            </a:r>
            <a:r>
              <a:rPr lang="en-US" sz="9200" u="sng" dirty="0" smtClean="0">
                <a:solidFill>
                  <a:schemeClr val="tx2"/>
                </a:solidFill>
              </a:rPr>
              <a:t>How long should you wash your hands in hot water to be sure they are clean?</a:t>
            </a:r>
            <a:endParaRPr lang="ru-RU" sz="9200" u="sng" dirty="0" smtClean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9200" dirty="0" smtClean="0"/>
              <a:t>fifteen seconds</a:t>
            </a:r>
            <a:endParaRPr lang="ru-RU" sz="9200" dirty="0" smtClean="0"/>
          </a:p>
          <a:p>
            <a:pPr lvl="0">
              <a:buFont typeface="Wingdings" pitchFamily="2" charset="2"/>
              <a:buChar char="Ø"/>
            </a:pPr>
            <a:r>
              <a:rPr lang="en-US" sz="9200" dirty="0" smtClean="0"/>
              <a:t>half a minute</a:t>
            </a:r>
            <a:endParaRPr lang="ru-RU" sz="9200" dirty="0" smtClean="0"/>
          </a:p>
          <a:p>
            <a:pPr lvl="0">
              <a:buFont typeface="Wingdings" pitchFamily="2" charset="2"/>
              <a:buChar char="Ø"/>
            </a:pPr>
            <a:r>
              <a:rPr lang="en-US" sz="9200" dirty="0" smtClean="0"/>
              <a:t>one minute</a:t>
            </a:r>
            <a:endParaRPr lang="ru-RU" sz="9200" dirty="0" smtClean="0"/>
          </a:p>
          <a:p>
            <a:pPr lvl="0">
              <a:buNone/>
            </a:pPr>
            <a:endParaRPr lang="ru-RU" sz="5100" dirty="0" smtClean="0">
              <a:solidFill>
                <a:schemeClr val="tx2"/>
              </a:solidFill>
            </a:endParaRPr>
          </a:p>
          <a:p>
            <a:endParaRPr lang="ru-RU" sz="51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 smtClean="0"/>
              <a:t> 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340768"/>
            <a:ext cx="4104456" cy="3960440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ru-RU" sz="9600" u="sng" dirty="0" smtClean="0">
                <a:solidFill>
                  <a:schemeClr val="tx2"/>
                </a:solidFill>
              </a:rPr>
              <a:t>5. </a:t>
            </a:r>
            <a:r>
              <a:rPr lang="en-US" sz="9600" u="sng" dirty="0" smtClean="0">
                <a:solidFill>
                  <a:schemeClr val="tx2"/>
                </a:solidFill>
              </a:rPr>
              <a:t>When Florence Nightingale, founder of modern nursing, worked in hospital during the Crimean war, the death rate dropped from 60% to 2.2%. Why?</a:t>
            </a:r>
            <a:endParaRPr lang="ru-RU" sz="9600" u="sng" dirty="0" smtClean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9600" dirty="0" smtClean="0"/>
              <a:t>She made nurses wash their hands.</a:t>
            </a:r>
            <a:endParaRPr lang="ru-RU" sz="9600" dirty="0" smtClean="0"/>
          </a:p>
          <a:p>
            <a:pPr lvl="0">
              <a:buFont typeface="Wingdings" pitchFamily="2" charset="2"/>
              <a:buChar char="Ø"/>
            </a:pPr>
            <a:r>
              <a:rPr lang="en-US" sz="9600" dirty="0" smtClean="0"/>
              <a:t>She gave her patients fruit and vegetables to eat.</a:t>
            </a:r>
            <a:endParaRPr lang="ru-RU" sz="9600" dirty="0" smtClean="0"/>
          </a:p>
          <a:p>
            <a:pPr lvl="0">
              <a:buFont typeface="Wingdings" pitchFamily="2" charset="2"/>
              <a:buChar char="Ø"/>
            </a:pPr>
            <a:r>
              <a:rPr lang="en-US" sz="9600" dirty="0" smtClean="0"/>
              <a:t>The ventilation was improved.</a:t>
            </a:r>
            <a:endParaRPr lang="ru-RU" sz="9600" dirty="0" smtClean="0"/>
          </a:p>
          <a:p>
            <a:pPr lvl="0"/>
            <a:endParaRPr lang="ru-RU" sz="4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5904656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Hygiene equipments</a:t>
            </a:r>
            <a:endParaRPr lang="ru-RU" sz="4000" b="1" dirty="0"/>
          </a:p>
        </p:txBody>
      </p:sp>
      <p:pic>
        <p:nvPicPr>
          <p:cNvPr id="6" name="Содержимое 5" descr="%E2%E5%E4%F0%E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365104"/>
            <a:ext cx="1868508" cy="1924093"/>
          </a:xfrm>
        </p:spPr>
      </p:pic>
      <p:pic>
        <p:nvPicPr>
          <p:cNvPr id="10" name="Рисунок 9" descr="bk-23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340768"/>
            <a:ext cx="2448272" cy="2448272"/>
          </a:xfrm>
          <a:prstGeom prst="rect">
            <a:avLst/>
          </a:prstGeom>
        </p:spPr>
      </p:pic>
      <p:pic>
        <p:nvPicPr>
          <p:cNvPr id="13" name="Рисунок 12" descr="ht_detergent_100412_m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725144"/>
            <a:ext cx="2232248" cy="1675537"/>
          </a:xfrm>
          <a:prstGeom prst="rect">
            <a:avLst/>
          </a:prstGeom>
        </p:spPr>
      </p:pic>
      <p:pic>
        <p:nvPicPr>
          <p:cNvPr id="14" name="Рисунок 13" descr="imageresiz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052736"/>
            <a:ext cx="1701174" cy="3062114"/>
          </a:xfrm>
          <a:prstGeom prst="rect">
            <a:avLst/>
          </a:prstGeom>
        </p:spPr>
      </p:pic>
      <p:pic>
        <p:nvPicPr>
          <p:cNvPr id="15" name="Рисунок 14" descr="paper-towel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5157192"/>
            <a:ext cx="1219200" cy="1161288"/>
          </a:xfrm>
          <a:prstGeom prst="rect">
            <a:avLst/>
          </a:prstGeom>
        </p:spPr>
      </p:pic>
      <p:sp>
        <p:nvSpPr>
          <p:cNvPr id="23" name="Содержимое 2"/>
          <p:cNvSpPr>
            <a:spLocks noGrp="1"/>
          </p:cNvSpPr>
          <p:nvPr>
            <p:ph sz="half" idx="1"/>
          </p:nvPr>
        </p:nvSpPr>
        <p:spPr>
          <a:xfrm>
            <a:off x="3491880" y="1772816"/>
            <a:ext cx="2372072" cy="31650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Bin</a:t>
            </a:r>
          </a:p>
          <a:p>
            <a:r>
              <a:rPr lang="en-US" dirty="0" smtClean="0"/>
              <a:t>Bucket</a:t>
            </a:r>
          </a:p>
          <a:p>
            <a:r>
              <a:rPr lang="en-US" dirty="0" smtClean="0"/>
              <a:t>Paper towels</a:t>
            </a:r>
          </a:p>
          <a:p>
            <a:r>
              <a:rPr lang="en-US" dirty="0" smtClean="0"/>
              <a:t>Detergent</a:t>
            </a:r>
          </a:p>
          <a:p>
            <a:r>
              <a:rPr lang="en-US" dirty="0" smtClean="0"/>
              <a:t>Clinical waste disposal bag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916832"/>
            <a:ext cx="3456384" cy="2950056"/>
          </a:xfrm>
        </p:spPr>
        <p:txBody>
          <a:bodyPr/>
          <a:lstStyle/>
          <a:p>
            <a:r>
              <a:rPr lang="en-US" dirty="0" smtClean="0"/>
              <a:t>Disposable gloves</a:t>
            </a:r>
          </a:p>
          <a:p>
            <a:r>
              <a:rPr lang="en-US" dirty="0" smtClean="0"/>
              <a:t>Mop</a:t>
            </a:r>
          </a:p>
          <a:p>
            <a:r>
              <a:rPr lang="en-US" dirty="0" smtClean="0"/>
              <a:t>Sink</a:t>
            </a:r>
          </a:p>
          <a:p>
            <a:r>
              <a:rPr lang="en-US" dirty="0" smtClean="0"/>
              <a:t>Cloth</a:t>
            </a:r>
          </a:p>
          <a:p>
            <a:r>
              <a:rPr lang="en-US" dirty="0" smtClean="0"/>
              <a:t>Soap dispenser</a:t>
            </a:r>
          </a:p>
          <a:p>
            <a:endParaRPr lang="ru-RU" dirty="0"/>
          </a:p>
        </p:txBody>
      </p:sp>
      <p:pic>
        <p:nvPicPr>
          <p:cNvPr id="5" name="Рисунок 4" descr="post-7144-11765396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861048"/>
            <a:ext cx="2073424" cy="2073424"/>
          </a:xfrm>
          <a:prstGeom prst="rect">
            <a:avLst/>
          </a:prstGeom>
        </p:spPr>
      </p:pic>
      <p:pic>
        <p:nvPicPr>
          <p:cNvPr id="6" name="Рисунок 5" descr="419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356992"/>
            <a:ext cx="1180982" cy="1574643"/>
          </a:xfrm>
          <a:prstGeom prst="rect">
            <a:avLst/>
          </a:prstGeom>
        </p:spPr>
      </p:pic>
      <p:pic>
        <p:nvPicPr>
          <p:cNvPr id="7" name="Рисунок 6" descr="untitledпр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5373216"/>
            <a:ext cx="1872208" cy="1191117"/>
          </a:xfrm>
          <a:prstGeom prst="rect">
            <a:avLst/>
          </a:prstGeom>
        </p:spPr>
      </p:pic>
      <p:pic>
        <p:nvPicPr>
          <p:cNvPr id="8" name="Рисунок 7" descr="blue_glov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980728"/>
            <a:ext cx="1294452" cy="1792318"/>
          </a:xfrm>
          <a:prstGeom prst="rect">
            <a:avLst/>
          </a:prstGeom>
        </p:spPr>
      </p:pic>
      <p:pic>
        <p:nvPicPr>
          <p:cNvPr id="9" name="Picture 3" descr="C:\Users\Oganisyans\Desktop\пп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916832"/>
            <a:ext cx="1253099" cy="147858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A task to the dialogue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67544" y="1988840"/>
            <a:ext cx="4040188" cy="384572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door handles </a:t>
            </a:r>
            <a:r>
              <a:rPr lang="en-US" b="1" i="1" dirty="0" smtClean="0"/>
              <a:t>are</a:t>
            </a:r>
            <a:r>
              <a:rPr lang="en-US" i="1" dirty="0" smtClean="0"/>
              <a:t> | </a:t>
            </a:r>
            <a:r>
              <a:rPr lang="en-US" b="1" i="1" dirty="0" smtClean="0"/>
              <a:t>are</a:t>
            </a:r>
            <a:r>
              <a:rPr lang="en-US" i="1" dirty="0" smtClean="0"/>
              <a:t> </a:t>
            </a:r>
            <a:r>
              <a:rPr lang="en-US" b="1" i="1" dirty="0" smtClean="0"/>
              <a:t>not</a:t>
            </a:r>
            <a:r>
              <a:rPr lang="en-US" dirty="0" smtClean="0"/>
              <a:t> regularly cleaned.</a:t>
            </a:r>
            <a:endParaRPr lang="ru-RU" dirty="0" smtClean="0"/>
          </a:p>
          <a:p>
            <a:pPr lvl="0"/>
            <a:r>
              <a:rPr lang="en-US" dirty="0" smtClean="0"/>
              <a:t>Beds </a:t>
            </a:r>
            <a:r>
              <a:rPr lang="en-US" b="1" i="1" dirty="0" smtClean="0"/>
              <a:t>are</a:t>
            </a:r>
            <a:r>
              <a:rPr lang="en-US" i="1" dirty="0" smtClean="0"/>
              <a:t> |</a:t>
            </a:r>
            <a:r>
              <a:rPr lang="en-US" b="1" i="1" dirty="0" smtClean="0"/>
              <a:t>are not</a:t>
            </a:r>
            <a:r>
              <a:rPr lang="en-US" b="1" dirty="0" smtClean="0"/>
              <a:t> </a:t>
            </a:r>
            <a:r>
              <a:rPr lang="en-US" dirty="0" smtClean="0"/>
              <a:t>always cleaned between patients.</a:t>
            </a:r>
            <a:endParaRPr lang="ru-RU" dirty="0" smtClean="0"/>
          </a:p>
          <a:p>
            <a:pPr lvl="0"/>
            <a:r>
              <a:rPr lang="en-US" dirty="0" smtClean="0"/>
              <a:t>The toilets are cleaned </a:t>
            </a:r>
            <a:r>
              <a:rPr lang="en-US" b="1" i="1" dirty="0" smtClean="0"/>
              <a:t>three times | twice </a:t>
            </a:r>
            <a:r>
              <a:rPr lang="en-US" i="1" dirty="0" smtClean="0"/>
              <a:t>|</a:t>
            </a:r>
            <a:r>
              <a:rPr lang="en-US" b="1" i="1" dirty="0" smtClean="0"/>
              <a:t>once</a:t>
            </a:r>
            <a:r>
              <a:rPr lang="en-US" dirty="0" smtClean="0"/>
              <a:t> daily.</a:t>
            </a:r>
            <a:endParaRPr lang="ru-RU" dirty="0" smtClean="0"/>
          </a:p>
          <a:p>
            <a:pPr lvl="0"/>
            <a:r>
              <a:rPr lang="en-US" dirty="0" smtClean="0"/>
              <a:t>Floors are cleaned </a:t>
            </a:r>
            <a:r>
              <a:rPr lang="en-US" b="1" i="1" dirty="0" smtClean="0"/>
              <a:t>four times </a:t>
            </a:r>
            <a:r>
              <a:rPr lang="en-US" i="1" dirty="0" smtClean="0"/>
              <a:t>|</a:t>
            </a:r>
            <a:r>
              <a:rPr lang="en-US" b="1" i="1" dirty="0" smtClean="0"/>
              <a:t> twice </a:t>
            </a:r>
            <a:r>
              <a:rPr lang="en-US" i="1" dirty="0" smtClean="0"/>
              <a:t>| </a:t>
            </a:r>
            <a:r>
              <a:rPr lang="en-US" b="1" i="1" dirty="0" smtClean="0"/>
              <a:t>once</a:t>
            </a:r>
            <a:r>
              <a:rPr lang="en-US" b="1" dirty="0" smtClean="0"/>
              <a:t> daily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1988840"/>
            <a:ext cx="4041775" cy="3845720"/>
          </a:xfrm>
        </p:spPr>
        <p:txBody>
          <a:bodyPr/>
          <a:lstStyle/>
          <a:p>
            <a:pPr lvl="0"/>
            <a:r>
              <a:rPr lang="en-US" dirty="0" smtClean="0"/>
              <a:t>The average time for cleaning up spillages of bodily fluids is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10-30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cs typeface="Times New Roman" pitchFamily="18" charset="0"/>
              </a:rPr>
              <a:t>more than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dirty="0" smtClean="0">
                <a:cs typeface="Times New Roman" pitchFamily="18" charset="0"/>
              </a:rPr>
              <a:t>minutes</a:t>
            </a:r>
            <a:r>
              <a:rPr lang="en-US" dirty="0" smtClean="0"/>
              <a:t>.</a:t>
            </a:r>
            <a:endParaRPr lang="ru-RU" dirty="0" smtClean="0"/>
          </a:p>
          <a:p>
            <a:pPr lvl="0"/>
            <a:r>
              <a:rPr lang="en-US" dirty="0" smtClean="0"/>
              <a:t>Nurses’ knowledge of MRSA </a:t>
            </a:r>
            <a:r>
              <a:rPr lang="en-US" b="1" i="1" dirty="0" smtClean="0"/>
              <a:t>is good </a:t>
            </a:r>
            <a:r>
              <a:rPr lang="en-US" i="1" dirty="0" smtClean="0"/>
              <a:t>| </a:t>
            </a:r>
            <a:r>
              <a:rPr lang="en-US" b="1" i="1" dirty="0" smtClean="0"/>
              <a:t>fair</a:t>
            </a:r>
            <a:r>
              <a:rPr lang="en-US" i="1" dirty="0" smtClean="0"/>
              <a:t> | </a:t>
            </a:r>
            <a:r>
              <a:rPr lang="en-US" b="1" i="1" dirty="0" smtClean="0"/>
              <a:t>poor</a:t>
            </a:r>
            <a:r>
              <a:rPr lang="en-US" i="1" dirty="0" smtClean="0"/>
              <a:t>.</a:t>
            </a:r>
            <a:endParaRPr lang="ru-RU" dirty="0" smtClean="0"/>
          </a:p>
          <a:p>
            <a:pPr lvl="0"/>
            <a:r>
              <a:rPr lang="en-US" dirty="0" smtClean="0"/>
              <a:t>Nurses </a:t>
            </a:r>
            <a:r>
              <a:rPr lang="en-US" b="1" i="1" dirty="0" smtClean="0"/>
              <a:t>always</a:t>
            </a:r>
            <a:r>
              <a:rPr lang="en-US" i="1" dirty="0" smtClean="0"/>
              <a:t> | </a:t>
            </a:r>
            <a:r>
              <a:rPr lang="en-US" b="1" i="1" dirty="0" smtClean="0"/>
              <a:t>do</a:t>
            </a:r>
            <a:r>
              <a:rPr lang="en-US" i="1" dirty="0" smtClean="0"/>
              <a:t> </a:t>
            </a:r>
            <a:r>
              <a:rPr lang="en-US" b="1" i="1" dirty="0" smtClean="0"/>
              <a:t>not always</a:t>
            </a:r>
            <a:r>
              <a:rPr lang="en-US" dirty="0" smtClean="0"/>
              <a:t> wear gloves.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K</a:t>
            </a:r>
            <a:r>
              <a:rPr lang="en-US" sz="4400" b="1" dirty="0" smtClean="0"/>
              <a:t>ey</a:t>
            </a:r>
            <a:r>
              <a:rPr lang="en-US" sz="4400" b="1" dirty="0" smtClean="0"/>
              <a:t> </a:t>
            </a:r>
            <a:r>
              <a:rPr lang="en-US" sz="4400" b="1" dirty="0" smtClean="0"/>
              <a:t>to the dialogue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67544" y="1988840"/>
            <a:ext cx="4040188" cy="384572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door handles </a:t>
            </a:r>
            <a:r>
              <a:rPr lang="en-US" b="1" i="1" dirty="0" smtClean="0"/>
              <a:t>are</a:t>
            </a:r>
            <a:r>
              <a:rPr lang="en-US" i="1" dirty="0" smtClean="0"/>
              <a:t> | </a:t>
            </a:r>
            <a:r>
              <a:rPr lang="en-US" b="1" i="1" dirty="0" smtClean="0">
                <a:solidFill>
                  <a:srgbClr val="FF0000"/>
                </a:solidFill>
              </a:rPr>
              <a:t>are</a:t>
            </a:r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regularly cleaned.</a:t>
            </a:r>
            <a:endParaRPr lang="ru-RU" dirty="0" smtClean="0"/>
          </a:p>
          <a:p>
            <a:pPr lvl="0"/>
            <a:r>
              <a:rPr lang="en-US" dirty="0" smtClean="0"/>
              <a:t>Beds </a:t>
            </a:r>
            <a:r>
              <a:rPr lang="en-US" b="1" i="1" dirty="0" smtClean="0"/>
              <a:t>are</a:t>
            </a:r>
            <a:r>
              <a:rPr lang="en-US" i="1" dirty="0" smtClean="0"/>
              <a:t> |</a:t>
            </a:r>
            <a:r>
              <a:rPr lang="en-US" b="1" i="1" dirty="0" smtClean="0">
                <a:solidFill>
                  <a:srgbClr val="FF0000"/>
                </a:solidFill>
              </a:rPr>
              <a:t>are not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always cleaned between patients.</a:t>
            </a:r>
            <a:endParaRPr lang="ru-RU" dirty="0" smtClean="0"/>
          </a:p>
          <a:p>
            <a:pPr lvl="0"/>
            <a:r>
              <a:rPr lang="en-US" dirty="0" smtClean="0"/>
              <a:t>The toilets are cleaned </a:t>
            </a:r>
            <a:r>
              <a:rPr lang="en-US" b="1" i="1" dirty="0" smtClean="0"/>
              <a:t>three times | twice </a:t>
            </a:r>
            <a:r>
              <a:rPr lang="en-US" i="1" dirty="0" smtClean="0"/>
              <a:t>|</a:t>
            </a:r>
            <a:r>
              <a:rPr lang="en-US" b="1" i="1" dirty="0" smtClean="0">
                <a:solidFill>
                  <a:srgbClr val="FF0000"/>
                </a:solidFill>
              </a:rPr>
              <a:t>once</a:t>
            </a:r>
            <a:r>
              <a:rPr lang="en-US" dirty="0" smtClean="0"/>
              <a:t> daily.</a:t>
            </a:r>
            <a:endParaRPr lang="ru-RU" dirty="0" smtClean="0"/>
          </a:p>
          <a:p>
            <a:pPr lvl="0"/>
            <a:r>
              <a:rPr lang="en-US" dirty="0" smtClean="0"/>
              <a:t>Floors are cleaned </a:t>
            </a:r>
            <a:r>
              <a:rPr lang="en-US" b="1" i="1" dirty="0" smtClean="0"/>
              <a:t>four times </a:t>
            </a:r>
            <a:r>
              <a:rPr lang="en-US" i="1" dirty="0" smtClean="0"/>
              <a:t>|</a:t>
            </a:r>
            <a:r>
              <a:rPr lang="en-US" b="1" i="1" dirty="0" smtClean="0"/>
              <a:t> twice </a:t>
            </a:r>
            <a:r>
              <a:rPr lang="en-US" i="1" dirty="0" smtClean="0"/>
              <a:t>| </a:t>
            </a:r>
            <a:r>
              <a:rPr lang="en-US" b="1" i="1" dirty="0" smtClean="0">
                <a:solidFill>
                  <a:srgbClr val="FF0000"/>
                </a:solidFill>
              </a:rPr>
              <a:t>once</a:t>
            </a:r>
            <a:r>
              <a:rPr lang="en-US" b="1" dirty="0" smtClean="0">
                <a:solidFill>
                  <a:srgbClr val="FF0000"/>
                </a:solidFill>
              </a:rPr>
              <a:t> daily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1988840"/>
            <a:ext cx="4041775" cy="3845720"/>
          </a:xfrm>
        </p:spPr>
        <p:txBody>
          <a:bodyPr/>
          <a:lstStyle/>
          <a:p>
            <a:pPr lvl="0"/>
            <a:r>
              <a:rPr lang="en-US" dirty="0" smtClean="0"/>
              <a:t>The average time for cleaning up spillages of bodily fluids is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10-30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cs typeface="Times New Roman" pitchFamily="18" charset="0"/>
              </a:rPr>
              <a:t>more than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dirty="0" smtClean="0">
                <a:cs typeface="Times New Roman" pitchFamily="18" charset="0"/>
              </a:rPr>
              <a:t>minutes</a:t>
            </a:r>
            <a:r>
              <a:rPr lang="en-US" dirty="0" smtClean="0"/>
              <a:t>.</a:t>
            </a:r>
            <a:endParaRPr lang="ru-RU" dirty="0" smtClean="0"/>
          </a:p>
          <a:p>
            <a:pPr lvl="0"/>
            <a:r>
              <a:rPr lang="en-US" dirty="0" smtClean="0"/>
              <a:t>Nurses’ knowledge of MRSA </a:t>
            </a:r>
            <a:r>
              <a:rPr lang="en-US" b="1" i="1" dirty="0" smtClean="0">
                <a:solidFill>
                  <a:srgbClr val="FF0000"/>
                </a:solidFill>
              </a:rPr>
              <a:t>is good </a:t>
            </a:r>
            <a:r>
              <a:rPr lang="en-US" i="1" dirty="0" smtClean="0"/>
              <a:t>| </a:t>
            </a:r>
            <a:r>
              <a:rPr lang="en-US" b="1" i="1" dirty="0" smtClean="0"/>
              <a:t>fair</a:t>
            </a:r>
            <a:r>
              <a:rPr lang="en-US" i="1" dirty="0" smtClean="0"/>
              <a:t> | </a:t>
            </a:r>
            <a:r>
              <a:rPr lang="en-US" b="1" i="1" dirty="0" smtClean="0"/>
              <a:t>poor</a:t>
            </a:r>
            <a:r>
              <a:rPr lang="en-US" i="1" dirty="0" smtClean="0"/>
              <a:t>.</a:t>
            </a:r>
            <a:endParaRPr lang="ru-RU" dirty="0" smtClean="0"/>
          </a:p>
          <a:p>
            <a:pPr lvl="0"/>
            <a:r>
              <a:rPr lang="en-US" dirty="0" smtClean="0"/>
              <a:t>Nurses </a:t>
            </a:r>
            <a:r>
              <a:rPr lang="en-US" b="1" i="1" dirty="0" smtClean="0">
                <a:solidFill>
                  <a:srgbClr val="FF0000"/>
                </a:solidFill>
              </a:rPr>
              <a:t>always</a:t>
            </a:r>
            <a:r>
              <a:rPr lang="en-US" i="1" dirty="0" smtClean="0"/>
              <a:t> | </a:t>
            </a:r>
            <a:r>
              <a:rPr lang="en-US" b="1" i="1" dirty="0" smtClean="0"/>
              <a:t>do</a:t>
            </a:r>
            <a:r>
              <a:rPr lang="en-US" i="1" dirty="0" smtClean="0"/>
              <a:t> </a:t>
            </a:r>
            <a:r>
              <a:rPr lang="en-US" b="1" i="1" dirty="0" smtClean="0"/>
              <a:t>not always</a:t>
            </a:r>
            <a:r>
              <a:rPr lang="en-US" dirty="0" smtClean="0"/>
              <a:t> wear gloves.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Complete the sentences with the words below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4038600" cy="4029195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An ------ will kill microorganisms.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Use a sterile ------ to get a sample from the back of the throat.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Our bodies have ways to kill ------ such as viruses and bacteria.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The old, the young, and the very ill are most ----- to hospital infection.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Staphylococcus is ------ to most antibiotics.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There is a risk of ------ from urine and blood.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Wash floors and door handles with ------.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A home doesn’t have to be ------, but it does have to be clean.</a:t>
            </a:r>
            <a:endParaRPr lang="ru-RU" dirty="0" smtClean="0"/>
          </a:p>
          <a:p>
            <a:pPr lvl="0">
              <a:buNone/>
            </a:pPr>
            <a:endParaRPr lang="ru-RU" dirty="0" smtClean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5868144" y="2636912"/>
            <a:ext cx="2808312" cy="288032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900" dirty="0" smtClean="0"/>
              <a:t>contamination</a:t>
            </a:r>
            <a:endParaRPr lang="ru-RU" sz="2900" dirty="0" smtClean="0"/>
          </a:p>
          <a:p>
            <a:pPr marL="514350" indent="-514350">
              <a:buFont typeface="+mj-lt"/>
              <a:buAutoNum type="alphaUcPeriod"/>
            </a:pPr>
            <a:r>
              <a:rPr lang="ru-RU" sz="2900" dirty="0" smtClean="0"/>
              <a:t> </a:t>
            </a:r>
            <a:r>
              <a:rPr lang="en-US" sz="2900" dirty="0" smtClean="0"/>
              <a:t>disinfectant</a:t>
            </a:r>
            <a:endParaRPr lang="ru-RU" sz="29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900" dirty="0" smtClean="0"/>
              <a:t>antimicrobial agent</a:t>
            </a:r>
            <a:endParaRPr lang="ru-RU" sz="29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900" dirty="0" smtClean="0"/>
              <a:t> susceptible</a:t>
            </a:r>
            <a:endParaRPr lang="ru-RU" sz="29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900" dirty="0" smtClean="0"/>
              <a:t>pathogens</a:t>
            </a:r>
            <a:endParaRPr lang="ru-RU" sz="2900" dirty="0" smtClean="0"/>
          </a:p>
          <a:p>
            <a:pPr marL="514350" indent="-514350">
              <a:buFont typeface="+mj-lt"/>
              <a:buAutoNum type="alphaUcPeriod"/>
            </a:pPr>
            <a:r>
              <a:rPr lang="ru-RU" sz="2900" dirty="0" smtClean="0"/>
              <a:t> </a:t>
            </a:r>
            <a:r>
              <a:rPr lang="en-US" sz="2900" dirty="0" smtClean="0"/>
              <a:t>resistant</a:t>
            </a:r>
            <a:endParaRPr lang="ru-RU" sz="29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900" dirty="0" smtClean="0"/>
              <a:t>swab</a:t>
            </a:r>
            <a:endParaRPr lang="ru-RU" sz="29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900" dirty="0" smtClean="0"/>
              <a:t>spotless</a:t>
            </a:r>
            <a:endParaRPr lang="ru-RU" sz="2900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7704" y="764704"/>
            <a:ext cx="5400600" cy="7829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The key</a:t>
            </a:r>
            <a:endParaRPr lang="ru-RU" sz="3600" b="1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2987824" y="1916832"/>
            <a:ext cx="3024336" cy="4434840"/>
          </a:xfrm>
        </p:spPr>
        <p:txBody>
          <a:bodyPr/>
          <a:lstStyle/>
          <a:p>
            <a:pPr algn="ctr"/>
            <a:r>
              <a:rPr lang="en-US" dirty="0" smtClean="0"/>
              <a:t>1 – B</a:t>
            </a:r>
          </a:p>
          <a:p>
            <a:pPr algn="ctr"/>
            <a:r>
              <a:rPr lang="en-US" dirty="0" smtClean="0"/>
              <a:t>2 – D</a:t>
            </a:r>
          </a:p>
          <a:p>
            <a:pPr algn="ctr"/>
            <a:r>
              <a:rPr lang="en-US" dirty="0" smtClean="0"/>
              <a:t>3 – C</a:t>
            </a:r>
          </a:p>
          <a:p>
            <a:pPr algn="ctr"/>
            <a:r>
              <a:rPr lang="en-US" dirty="0" smtClean="0"/>
              <a:t>4 – F</a:t>
            </a:r>
          </a:p>
          <a:p>
            <a:pPr algn="ctr"/>
            <a:r>
              <a:rPr lang="en-US" dirty="0" smtClean="0"/>
              <a:t>5 – G</a:t>
            </a:r>
          </a:p>
          <a:p>
            <a:pPr algn="ctr"/>
            <a:r>
              <a:rPr lang="en-US" dirty="0" smtClean="0"/>
              <a:t>6 – A</a:t>
            </a:r>
          </a:p>
          <a:p>
            <a:pPr algn="ctr"/>
            <a:r>
              <a:rPr lang="en-US" dirty="0" smtClean="0"/>
              <a:t>7- E</a:t>
            </a:r>
          </a:p>
          <a:p>
            <a:pPr algn="ctr"/>
            <a:r>
              <a:rPr lang="en-US" dirty="0" smtClean="0"/>
              <a:t>8 - H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5033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Conclusion</a:t>
            </a:r>
            <a:endParaRPr lang="ru-RU" sz="3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435280" cy="4434840"/>
          </a:xfrm>
        </p:spPr>
        <p:txBody>
          <a:bodyPr/>
          <a:lstStyle/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Everything is in your hands!... So, wash them frequently!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Всё в твоих руках!... Поэтому мой их чаще!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Oganisyans\AppData\Local\Microsoft\Windows\Temporary Internet Files\Content.IE5\4QQRMVNJ\MP9004331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221088"/>
            <a:ext cx="1997918" cy="199791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787208" cy="50632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Infectious diseases are divided into </a:t>
            </a:r>
            <a:r>
              <a:rPr lang="ru-RU" sz="3200" b="1" dirty="0" smtClean="0"/>
              <a:t>4</a:t>
            </a:r>
            <a:r>
              <a:rPr lang="en-US" sz="3200" b="1" dirty="0" smtClean="0"/>
              <a:t> main groups: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389120"/>
          </a:xfrm>
        </p:spPr>
        <p:txBody>
          <a:bodyPr/>
          <a:lstStyle/>
          <a:p>
            <a:r>
              <a:rPr lang="en-US" dirty="0" smtClean="0"/>
              <a:t>Intestinal infectious diseases  </a:t>
            </a:r>
          </a:p>
          <a:p>
            <a:pPr>
              <a:buNone/>
            </a:pPr>
            <a:r>
              <a:rPr lang="ru-RU" i="1" dirty="0" smtClean="0"/>
              <a:t>Кишечные инфекции</a:t>
            </a:r>
            <a:r>
              <a:rPr lang="en-US" i="1" dirty="0" smtClean="0"/>
              <a:t>; </a:t>
            </a:r>
            <a:endParaRPr lang="ru-RU" dirty="0" smtClean="0"/>
          </a:p>
          <a:p>
            <a:r>
              <a:rPr lang="en-US" dirty="0" smtClean="0"/>
              <a:t>Infectious diseases of respiratory tract  </a:t>
            </a:r>
          </a:p>
          <a:p>
            <a:pPr>
              <a:buNone/>
            </a:pPr>
            <a:r>
              <a:rPr lang="ru-RU" i="1" dirty="0" smtClean="0"/>
              <a:t>Инфекции дыхательных путей</a:t>
            </a:r>
            <a:r>
              <a:rPr lang="en-US" i="1" dirty="0" smtClean="0"/>
              <a:t>;</a:t>
            </a:r>
            <a:endParaRPr lang="ru-RU" dirty="0" smtClean="0"/>
          </a:p>
          <a:p>
            <a:r>
              <a:rPr lang="en-US" dirty="0" smtClean="0"/>
              <a:t>Blood infectious diseases  </a:t>
            </a:r>
          </a:p>
          <a:p>
            <a:pPr>
              <a:buNone/>
            </a:pPr>
            <a:r>
              <a:rPr lang="ru-RU" i="1" dirty="0" smtClean="0"/>
              <a:t>Кровяные инфекции</a:t>
            </a:r>
            <a:r>
              <a:rPr lang="en-US" i="1" dirty="0" smtClean="0"/>
              <a:t>; </a:t>
            </a:r>
            <a:endParaRPr lang="ru-RU" dirty="0" smtClean="0"/>
          </a:p>
          <a:p>
            <a:r>
              <a:rPr lang="en-US" dirty="0" smtClean="0"/>
              <a:t>Infectious diseases of outer layers </a:t>
            </a:r>
          </a:p>
          <a:p>
            <a:pPr>
              <a:buNone/>
            </a:pPr>
            <a:r>
              <a:rPr lang="ru-RU" i="1" dirty="0" smtClean="0"/>
              <a:t>Инфекции наружных покровов</a:t>
            </a:r>
            <a:r>
              <a:rPr lang="en-US" i="1" dirty="0" smtClean="0"/>
              <a:t>. </a:t>
            </a:r>
            <a:endParaRPr lang="ru-RU" dirty="0"/>
          </a:p>
        </p:txBody>
      </p:sp>
      <p:pic>
        <p:nvPicPr>
          <p:cNvPr id="10" name="Рисунок 9" descr="INCE%20BAGIRS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916832"/>
            <a:ext cx="1368152" cy="1026114"/>
          </a:xfrm>
          <a:prstGeom prst="rect">
            <a:avLst/>
          </a:prstGeom>
        </p:spPr>
      </p:pic>
      <p:pic>
        <p:nvPicPr>
          <p:cNvPr id="11" name="Рисунок 10" descr="243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2924944"/>
            <a:ext cx="1224136" cy="1224136"/>
          </a:xfrm>
          <a:prstGeom prst="rect">
            <a:avLst/>
          </a:prstGeom>
        </p:spPr>
      </p:pic>
      <p:pic>
        <p:nvPicPr>
          <p:cNvPr id="1030" name="Picture 6" descr="C:\Users\Oganisyans\AppData\Local\Microsoft\Windows\Temporary Internet Files\Content.IE5\P1E9CQDP\MP90040734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789040"/>
            <a:ext cx="945597" cy="1224135"/>
          </a:xfrm>
          <a:prstGeom prst="rect">
            <a:avLst/>
          </a:prstGeom>
          <a:noFill/>
        </p:spPr>
      </p:pic>
      <p:pic>
        <p:nvPicPr>
          <p:cNvPr id="15" name="Рисунок 14" descr="skin_koja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4606165"/>
            <a:ext cx="1224135" cy="162339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715200" cy="65033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Intestinal infectious diseases are: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1844824"/>
            <a:ext cx="3106688" cy="33123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Typhoid fever </a:t>
            </a:r>
            <a:endParaRPr lang="en-US" sz="2800" i="1" dirty="0" smtClean="0"/>
          </a:p>
          <a:p>
            <a:pPr>
              <a:buNone/>
            </a:pPr>
            <a:r>
              <a:rPr lang="ru-RU" sz="2800" i="1" dirty="0" smtClean="0"/>
              <a:t>Брюшной тиф</a:t>
            </a:r>
            <a:r>
              <a:rPr lang="en-US" sz="2800" i="1" dirty="0" smtClean="0"/>
              <a:t>; </a:t>
            </a:r>
            <a:endParaRPr lang="ru-RU" sz="2800" dirty="0" smtClean="0"/>
          </a:p>
          <a:p>
            <a:r>
              <a:rPr lang="en-US" sz="2800" dirty="0" smtClean="0"/>
              <a:t>Dysentery</a:t>
            </a:r>
            <a:endParaRPr lang="en-US" sz="2800" i="1" dirty="0" smtClean="0"/>
          </a:p>
          <a:p>
            <a:pPr>
              <a:buNone/>
            </a:pPr>
            <a:r>
              <a:rPr lang="en-US" sz="2800" i="1" dirty="0" smtClean="0"/>
              <a:t> </a:t>
            </a:r>
            <a:r>
              <a:rPr lang="ru-RU" sz="2800" i="1" dirty="0" smtClean="0"/>
              <a:t>Дизентерия</a:t>
            </a:r>
            <a:r>
              <a:rPr lang="en-US" sz="2800" i="1" dirty="0" smtClean="0"/>
              <a:t>;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Cholera  </a:t>
            </a:r>
          </a:p>
          <a:p>
            <a:pPr>
              <a:buNone/>
            </a:pPr>
            <a:r>
              <a:rPr lang="ru-RU" sz="2800" i="1" dirty="0" smtClean="0"/>
              <a:t>Холера</a:t>
            </a:r>
            <a:r>
              <a:rPr lang="en-US" sz="2800" dirty="0" smtClean="0"/>
              <a:t>;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2996952"/>
            <a:ext cx="4038600" cy="3240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Virus hepatitis  A  </a:t>
            </a:r>
          </a:p>
          <a:p>
            <a:pPr>
              <a:buNone/>
            </a:pPr>
            <a:r>
              <a:rPr lang="ru-RU" sz="2800" i="1" dirty="0" smtClean="0"/>
              <a:t>Вирусный гепатит </a:t>
            </a:r>
            <a:r>
              <a:rPr lang="en-US" sz="2800" i="1" dirty="0" smtClean="0"/>
              <a:t>A;</a:t>
            </a:r>
          </a:p>
          <a:p>
            <a:r>
              <a:rPr lang="en-US" sz="2800" i="1" dirty="0" smtClean="0"/>
              <a:t> </a:t>
            </a:r>
            <a:r>
              <a:rPr lang="en-US" sz="2800" dirty="0" smtClean="0"/>
              <a:t>Poliomyelitis  </a:t>
            </a:r>
          </a:p>
          <a:p>
            <a:pPr>
              <a:buNone/>
            </a:pPr>
            <a:r>
              <a:rPr lang="ru-RU" sz="2800" i="1" dirty="0" smtClean="0"/>
              <a:t>Полиомиелит</a:t>
            </a:r>
            <a:r>
              <a:rPr lang="en-US" sz="2800" i="1" dirty="0" smtClean="0"/>
              <a:t>;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Salmonellosis</a:t>
            </a:r>
            <a:r>
              <a:rPr lang="en-US" sz="2800" dirty="0" smtClean="0"/>
              <a:t>  </a:t>
            </a:r>
          </a:p>
          <a:p>
            <a:pPr>
              <a:buNone/>
            </a:pPr>
            <a:r>
              <a:rPr lang="ru-RU" sz="2800" i="1" dirty="0" smtClean="0"/>
              <a:t>Сальмонеллез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pPr>
              <a:buNone/>
            </a:pP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787208" cy="65033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Infectious diseases of respiratory tract are: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Epidemic </a:t>
            </a:r>
            <a:r>
              <a:rPr lang="en-US" dirty="0" err="1" smtClean="0"/>
              <a:t>parotitis</a:t>
            </a:r>
            <a:r>
              <a:rPr lang="en-US" dirty="0" smtClean="0"/>
              <a:t> or Mumps </a:t>
            </a:r>
          </a:p>
          <a:p>
            <a:pPr>
              <a:buNone/>
            </a:pPr>
            <a:r>
              <a:rPr lang="ru-RU" i="1" dirty="0" smtClean="0"/>
              <a:t>Эпидемический паротит</a:t>
            </a:r>
            <a:r>
              <a:rPr lang="en-US" i="1" dirty="0" smtClean="0"/>
              <a:t>;</a:t>
            </a:r>
            <a:r>
              <a:rPr lang="en-US" dirty="0" smtClean="0"/>
              <a:t> </a:t>
            </a:r>
          </a:p>
          <a:p>
            <a:r>
              <a:rPr lang="en-US" dirty="0" smtClean="0"/>
              <a:t>Quinsy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ru-RU" i="1" dirty="0" smtClean="0"/>
              <a:t>Ангина</a:t>
            </a:r>
            <a:r>
              <a:rPr lang="en-US" i="1" dirty="0" smtClean="0"/>
              <a:t>;</a:t>
            </a:r>
            <a:r>
              <a:rPr lang="en-US" dirty="0" smtClean="0"/>
              <a:t> </a:t>
            </a:r>
          </a:p>
          <a:p>
            <a:r>
              <a:rPr lang="en-US" dirty="0" smtClean="0"/>
              <a:t>Diphtheria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ru-RU" i="1" dirty="0" smtClean="0"/>
              <a:t>Дифтерия</a:t>
            </a:r>
            <a:r>
              <a:rPr lang="en-US" i="1" dirty="0" smtClean="0"/>
              <a:t>;</a:t>
            </a:r>
            <a:r>
              <a:rPr lang="en-US" dirty="0" smtClean="0"/>
              <a:t> </a:t>
            </a:r>
          </a:p>
          <a:p>
            <a:r>
              <a:rPr lang="en-US" dirty="0" smtClean="0"/>
              <a:t>Scarlet fever  </a:t>
            </a:r>
          </a:p>
          <a:p>
            <a:pPr>
              <a:buNone/>
            </a:pPr>
            <a:r>
              <a:rPr lang="ru-RU" i="1" dirty="0" smtClean="0"/>
              <a:t>Скарлатина</a:t>
            </a:r>
            <a:r>
              <a:rPr lang="en-US" i="1" dirty="0" smtClean="0"/>
              <a:t>;</a:t>
            </a:r>
            <a:r>
              <a:rPr lang="en-US" dirty="0" smtClean="0"/>
              <a:t> </a:t>
            </a:r>
          </a:p>
          <a:p>
            <a:r>
              <a:rPr lang="en-US" dirty="0" smtClean="0"/>
              <a:t>Tonsillitis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ru-RU" i="1" dirty="0" smtClean="0"/>
              <a:t>Тонзиллит</a:t>
            </a:r>
            <a:r>
              <a:rPr lang="en-US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Grippe or Influenza (Flu) </a:t>
            </a:r>
          </a:p>
          <a:p>
            <a:pPr>
              <a:buNone/>
            </a:pPr>
            <a:r>
              <a:rPr lang="ru-RU" i="1" dirty="0" smtClean="0"/>
              <a:t>Грипп</a:t>
            </a:r>
            <a:r>
              <a:rPr lang="en-US" i="1" dirty="0" smtClean="0"/>
              <a:t>;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Measles</a:t>
            </a:r>
          </a:p>
          <a:p>
            <a:pPr>
              <a:buNone/>
            </a:pPr>
            <a:r>
              <a:rPr lang="en-US" i="1" dirty="0" smtClean="0"/>
              <a:t> </a:t>
            </a:r>
            <a:r>
              <a:rPr lang="ru-RU" i="1" dirty="0" smtClean="0"/>
              <a:t>Корь</a:t>
            </a:r>
            <a:r>
              <a:rPr lang="en-US" i="1" dirty="0" smtClean="0"/>
              <a:t>;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Whooping cough</a:t>
            </a:r>
          </a:p>
          <a:p>
            <a:pPr>
              <a:buNone/>
            </a:pPr>
            <a:r>
              <a:rPr lang="en-US" i="1" dirty="0" smtClean="0"/>
              <a:t> </a:t>
            </a:r>
            <a:r>
              <a:rPr lang="ru-RU" i="1" dirty="0" smtClean="0"/>
              <a:t>Коклюш</a:t>
            </a:r>
            <a:r>
              <a:rPr lang="en-US" i="1" dirty="0" smtClean="0"/>
              <a:t>;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Chickenpox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ru-RU" i="1" dirty="0" smtClean="0"/>
              <a:t>Ветряная оспа</a:t>
            </a:r>
            <a:r>
              <a:rPr lang="en-US" i="1" dirty="0" smtClean="0"/>
              <a:t>;</a:t>
            </a:r>
            <a:r>
              <a:rPr lang="en-US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787208" cy="79435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Blood infectious diseases are: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2060848"/>
            <a:ext cx="2026568" cy="122088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200" dirty="0" smtClean="0"/>
              <a:t>Malaria </a:t>
            </a:r>
          </a:p>
          <a:p>
            <a:pPr>
              <a:buNone/>
            </a:pPr>
            <a:r>
              <a:rPr lang="en-US" sz="3200" dirty="0" smtClean="0"/>
              <a:t> </a:t>
            </a:r>
            <a:r>
              <a:rPr lang="ru-RU" sz="3200" i="1" dirty="0" smtClean="0"/>
              <a:t>Малярия</a:t>
            </a:r>
            <a:endParaRPr lang="en-US" sz="3200" dirty="0" smtClean="0"/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660232" y="4221088"/>
            <a:ext cx="1764704" cy="19419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Plague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Чума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483768" y="3284984"/>
            <a:ext cx="4320480" cy="1440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Virus encephalitis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Вирусный энцефалит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03232" cy="5783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Infectious diseases of outer layers are</a:t>
            </a:r>
            <a:r>
              <a:rPr lang="ru-RU" sz="4000" b="1" dirty="0" smtClean="0"/>
              <a:t>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2132856"/>
            <a:ext cx="3538736" cy="3453131"/>
          </a:xfrm>
        </p:spPr>
        <p:txBody>
          <a:bodyPr>
            <a:normAutofit/>
          </a:bodyPr>
          <a:lstStyle/>
          <a:p>
            <a:r>
              <a:rPr lang="en-US" dirty="0" smtClean="0"/>
              <a:t>Epidemic </a:t>
            </a:r>
            <a:r>
              <a:rPr lang="en-US" dirty="0" err="1" smtClean="0"/>
              <a:t>stomatitis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ru-RU" i="1" dirty="0" smtClean="0"/>
              <a:t>Ящур</a:t>
            </a:r>
            <a:r>
              <a:rPr lang="en-US" i="1" dirty="0" smtClean="0"/>
              <a:t>; </a:t>
            </a:r>
            <a:endParaRPr lang="ru-RU" i="1" dirty="0" smtClean="0"/>
          </a:p>
          <a:p>
            <a:r>
              <a:rPr lang="en-US" dirty="0" smtClean="0"/>
              <a:t>Trachoma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Трахома</a:t>
            </a:r>
            <a:r>
              <a:rPr lang="en-US" i="1" dirty="0" smtClean="0"/>
              <a:t>;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Rabies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Бешенство</a:t>
            </a:r>
            <a:r>
              <a:rPr lang="en-US" i="1" dirty="0" smtClean="0"/>
              <a:t>;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96136" y="2132856"/>
            <a:ext cx="2588096" cy="3237107"/>
          </a:xfrm>
        </p:spPr>
        <p:txBody>
          <a:bodyPr>
            <a:normAutofit/>
          </a:bodyPr>
          <a:lstStyle/>
          <a:p>
            <a:r>
              <a:rPr lang="en-US" dirty="0" smtClean="0"/>
              <a:t>Tetanus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Столбняк</a:t>
            </a:r>
            <a:r>
              <a:rPr lang="en-US" i="1" dirty="0" smtClean="0"/>
              <a:t>;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Gangrene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Гангрена</a:t>
            </a:r>
            <a:r>
              <a:rPr lang="en-US" i="1" dirty="0" smtClean="0"/>
              <a:t>;</a:t>
            </a:r>
            <a:endParaRPr lang="ru-RU" dirty="0" smtClean="0"/>
          </a:p>
          <a:p>
            <a:r>
              <a:rPr lang="en-US" dirty="0" smtClean="0"/>
              <a:t>Anthrax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i="1" dirty="0" smtClean="0"/>
              <a:t>Сибирская язва.</a:t>
            </a:r>
            <a:r>
              <a:rPr lang="ru-RU" dirty="0" smtClean="0"/>
              <a:t>  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Hygiene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67744" y="1844824"/>
            <a:ext cx="4612008" cy="2298785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Hygiene is a friend of health</a:t>
            </a:r>
            <a:r>
              <a:rPr lang="ru-RU" dirty="0" smtClean="0"/>
              <a:t>!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400" dirty="0" smtClean="0"/>
              <a:t>Гигиена – подруга здоровья!</a:t>
            </a:r>
            <a:endParaRPr lang="ru-RU" sz="2400" dirty="0"/>
          </a:p>
        </p:txBody>
      </p:sp>
      <p:pic>
        <p:nvPicPr>
          <p:cNvPr id="10" name="Рисунок 9" descr="photos0-800x60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077072"/>
            <a:ext cx="2729880" cy="204741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The sources of the infectious diseases</a:t>
            </a:r>
            <a:r>
              <a:rPr lang="ru-RU" sz="3200" dirty="0" smtClean="0"/>
              <a:t>:</a:t>
            </a:r>
            <a:br>
              <a:rPr lang="ru-RU" sz="3200" dirty="0" smtClean="0"/>
            </a:br>
            <a:r>
              <a:rPr lang="ru-RU" sz="2200" dirty="0" smtClean="0"/>
              <a:t>Источники инфекционных заболеваний:</a:t>
            </a:r>
            <a:endParaRPr lang="ru-RU" sz="2200" dirty="0"/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3384376" cy="39604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Air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en-US" dirty="0" smtClean="0"/>
              <a:t>Medical Staff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en-US" dirty="0" smtClean="0"/>
              <a:t>A sick person </a:t>
            </a:r>
          </a:p>
          <a:p>
            <a:r>
              <a:rPr lang="en-US" dirty="0" smtClean="0"/>
              <a:t>Food</a:t>
            </a:r>
            <a:r>
              <a:rPr lang="ru-RU" dirty="0" smtClean="0"/>
              <a:t> </a:t>
            </a:r>
          </a:p>
          <a:p>
            <a:r>
              <a:rPr lang="en-US" dirty="0" smtClean="0"/>
              <a:t>Clothes</a:t>
            </a:r>
            <a:r>
              <a:rPr lang="ru-RU" dirty="0" smtClean="0"/>
              <a:t>   </a:t>
            </a:r>
          </a:p>
          <a:p>
            <a:r>
              <a:rPr lang="en-US" dirty="0" smtClean="0"/>
              <a:t>Medical instruments</a:t>
            </a:r>
            <a:r>
              <a:rPr lang="ru-RU" dirty="0" smtClean="0"/>
              <a:t>  </a:t>
            </a:r>
            <a:endParaRPr lang="en-US" dirty="0" smtClean="0"/>
          </a:p>
          <a:p>
            <a:r>
              <a:rPr lang="en-US" dirty="0" smtClean="0"/>
              <a:t>Water</a:t>
            </a:r>
            <a:endParaRPr lang="ru-RU" dirty="0" smtClean="0"/>
          </a:p>
          <a:p>
            <a:r>
              <a:rPr lang="en-US" dirty="0" smtClean="0"/>
              <a:t>Insects &amp; </a:t>
            </a:r>
          </a:p>
          <a:p>
            <a:pPr>
              <a:buNone/>
            </a:pPr>
            <a:r>
              <a:rPr lang="en-US" dirty="0" smtClean="0"/>
              <a:t>     animals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3077" name="Picture 5" descr="C:\Users\Oganisyans\AppData\Local\Microsoft\Windows\Temporary Internet Files\Content.IE5\P1E9CQDP\MP90042761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301208"/>
            <a:ext cx="1314345" cy="1314345"/>
          </a:xfrm>
          <a:prstGeom prst="rect">
            <a:avLst/>
          </a:prstGeom>
          <a:noFill/>
        </p:spPr>
      </p:pic>
      <p:pic>
        <p:nvPicPr>
          <p:cNvPr id="3078" name="Picture 6" descr="C:\Users\Oganisyans\AppData\Local\Microsoft\Windows\Temporary Internet Files\Content.IE5\XZCT5QPC\MP90043933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429382"/>
            <a:ext cx="1368152" cy="1932040"/>
          </a:xfrm>
          <a:prstGeom prst="rect">
            <a:avLst/>
          </a:prstGeom>
          <a:noFill/>
        </p:spPr>
      </p:pic>
      <p:pic>
        <p:nvPicPr>
          <p:cNvPr id="14" name="Рисунок 13" descr="2860543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5085184"/>
            <a:ext cx="1950720" cy="1524000"/>
          </a:xfrm>
          <a:prstGeom prst="rect">
            <a:avLst/>
          </a:prstGeom>
        </p:spPr>
      </p:pic>
      <p:pic>
        <p:nvPicPr>
          <p:cNvPr id="15" name="Рисунок 14" descr="5099_main_image_12459472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1628800"/>
            <a:ext cx="1906141" cy="1803106"/>
          </a:xfrm>
          <a:prstGeom prst="rect">
            <a:avLst/>
          </a:prstGeom>
        </p:spPr>
      </p:pic>
      <p:pic>
        <p:nvPicPr>
          <p:cNvPr id="18" name="Рисунок 17" descr="top-10-innovation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3356992"/>
            <a:ext cx="1584176" cy="1584176"/>
          </a:xfrm>
          <a:prstGeom prst="rect">
            <a:avLst/>
          </a:prstGeom>
        </p:spPr>
      </p:pic>
      <p:pic>
        <p:nvPicPr>
          <p:cNvPr id="19" name="Рисунок 18" descr="mpglas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5013176"/>
            <a:ext cx="1421904" cy="1475937"/>
          </a:xfrm>
          <a:prstGeom prst="rect">
            <a:avLst/>
          </a:prstGeom>
        </p:spPr>
      </p:pic>
      <p:pic>
        <p:nvPicPr>
          <p:cNvPr id="3076" name="Picture 4" descr="C:\Users\Oganisyans\AppData\Local\Microsoft\Windows\Temporary Internet Files\Content.IE5\P1E9CQDP\MP900182789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3429000"/>
            <a:ext cx="2398737" cy="1599158"/>
          </a:xfrm>
          <a:prstGeom prst="rect">
            <a:avLst/>
          </a:prstGeom>
          <a:noFill/>
        </p:spPr>
      </p:pic>
      <p:pic>
        <p:nvPicPr>
          <p:cNvPr id="11" name="Рисунок 10" descr="6628820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7864" y="1916832"/>
            <a:ext cx="1824202" cy="136815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783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3100" b="1" u="sng" dirty="0" smtClean="0"/>
              <a:t>Test your knowledge of hygiene by doing this quiz</a:t>
            </a:r>
            <a:r>
              <a:rPr lang="ru-RU" sz="3100" b="1" u="sng" dirty="0" smtClean="0"/>
              <a:t>!</a:t>
            </a:r>
            <a:endParaRPr lang="ru-RU" sz="31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556792"/>
            <a:ext cx="3024336" cy="2016224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1. </a:t>
            </a:r>
            <a:r>
              <a:rPr lang="en-US" u="sng" dirty="0" smtClean="0">
                <a:solidFill>
                  <a:schemeClr val="tx2"/>
                </a:solidFill>
              </a:rPr>
              <a:t>What is MRSA?</a:t>
            </a:r>
            <a:endParaRPr lang="ru-RU" u="sng" dirty="0" smtClean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a virus</a:t>
            </a:r>
            <a:endParaRPr lang="ru-RU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a bacterium</a:t>
            </a:r>
            <a:endParaRPr lang="ru-RU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an antibiotic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03648" y="3645024"/>
            <a:ext cx="3456384" cy="2600908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3. </a:t>
            </a:r>
            <a:r>
              <a:rPr lang="en-US" u="sng" dirty="0" smtClean="0">
                <a:solidFill>
                  <a:schemeClr val="tx2"/>
                </a:solidFill>
              </a:rPr>
              <a:t>Which of these things has nothing to do with bacteria?</a:t>
            </a:r>
            <a:endParaRPr lang="ru-RU" u="sng" dirty="0" smtClean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a wine making</a:t>
            </a:r>
            <a:endParaRPr lang="ru-RU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yoghurt</a:t>
            </a:r>
            <a:endParaRPr lang="ru-RU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the common cold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2483768" y="7101408"/>
            <a:ext cx="4038600" cy="30963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5436096" y="1556792"/>
            <a:ext cx="3283024" cy="3600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z="2400" u="sng" dirty="0" smtClean="0">
                <a:solidFill>
                  <a:schemeClr val="tx2"/>
                </a:solidFill>
              </a:rPr>
              <a:t>2. </a:t>
            </a:r>
            <a:r>
              <a:rPr lang="en-US" sz="2400" u="sng" dirty="0" smtClean="0">
                <a:solidFill>
                  <a:schemeClr val="tx2"/>
                </a:solidFill>
              </a:rPr>
              <a:t>How do you catch MRSA?</a:t>
            </a:r>
            <a:endParaRPr lang="ru-RU" sz="2400" u="sng" dirty="0" smtClean="0">
              <a:solidFill>
                <a:schemeClr val="tx2"/>
              </a:solidFill>
            </a:endParaRPr>
          </a:p>
          <a:p>
            <a:pPr lvl="0"/>
            <a:endParaRPr lang="ru-RU" sz="2400" u="sng" dirty="0" smtClean="0">
              <a:solidFill>
                <a:schemeClr val="tx2"/>
              </a:solidFill>
            </a:endParaRPr>
          </a:p>
          <a:p>
            <a:pPr lvl="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400" dirty="0" smtClean="0"/>
              <a:t>by eating from dirty plates</a:t>
            </a:r>
            <a:endParaRPr lang="ru-RU" sz="2400" dirty="0" smtClean="0"/>
          </a:p>
          <a:p>
            <a:pPr lvl="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400" dirty="0" smtClean="0"/>
              <a:t>from poor  hospital hygiene</a:t>
            </a:r>
            <a:endParaRPr lang="ru-RU" sz="2400" dirty="0" smtClean="0"/>
          </a:p>
          <a:p>
            <a:pPr lvl="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400" dirty="0" smtClean="0"/>
              <a:t>by drinking bad water</a:t>
            </a:r>
            <a:endParaRPr lang="ru-RU" sz="24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Oganisyans\AppData\Local\Microsoft\Windows\Temporary Internet Files\Content.IE5\XZCT5QPC\MP9002894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485287"/>
            <a:ext cx="720080" cy="1093648"/>
          </a:xfrm>
          <a:prstGeom prst="rect">
            <a:avLst/>
          </a:prstGeom>
          <a:noFill/>
        </p:spPr>
      </p:pic>
      <p:pic>
        <p:nvPicPr>
          <p:cNvPr id="4099" name="Picture 3" descr="C:\Users\Oganisyans\AppData\Local\Microsoft\Windows\Temporary Internet Files\Content.IE5\XZCT5QPC\MC90043252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445224"/>
            <a:ext cx="1193750" cy="11937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1491</TotalTime>
  <Words>749</Words>
  <Application>Microsoft Office PowerPoint</Application>
  <PresentationFormat>Экран (4:3)</PresentationFormat>
  <Paragraphs>169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Инфекционные заболевания Infectious diseases</vt:lpstr>
      <vt:lpstr>Infectious diseases are divided into 4 main groups: </vt:lpstr>
      <vt:lpstr>Intestinal infectious diseases are:</vt:lpstr>
      <vt:lpstr>Infectious diseases of respiratory tract are: </vt:lpstr>
      <vt:lpstr>Blood infectious diseases are:</vt:lpstr>
      <vt:lpstr>Infectious diseases of outer layers are:</vt:lpstr>
      <vt:lpstr>Hygiene</vt:lpstr>
      <vt:lpstr>The sources of the infectious diseases: Источники инфекционных заболеваний:</vt:lpstr>
      <vt:lpstr> Test your knowledge of hygiene by doing this quiz!</vt:lpstr>
      <vt:lpstr>Слайд 10</vt:lpstr>
      <vt:lpstr>Hygiene equipments</vt:lpstr>
      <vt:lpstr>Слайд 12</vt:lpstr>
      <vt:lpstr>A task to the dialogue </vt:lpstr>
      <vt:lpstr>Key to the dialogue </vt:lpstr>
      <vt:lpstr>Complete the sentences with the words below </vt:lpstr>
      <vt:lpstr>The key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Инфекционные заболевания Infectious diseases</dc:title>
  <dc:creator>Oganisyans</dc:creator>
  <cp:lastModifiedBy>Oganisyans</cp:lastModifiedBy>
  <cp:revision>134</cp:revision>
  <dcterms:created xsi:type="dcterms:W3CDTF">2011-01-21T13:42:53Z</dcterms:created>
  <dcterms:modified xsi:type="dcterms:W3CDTF">2011-01-30T20:14:37Z</dcterms:modified>
</cp:coreProperties>
</file>