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5" r:id="rId2"/>
    <p:sldId id="258" r:id="rId3"/>
    <p:sldId id="305" r:id="rId4"/>
    <p:sldId id="306" r:id="rId5"/>
    <p:sldId id="268" r:id="rId6"/>
    <p:sldId id="272" r:id="rId7"/>
    <p:sldId id="274" r:id="rId8"/>
    <p:sldId id="276" r:id="rId9"/>
    <p:sldId id="278" r:id="rId10"/>
    <p:sldId id="280" r:id="rId11"/>
    <p:sldId id="282" r:id="rId12"/>
    <p:sldId id="285" r:id="rId13"/>
    <p:sldId id="286" r:id="rId14"/>
    <p:sldId id="288" r:id="rId15"/>
    <p:sldId id="299" r:id="rId16"/>
    <p:sldId id="289" r:id="rId17"/>
    <p:sldId id="297" r:id="rId18"/>
    <p:sldId id="301" r:id="rId19"/>
    <p:sldId id="296" r:id="rId20"/>
    <p:sldId id="262" r:id="rId21"/>
    <p:sldId id="260" r:id="rId22"/>
    <p:sldId id="304" r:id="rId23"/>
    <p:sldId id="302" r:id="rId24"/>
    <p:sldId id="298" r:id="rId25"/>
    <p:sldId id="33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CC"/>
    <a:srgbClr val="2D6BB5"/>
    <a:srgbClr val="FF3300"/>
    <a:srgbClr val="42DA66"/>
    <a:srgbClr val="C0E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40" autoAdjust="0"/>
  </p:normalViewPr>
  <p:slideViewPr>
    <p:cSldViewPr>
      <p:cViewPr>
        <p:scale>
          <a:sx n="70" d="100"/>
          <a:sy n="70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078A0D-2D2D-407B-9BD5-26017CBA03E0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9AFBAA-27C5-41C0-A385-6F9EF4BB7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8F07-A001-466B-9CD4-950B6D72E191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EEBC-17E0-4406-9F65-CE1185D3F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E6D4F-D326-44EB-98E6-950199A63B7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8B4D-5CC5-4C28-9641-8147CA000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1A41F-D96C-478D-A82A-FC82B98B1E0E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AE67-C127-48DC-B7A4-CD7F291F1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12AF-E31D-494F-B5CA-5D962C69EF4C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934B-F4A9-42C6-9213-B618A0FB7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6212-EE63-4DA7-ADB1-C3CF4D777FE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2626-4E4D-4CC4-BA9D-7172352D0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4496-57DD-4FCD-A1C1-92AAECB5A806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FE86-854C-4E30-B6E2-AD8DE935C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6CB7-5ED0-419B-8519-85FC4842E802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23AB-BC03-4FD1-8388-14F5DD522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CD75-2A4A-4EEC-A7E6-44107DC6833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D70FF-5FF5-4587-8B8F-586E64B55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13479-8F79-4C18-9516-5CD3F0D6A7D7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27C4-AA1B-46FF-A826-1E8041B7E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58EF-3C9E-4F2D-8B94-AF1E3E9793FC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B0A34-92BF-4B8B-88E4-A16D48D5D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FDA0-7B2D-4709-82AF-AEB296BE0F9E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4EE0-4E96-4E41-AE01-8BC49D415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0BA75-3120-4B3E-B4D2-109BA45A1612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854A19-5F24-4FEC-8F33-23A701E58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8.xml"/><Relationship Id="rId12" Type="http://schemas.openxmlformats.org/officeDocument/2006/relationships/image" Target="../media/image3.e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4.xml"/><Relationship Id="rId5" Type="http://schemas.openxmlformats.org/officeDocument/2006/relationships/slide" Target="slide16.xml"/><Relationship Id="rId10" Type="http://schemas.openxmlformats.org/officeDocument/2006/relationships/slide" Target="slide23.xml"/><Relationship Id="rId4" Type="http://schemas.openxmlformats.org/officeDocument/2006/relationships/slide" Target="slide15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9925" y="4292600"/>
            <a:ext cx="19589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82950" y="476250"/>
            <a:ext cx="5861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002060"/>
                </a:solidFill>
                <a:latin typeface="Arial Black" pitchFamily="34" charset="0"/>
              </a:rPr>
              <a:t>ОТКРЫТЫЙ УРОК</a:t>
            </a:r>
          </a:p>
          <a:p>
            <a:r>
              <a:rPr lang="ru-RU" sz="4000" b="1" i="1">
                <a:solidFill>
                  <a:srgbClr val="002060"/>
                </a:solidFill>
                <a:latin typeface="Arial Black" pitchFamily="34" charset="0"/>
              </a:rPr>
              <a:t>ХОРА «КАМЕРТОН»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47813" y="2349500"/>
            <a:ext cx="64579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 i="1" u="sng">
                <a:solidFill>
                  <a:srgbClr val="002060"/>
                </a:solidFill>
                <a:latin typeface="Calibri" pitchFamily="34" charset="0"/>
              </a:rPr>
              <a:t>Тема урока</a:t>
            </a:r>
            <a:r>
              <a:rPr lang="ru-RU" sz="3200" b="1" i="1">
                <a:solidFill>
                  <a:srgbClr val="002060"/>
                </a:solidFill>
                <a:latin typeface="Calibri" pitchFamily="34" charset="0"/>
              </a:rPr>
              <a:t>: Начальный этап</a:t>
            </a:r>
          </a:p>
          <a:p>
            <a:pPr algn="just"/>
            <a:r>
              <a:rPr lang="ru-RU" sz="3200" b="1" i="1">
                <a:solidFill>
                  <a:srgbClr val="002060"/>
                </a:solidFill>
                <a:latin typeface="Calibri" pitchFamily="34" charset="0"/>
              </a:rPr>
              <a:t>разучивания украинской народной</a:t>
            </a:r>
          </a:p>
          <a:p>
            <a:pPr algn="just"/>
            <a:r>
              <a:rPr lang="ru-RU" sz="3200" b="1" i="1">
                <a:solidFill>
                  <a:srgbClr val="002060"/>
                </a:solidFill>
                <a:latin typeface="Calibri" pitchFamily="34" charset="0"/>
              </a:rPr>
              <a:t>песни «Журавель», </a:t>
            </a:r>
          </a:p>
          <a:p>
            <a:pPr algn="just"/>
            <a:r>
              <a:rPr lang="ru-RU" sz="3200" b="1" i="1">
                <a:solidFill>
                  <a:srgbClr val="002060"/>
                </a:solidFill>
                <a:latin typeface="Calibri" pitchFamily="34" charset="0"/>
              </a:rPr>
              <a:t>обработка В. Соколова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50825" y="4868863"/>
            <a:ext cx="63373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Разработала:</a:t>
            </a:r>
          </a:p>
          <a:p>
            <a:r>
              <a:rPr lang="ru-RU" b="1" i="1">
                <a:latin typeface="Calibri" pitchFamily="34" charset="0"/>
              </a:rPr>
              <a:t>Данилова Юлия Анатольевна</a:t>
            </a:r>
          </a:p>
          <a:p>
            <a:r>
              <a:rPr lang="ru-RU" b="1" i="1">
                <a:latin typeface="Calibri" pitchFamily="34" charset="0"/>
              </a:rPr>
              <a:t>преподаватель хора МОУ ДОД «Федоровская ДШИ»</a:t>
            </a:r>
          </a:p>
          <a:p>
            <a:r>
              <a:rPr lang="ru-RU" b="1" i="1">
                <a:latin typeface="Calibri" pitchFamily="34" charset="0"/>
              </a:rPr>
              <a:t>г.п. Федоровский, Сургутского района ХМАО-Югры</a:t>
            </a:r>
          </a:p>
          <a:p>
            <a:r>
              <a:rPr lang="ru-RU" b="1" i="1">
                <a:latin typeface="Calibri" pitchFamily="34" charset="0"/>
              </a:rPr>
              <a:t>Идентификатор автора № 235-420-238</a:t>
            </a:r>
            <a:endParaRPr lang="en-US" b="1" i="1">
              <a:latin typeface="Calibri" pitchFamily="34" charset="0"/>
            </a:endParaRPr>
          </a:p>
          <a:p>
            <a:pPr algn="ctr"/>
            <a:endParaRPr lang="ru-RU" b="1" i="1">
              <a:latin typeface="Calibri" pitchFamily="34" charset="0"/>
            </a:endParaRPr>
          </a:p>
        </p:txBody>
      </p:sp>
      <p:pic>
        <p:nvPicPr>
          <p:cNvPr id="6" name="Рисунок 1" descr="В школе. Март 2011 г.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0"/>
            <a:ext cx="302577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Упражнение </a:t>
            </a:r>
            <a:r>
              <a:rPr lang="en-US" sz="2800" b="1" smtClean="0">
                <a:solidFill>
                  <a:srgbClr val="002060"/>
                </a:solidFill>
              </a:rPr>
              <a:t>6</a:t>
            </a:r>
            <a:r>
              <a:rPr lang="ru-RU" sz="2800" b="1" smtClean="0">
                <a:solidFill>
                  <a:srgbClr val="002060"/>
                </a:solidFill>
              </a:rPr>
              <a:t>.</a:t>
            </a:r>
            <a:r>
              <a:rPr lang="ru-RU" b="1" smtClean="0">
                <a:solidFill>
                  <a:srgbClr val="002060"/>
                </a:solidFill>
              </a:rPr>
              <a:t> </a:t>
            </a:r>
            <a:r>
              <a:rPr lang="ru-RU" sz="4800" b="1" smtClean="0">
                <a:solidFill>
                  <a:srgbClr val="002060"/>
                </a:solidFill>
              </a:rPr>
              <a:t>«Кошка»</a:t>
            </a:r>
          </a:p>
        </p:txBody>
      </p:sp>
      <p:pic>
        <p:nvPicPr>
          <p:cNvPr id="8" name="Содержимое 7" descr="02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52950" y="2276475"/>
            <a:ext cx="4133850" cy="3100388"/>
          </a:xfrm>
        </p:spPr>
      </p:pic>
      <p:pic>
        <p:nvPicPr>
          <p:cNvPr id="7" name="Содержимое 6" descr="02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" y="2276475"/>
            <a:ext cx="4133850" cy="3100388"/>
          </a:xfr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Упражнение </a:t>
            </a:r>
            <a:r>
              <a:rPr lang="en-US" sz="2800" b="1" smtClean="0">
                <a:solidFill>
                  <a:srgbClr val="002060"/>
                </a:solidFill>
              </a:rPr>
              <a:t>7</a:t>
            </a:r>
            <a:r>
              <a:rPr lang="ru-RU" sz="2800" b="1" smtClean="0">
                <a:solidFill>
                  <a:srgbClr val="002060"/>
                </a:solidFill>
              </a:rPr>
              <a:t>.</a:t>
            </a:r>
            <a:r>
              <a:rPr lang="ru-RU" sz="4000" b="1" smtClean="0">
                <a:solidFill>
                  <a:srgbClr val="002060"/>
                </a:solidFill>
              </a:rPr>
              <a:t> </a:t>
            </a:r>
            <a:r>
              <a:rPr lang="ru-RU" sz="4800" b="1" smtClean="0">
                <a:solidFill>
                  <a:srgbClr val="002060"/>
                </a:solidFill>
              </a:rPr>
              <a:t>«Обними плечи»</a:t>
            </a:r>
          </a:p>
        </p:txBody>
      </p:sp>
      <p:pic>
        <p:nvPicPr>
          <p:cNvPr id="5" name="Содержимое 4" descr="0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773238"/>
            <a:ext cx="4595813" cy="3446462"/>
          </a:xfrm>
        </p:spPr>
      </p:pic>
      <p:pic>
        <p:nvPicPr>
          <p:cNvPr id="6" name="Рисунок 5" descr="02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732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497887" cy="14255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Упражнение </a:t>
            </a:r>
            <a:r>
              <a:rPr lang="en-US" sz="2800" b="1" smtClean="0">
                <a:solidFill>
                  <a:srgbClr val="002060"/>
                </a:solidFill>
              </a:rPr>
              <a:t>8</a:t>
            </a:r>
            <a:r>
              <a:rPr lang="ru-RU" sz="2800" b="1" smtClean="0">
                <a:solidFill>
                  <a:srgbClr val="002060"/>
                </a:solidFill>
              </a:rPr>
              <a:t>.</a:t>
            </a:r>
            <a:r>
              <a:rPr lang="ru-RU" b="1" smtClean="0">
                <a:solidFill>
                  <a:srgbClr val="002060"/>
                </a:solidFill>
              </a:rPr>
              <a:t> </a:t>
            </a:r>
            <a:r>
              <a:rPr lang="ru-RU" sz="4800" b="1" smtClean="0">
                <a:solidFill>
                  <a:srgbClr val="002060"/>
                </a:solidFill>
              </a:rPr>
              <a:t>«Большой маятник»</a:t>
            </a:r>
            <a:r>
              <a:rPr lang="ru-RU" b="1" smtClean="0">
                <a:solidFill>
                  <a:srgbClr val="002060"/>
                </a:solidFill>
              </a:rPr>
              <a:t> </a:t>
            </a:r>
            <a:r>
              <a:rPr lang="ru-RU" sz="3600" b="1" smtClean="0">
                <a:solidFill>
                  <a:srgbClr val="002060"/>
                </a:solidFill>
              </a:rPr>
              <a:t>(«Насос» + «Обними плечи»)</a:t>
            </a:r>
          </a:p>
        </p:txBody>
      </p:sp>
      <p:pic>
        <p:nvPicPr>
          <p:cNvPr id="6" name="Содержимое 5" descr="0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989138"/>
            <a:ext cx="4572000" cy="3429000"/>
          </a:xfrm>
        </p:spPr>
      </p:pic>
      <p:pic>
        <p:nvPicPr>
          <p:cNvPr id="7" name="Рисунок 6" descr="02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9891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Упражнение 9. </a:t>
            </a:r>
            <a:r>
              <a:rPr lang="ru-RU" sz="4800" b="1" smtClean="0">
                <a:solidFill>
                  <a:srgbClr val="002060"/>
                </a:solidFill>
              </a:rPr>
              <a:t>«Перекаты»</a:t>
            </a:r>
            <a:r>
              <a:rPr lang="ru-RU" sz="2400" b="1" smtClean="0"/>
              <a:t/>
            </a:r>
            <a:br>
              <a:rPr lang="ru-RU" sz="2400" b="1" smtClean="0"/>
            </a:br>
            <a:endParaRPr lang="ru-RU" sz="4000" smtClean="0"/>
          </a:p>
        </p:txBody>
      </p:sp>
      <p:pic>
        <p:nvPicPr>
          <p:cNvPr id="6" name="Содержимое 5" descr="0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628775"/>
            <a:ext cx="4572000" cy="3429000"/>
          </a:xfrm>
        </p:spPr>
      </p:pic>
      <p:pic>
        <p:nvPicPr>
          <p:cNvPr id="7" name="Рисунок 6" descr="03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6287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5795963" y="2276475"/>
            <a:ext cx="2881312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323850" y="260350"/>
            <a:ext cx="83518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Упражнение10. </a:t>
            </a:r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«Шаги»</a:t>
            </a:r>
            <a:endParaRPr lang="ru-RU" sz="28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Содержимое 5" descr="0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646238"/>
            <a:ext cx="4572000" cy="3429000"/>
          </a:xfrm>
        </p:spPr>
      </p:pic>
      <p:pic>
        <p:nvPicPr>
          <p:cNvPr id="7" name="Рисунок 6" descr="0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6287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Users\Юлия\AppData\Local\Microsoft\Windows\Temporary Internet Files\Content.IE5\QJI8SNE9\MC900237946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35838" y="0"/>
            <a:ext cx="18081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609850"/>
            <a:ext cx="44021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88913"/>
            <a:ext cx="73596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100" b="1" i="1" u="sng">
                <a:solidFill>
                  <a:srgbClr val="002060"/>
                </a:solidFill>
                <a:latin typeface="Arial Black" pitchFamily="34" charset="0"/>
              </a:rPr>
              <a:t>ПРАВИЛА ПЕНИЯ СИДЯ И СТОЯ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388" y="981075"/>
            <a:ext cx="80581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>
                <a:solidFill>
                  <a:srgbClr val="002060"/>
                </a:solidFill>
                <a:latin typeface="Arial Black" pitchFamily="34" charset="0"/>
              </a:rPr>
              <a:t>при пении поза должна быть неподвижной</a:t>
            </a:r>
          </a:p>
          <a:p>
            <a:endParaRPr lang="ru-RU" b="1" i="1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i="1">
                <a:solidFill>
                  <a:srgbClr val="002060"/>
                </a:solidFill>
                <a:latin typeface="Arial Black" pitchFamily="34" charset="0"/>
              </a:rPr>
              <a:t>правую ногу лучше слегка выдвинуть вперед («3 позиция»)</a:t>
            </a:r>
          </a:p>
          <a:p>
            <a:endParaRPr lang="ru-RU" b="1" i="1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i="1">
                <a:solidFill>
                  <a:srgbClr val="002060"/>
                </a:solidFill>
                <a:latin typeface="Arial Black" pitchFamily="34" charset="0"/>
              </a:rPr>
              <a:t>тяжесть тела можно время от времени переносить попе-</a:t>
            </a:r>
          </a:p>
          <a:p>
            <a:r>
              <a:rPr lang="ru-RU" b="1" i="1">
                <a:solidFill>
                  <a:srgbClr val="002060"/>
                </a:solidFill>
                <a:latin typeface="Arial Black" pitchFamily="34" charset="0"/>
              </a:rPr>
              <a:t> ременно слева направо и справа налево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3438" y="3213100"/>
            <a:ext cx="4500562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>
                <a:solidFill>
                  <a:srgbClr val="002060"/>
                </a:solidFill>
                <a:latin typeface="Arial Black" pitchFamily="34" charset="0"/>
              </a:rPr>
              <a:t>вредным является   совершенно излишнее поднимание плеч</a:t>
            </a:r>
          </a:p>
          <a:p>
            <a:endParaRPr lang="ru-RU" b="1" i="1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i="1">
                <a:solidFill>
                  <a:srgbClr val="002060"/>
                </a:solidFill>
                <a:latin typeface="Arial Black" pitchFamily="34" charset="0"/>
              </a:rPr>
              <a:t>нужно представить себе, что все мускулы шеи вплоть до мускулов спины полностью расслаблены</a:t>
            </a:r>
          </a:p>
          <a:p>
            <a:endParaRPr lang="ru-RU" b="1" i="1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i="1">
                <a:solidFill>
                  <a:srgbClr val="002060"/>
                </a:solidFill>
                <a:latin typeface="Arial Black" pitchFamily="34" charset="0"/>
              </a:rPr>
              <a:t>нижняя челюсть должна быть освобождена от какого-то ни было напряжения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22193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771775" y="333375"/>
            <a:ext cx="4968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002060"/>
                </a:solidFill>
                <a:latin typeface="Arial Black" pitchFamily="34" charset="0"/>
              </a:rPr>
              <a:t>РАСПЕВАНИЕ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2276872"/>
            <a:ext cx="2914650" cy="8477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3356992"/>
            <a:ext cx="20859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4365104"/>
            <a:ext cx="21907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5373216"/>
            <a:ext cx="4381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2348880"/>
            <a:ext cx="3000375" cy="7143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3356992"/>
            <a:ext cx="3019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4365104"/>
            <a:ext cx="26765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5373216"/>
            <a:ext cx="28384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492375"/>
            <a:ext cx="592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№ 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19700" y="2492375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№ 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3500438"/>
            <a:ext cx="59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№ 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5516563"/>
            <a:ext cx="59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№ 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50850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№ 3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19700" y="3500438"/>
            <a:ext cx="59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№ 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19700" y="450850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№ 7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19700" y="5516563"/>
            <a:ext cx="59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№ 8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188913"/>
            <a:ext cx="4999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rgbClr val="002060"/>
                </a:solidFill>
                <a:latin typeface="Arial Black" pitchFamily="34" charset="0"/>
              </a:rPr>
              <a:t>АНАЛИЗ украинской</a:t>
            </a:r>
          </a:p>
          <a:p>
            <a:pPr algn="ctr"/>
            <a:r>
              <a:rPr lang="ru-RU" sz="3200" b="1" i="1">
                <a:solidFill>
                  <a:srgbClr val="002060"/>
                </a:solidFill>
                <a:latin typeface="Arial Black" pitchFamily="34" charset="0"/>
              </a:rPr>
              <a:t>народной песни</a:t>
            </a:r>
          </a:p>
          <a:p>
            <a:pPr algn="ctr"/>
            <a:r>
              <a:rPr lang="ru-RU" sz="3200" b="1" i="1">
                <a:solidFill>
                  <a:srgbClr val="002060"/>
                </a:solidFill>
                <a:latin typeface="Arial Black" pitchFamily="34" charset="0"/>
              </a:rPr>
              <a:t>«ЖУРАВЕЛЬ»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2471738"/>
            <a:ext cx="2684462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произведения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Тональность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Штрихи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Фактура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35375" y="2492375"/>
            <a:ext cx="5359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веселый, живой, легкий, подвижный, яркий</a:t>
            </a:r>
          </a:p>
          <a:p>
            <a:pPr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2/4</a:t>
            </a:r>
          </a:p>
          <a:p>
            <a:pPr>
              <a:lnSpc>
                <a:spcPct val="150000"/>
              </a:lnSpc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B-dur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 отклонениями в доминантовую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F-dur</a:t>
            </a:r>
          </a:p>
          <a:p>
            <a:pPr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быстрый </a:t>
            </a:r>
          </a:p>
          <a:p>
            <a:pPr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пиано до форте, в соответствии с фразировкой</a:t>
            </a:r>
          </a:p>
          <a:p>
            <a:pPr>
              <a:lnSpc>
                <a:spcPct val="150000"/>
              </a:lnSpc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non legato</a:t>
            </a:r>
          </a:p>
          <a:p>
            <a:pPr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сложная трехчастная со вступлением</a:t>
            </a:r>
          </a:p>
          <a:p>
            <a:pPr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период из 4-х четырехтактовых фраз с окончанием</a:t>
            </a:r>
          </a:p>
          <a:p>
            <a:pPr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во вступлении и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части – гомофонно-гармоническая</a:t>
            </a:r>
          </a:p>
          <a:p>
            <a:pPr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части – полифоническая (канон)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059113" y="2781300"/>
            <a:ext cx="576262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331913" y="3213100"/>
            <a:ext cx="2303462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116013" y="4005263"/>
            <a:ext cx="2519362" cy="15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908175" y="3573463"/>
            <a:ext cx="1727200" cy="15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258888" y="5229225"/>
            <a:ext cx="2376487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403350" y="4797425"/>
            <a:ext cx="2232025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619250" y="4365625"/>
            <a:ext cx="2016125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476375" y="6092825"/>
            <a:ext cx="215900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339975" y="5661025"/>
            <a:ext cx="129540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588" y="0"/>
            <a:ext cx="2087562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9925" y="188913"/>
            <a:ext cx="59340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rgbClr val="002060"/>
                </a:solidFill>
                <a:latin typeface="Arial Black" pitchFamily="34" charset="0"/>
              </a:rPr>
              <a:t>ПРОВЕРКА ДОМАШНЕГО</a:t>
            </a:r>
          </a:p>
          <a:p>
            <a:pPr algn="ctr"/>
            <a:r>
              <a:rPr lang="ru-RU" sz="3200" b="1" i="1">
                <a:solidFill>
                  <a:srgbClr val="002060"/>
                </a:solidFill>
                <a:latin typeface="Arial Black" pitchFamily="34" charset="0"/>
              </a:rPr>
              <a:t>ЗАДАНИЯ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2133600"/>
            <a:ext cx="8351838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000" b="1" i="1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endParaRPr lang="ru-RU" sz="2000" b="1" i="1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2000" b="1" i="1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400" b="1" i="1">
                <a:solidFill>
                  <a:srgbClr val="002060"/>
                </a:solidFill>
                <a:latin typeface="Arial Black" pitchFamily="34" charset="0"/>
              </a:rPr>
              <a:t>ЦЕЗУРЫ НУЖНО ПРОСТАВИТЬ В ТАКТАХ:</a:t>
            </a:r>
            <a:r>
              <a:rPr lang="en-US" sz="2400" b="1" i="1">
                <a:solidFill>
                  <a:srgbClr val="002060"/>
                </a:solidFill>
                <a:latin typeface="Arial Black" pitchFamily="34" charset="0"/>
              </a:rPr>
              <a:t>                 </a:t>
            </a:r>
            <a:endParaRPr lang="ru-RU" sz="2400" b="1" i="1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000" b="1" i="1">
                <a:solidFill>
                  <a:srgbClr val="FF0000"/>
                </a:solidFill>
                <a:latin typeface="Arial Black" pitchFamily="34" charset="0"/>
              </a:rPr>
              <a:t>	        </a:t>
            </a:r>
          </a:p>
          <a:p>
            <a:endParaRPr lang="ru-RU" sz="2000" b="1" i="1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6000" b="1" i="1">
                <a:solidFill>
                  <a:srgbClr val="FF0000"/>
                </a:solidFill>
                <a:latin typeface="Arial Black" pitchFamily="34" charset="0"/>
              </a:rPr>
              <a:t>6</a:t>
            </a:r>
            <a:r>
              <a:rPr lang="ru-RU" sz="2000" b="1" i="1">
                <a:solidFill>
                  <a:srgbClr val="FF0000"/>
                </a:solidFill>
                <a:latin typeface="Arial Black" pitchFamily="34" charset="0"/>
              </a:rPr>
              <a:t> ,      </a:t>
            </a:r>
            <a:r>
              <a:rPr lang="ru-RU" sz="6000" b="1" i="1">
                <a:solidFill>
                  <a:srgbClr val="FF0000"/>
                </a:solidFill>
                <a:latin typeface="Arial Black" pitchFamily="34" charset="0"/>
              </a:rPr>
              <a:t>14</a:t>
            </a:r>
            <a:r>
              <a:rPr lang="ru-RU" sz="2000" b="1" i="1">
                <a:solidFill>
                  <a:srgbClr val="FF0000"/>
                </a:solidFill>
                <a:latin typeface="Arial Black" pitchFamily="34" charset="0"/>
              </a:rPr>
              <a:t> ,      </a:t>
            </a:r>
            <a:r>
              <a:rPr lang="ru-RU" sz="6000" b="1" i="1">
                <a:solidFill>
                  <a:srgbClr val="FF0000"/>
                </a:solidFill>
                <a:latin typeface="Arial Black" pitchFamily="34" charset="0"/>
              </a:rPr>
              <a:t>22</a:t>
            </a:r>
            <a:r>
              <a:rPr lang="ru-RU" sz="2000" b="1" i="1">
                <a:solidFill>
                  <a:srgbClr val="FF0000"/>
                </a:solidFill>
                <a:latin typeface="Arial Black" pitchFamily="34" charset="0"/>
              </a:rPr>
              <a:t> ,  </a:t>
            </a:r>
            <a:r>
              <a:rPr lang="en-US" sz="6000" b="1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6000" b="1" i="1">
                <a:solidFill>
                  <a:srgbClr val="FF0000"/>
                </a:solidFill>
                <a:latin typeface="Arial Black" pitchFamily="34" charset="0"/>
              </a:rPr>
              <a:t>26</a:t>
            </a:r>
          </a:p>
          <a:p>
            <a:endParaRPr lang="ru-RU" sz="2400" b="1" i="1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2400" b="1" i="1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000" b="1" i="1">
                <a:solidFill>
                  <a:srgbClr val="002060"/>
                </a:solidFill>
                <a:latin typeface="Arial Black" pitchFamily="34" charset="0"/>
              </a:rPr>
              <a:t>(РАБОТА В ПАРАХ, ОЦЕНИВАНИЕ ТОВАРИЩА)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240088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C:\Users\Юлия\Downloads\Картинки\MC900078711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650" y="4005263"/>
            <a:ext cx="1027113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388" y="188913"/>
            <a:ext cx="88757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 i="1">
                <a:solidFill>
                  <a:srgbClr val="002060"/>
                </a:solidFill>
                <a:latin typeface="Arial Black" pitchFamily="34" charset="0"/>
              </a:rPr>
              <a:t>РАЗУЧИВАНИЕ  </a:t>
            </a:r>
            <a:r>
              <a:rPr lang="en-US" sz="2600" b="1" i="1">
                <a:solidFill>
                  <a:srgbClr val="002060"/>
                </a:solidFill>
                <a:latin typeface="Arial Black" pitchFamily="34" charset="0"/>
              </a:rPr>
              <a:t>I </a:t>
            </a:r>
            <a:r>
              <a:rPr lang="ru-RU" sz="2600" b="1" i="1">
                <a:solidFill>
                  <a:srgbClr val="002060"/>
                </a:solidFill>
                <a:latin typeface="Arial Black" pitchFamily="34" charset="0"/>
              </a:rPr>
              <a:t>ЧАСТИ ПЕСНИ «ЖУРАВЕЛЬ»</a:t>
            </a:r>
          </a:p>
        </p:txBody>
      </p:sp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5175"/>
            <a:ext cx="4465638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620713"/>
            <a:ext cx="8128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7538" y="1841500"/>
            <a:ext cx="5473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/>
              <a:t>Разучивание всем хором партии альтов (А)</a:t>
            </a:r>
          </a:p>
          <a:p>
            <a:endParaRPr lang="ru-RU" sz="2000" b="1" i="1"/>
          </a:p>
          <a:p>
            <a:pPr>
              <a:buFont typeface="Arial" pitchFamily="34" charset="0"/>
              <a:buChar char="•"/>
            </a:pPr>
            <a:r>
              <a:rPr lang="ru-RU" sz="2000" b="1" i="1"/>
              <a:t>Разучивание всем хором партии сопрано </a:t>
            </a:r>
            <a:r>
              <a:rPr lang="en-US" sz="2000" b="1" i="1"/>
              <a:t>II (SII)</a:t>
            </a:r>
            <a:endParaRPr lang="ru-RU" sz="2000" b="1" i="1"/>
          </a:p>
          <a:p>
            <a:endParaRPr lang="en-US" sz="2000" b="1" i="1"/>
          </a:p>
          <a:p>
            <a:pPr>
              <a:buFont typeface="Arial" pitchFamily="34" charset="0"/>
              <a:buChar char="•"/>
            </a:pPr>
            <a:r>
              <a:rPr lang="ru-RU" sz="2000" b="1" i="1"/>
              <a:t>Разучивание всем хором партии сопрано </a:t>
            </a:r>
            <a:r>
              <a:rPr lang="en-US" sz="2000" b="1" i="1"/>
              <a:t>I (SI</a:t>
            </a:r>
            <a:r>
              <a:rPr lang="ru-RU" sz="2000" b="1" i="1"/>
              <a:t>)</a:t>
            </a:r>
          </a:p>
          <a:p>
            <a:endParaRPr lang="en-US" sz="2000" b="1" i="1"/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539750" y="25654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0487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0200" y="4418013"/>
            <a:ext cx="4032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11430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Содержание: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07375" cy="5157787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Оздоровительный массаж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Комплекс дыхательных упражнений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Правила пения сидя и стоя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Распевание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Анализ украинской народной песни «Журавель»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Проверка домашнего задания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  <a:hlinkClick r:id="rId8" action="ppaction://hlinksldjump"/>
              </a:rPr>
              <a:t>Разучивание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hlinkClick r:id="rId8" action="ppaction://hlinksldjump"/>
              </a:rPr>
              <a:t>I</a:t>
            </a:r>
            <a:r>
              <a:rPr lang="ru-RU" sz="2400" b="1" dirty="0" smtClean="0">
                <a:latin typeface="Arial" pitchFamily="34" charset="0"/>
                <a:cs typeface="Arial" pitchFamily="34" charset="0"/>
                <a:hlinkClick r:id="rId8" action="ppaction://hlinksldjump"/>
              </a:rPr>
              <a:t> части песни «Журавель»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  <a:hlinkClick r:id="rId9" action="ppaction://hlinksldjump"/>
              </a:rPr>
              <a:t>Игра «Дирижер»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  <a:hlinkClick r:id="rId10" action="ppaction://hlinksldjump"/>
              </a:rPr>
              <a:t>Карточки настроения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  <a:hlinkClick r:id="rId11" action="ppaction://hlinksldjump"/>
              </a:rPr>
              <a:t>Домашнее задание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2016250">
            <a:off x="6762750" y="1524000"/>
            <a:ext cx="14859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875" y="5229225"/>
            <a:ext cx="215900" cy="215900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Содержимое 3" descr="Журавель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-171450"/>
            <a:ext cx="7524750" cy="946785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88913"/>
            <a:ext cx="17335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714500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ИГРА</a:t>
            </a:r>
            <a:r>
              <a:rPr lang="ru-RU" sz="4800" b="1" i="1" smtClean="0">
                <a:solidFill>
                  <a:srgbClr val="002060"/>
                </a:solidFill>
                <a:latin typeface="Arial Black" pitchFamily="34" charset="0"/>
              </a:rPr>
              <a:t> «ДИРИЖЕР»</a:t>
            </a: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96975"/>
            <a:ext cx="3816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8425" y="5732463"/>
            <a:ext cx="90185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игры: певцы должны внимательно следить за жестами дирижера, 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исполнять все его требования. 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Дирижер дает задание, какую партию хор должен исполнить. </a:t>
            </a: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196975"/>
            <a:ext cx="37798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i="1">
                <a:solidFill>
                  <a:srgbClr val="002060"/>
                </a:solidFill>
                <a:latin typeface="Arial Black" pitchFamily="34" charset="0"/>
              </a:rPr>
              <a:t>РАЗУЧИВАНИЕ  </a:t>
            </a:r>
            <a:r>
              <a:rPr lang="en-US" sz="2600" b="1" i="1">
                <a:solidFill>
                  <a:srgbClr val="002060"/>
                </a:solidFill>
                <a:latin typeface="Arial Black" pitchFamily="34" charset="0"/>
              </a:rPr>
              <a:t>I </a:t>
            </a:r>
            <a:r>
              <a:rPr lang="ru-RU" sz="2600" b="1" i="1">
                <a:solidFill>
                  <a:srgbClr val="002060"/>
                </a:solidFill>
                <a:latin typeface="Arial Black" pitchFamily="34" charset="0"/>
              </a:rPr>
              <a:t>ЧАСТИ ПЕСНИ «ЖУРАВЕЛЬ»</a:t>
            </a:r>
            <a:endParaRPr lang="en-US" sz="2600" b="1" i="1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en-US" sz="2600" b="1" i="1">
                <a:solidFill>
                  <a:srgbClr val="002060"/>
                </a:solidFill>
                <a:latin typeface="Arial Black" pitchFamily="34" charset="0"/>
              </a:rPr>
              <a:t>(</a:t>
            </a:r>
            <a:r>
              <a:rPr lang="ru-RU" sz="2600" b="1" i="1">
                <a:solidFill>
                  <a:srgbClr val="002060"/>
                </a:solidFill>
                <a:latin typeface="Arial Black" pitchFamily="34" charset="0"/>
              </a:rPr>
              <a:t>продолжение)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96975"/>
            <a:ext cx="2671763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851275" y="2133600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/>
              <a:t>Соединение партий альтов (А) и сопрано </a:t>
            </a:r>
            <a:r>
              <a:rPr lang="en-US" sz="2400" b="1" i="1"/>
              <a:t>II (SII)</a:t>
            </a:r>
            <a:r>
              <a:rPr lang="ru-RU" sz="2400" b="1" i="1"/>
              <a:t> – при этом партию сопрано </a:t>
            </a:r>
            <a:r>
              <a:rPr lang="en-US" sz="2400" b="1" i="1"/>
              <a:t>II</a:t>
            </a:r>
            <a:r>
              <a:rPr lang="ru-RU" sz="2400" b="1" i="1"/>
              <a:t> исполняют все сопрано вместе</a:t>
            </a:r>
          </a:p>
          <a:p>
            <a:endParaRPr lang="ru-RU" sz="2400" b="1" i="1"/>
          </a:p>
          <a:p>
            <a:pPr>
              <a:buFont typeface="Arial" pitchFamily="34" charset="0"/>
              <a:buChar char="•"/>
            </a:pPr>
            <a:r>
              <a:rPr lang="ru-RU" sz="2400" b="1" i="1"/>
              <a:t>Каждая партия исполняет свою строчку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5263" y="6137275"/>
            <a:ext cx="6408737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Анализ выполненной работы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188" y="2276475"/>
            <a:ext cx="2447925" cy="2447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48038" y="2276475"/>
            <a:ext cx="2447925" cy="2447925"/>
          </a:xfrm>
          <a:prstGeom prst="rect">
            <a:avLst/>
          </a:prstGeom>
          <a:solidFill>
            <a:srgbClr val="2D6BB5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325" y="2276475"/>
            <a:ext cx="2447925" cy="2447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3707904" y="2564904"/>
            <a:ext cx="1844824" cy="1844824"/>
          </a:xfrm>
          <a:prstGeom prst="smileyFace">
            <a:avLst>
              <a:gd name="adj" fmla="val 214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/>
          <a:effectLst>
            <a:glow rad="101600">
              <a:srgbClr val="FFC000">
                <a:alpha val="60000"/>
              </a:srgbClr>
            </a:glow>
            <a:innerShdw blurRad="381000" dist="431800" dir="19380000">
              <a:srgbClr val="FFC000"/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0"/>
            </a:lightRig>
          </a:scene3d>
          <a:sp3d prstMaterial="plastic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Улыбающееся лицо 12"/>
          <p:cNvSpPr/>
          <p:nvPr/>
        </p:nvSpPr>
        <p:spPr>
          <a:xfrm>
            <a:off x="971600" y="2564904"/>
            <a:ext cx="1844824" cy="1844824"/>
          </a:xfrm>
          <a:prstGeom prst="smileyFace">
            <a:avLst>
              <a:gd name="adj" fmla="val 4653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/>
          <a:effectLst>
            <a:glow rad="101600">
              <a:srgbClr val="FFC000">
                <a:alpha val="60000"/>
              </a:srgbClr>
            </a:glow>
            <a:innerShdw blurRad="381000" dist="431800" dir="19380000">
              <a:srgbClr val="FFC000"/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0"/>
            </a:lightRig>
          </a:scene3d>
          <a:sp3d prstMaterial="plastic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Улыбающееся лицо 14"/>
          <p:cNvSpPr/>
          <p:nvPr/>
        </p:nvSpPr>
        <p:spPr>
          <a:xfrm>
            <a:off x="6516216" y="2564904"/>
            <a:ext cx="1844824" cy="1844824"/>
          </a:xfrm>
          <a:prstGeom prst="smileyFace">
            <a:avLst>
              <a:gd name="adj" fmla="val -4653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/>
          <a:effectLst>
            <a:glow rad="101600">
              <a:srgbClr val="FFC000">
                <a:alpha val="60000"/>
              </a:srgbClr>
            </a:glow>
            <a:innerShdw blurRad="381000" dist="431800" dir="19380000">
              <a:srgbClr val="FFC000"/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0"/>
            </a:lightRig>
          </a:scene3d>
          <a:sp3d prstMaterial="plastic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11188" y="260350"/>
            <a:ext cx="7921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u="sng">
                <a:solidFill>
                  <a:srgbClr val="002060"/>
                </a:solidFill>
                <a:latin typeface="Arial Black" pitchFamily="34" charset="0"/>
              </a:rPr>
              <a:t>Карточки настроения</a:t>
            </a:r>
            <a:endParaRPr lang="ru-RU" sz="4400">
              <a:solidFill>
                <a:srgbClr val="002060"/>
              </a:solidFill>
            </a:endParaRPr>
          </a:p>
        </p:txBody>
      </p:sp>
      <p:pic>
        <p:nvPicPr>
          <p:cNvPr id="2458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981075"/>
            <a:ext cx="11731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981075"/>
            <a:ext cx="8874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" descr="C:\Users\Юлия\AppData\Local\Microsoft\Windows\Temporary Internet Files\Content.IE5\AU98YVLJ\MC900351847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1052513"/>
            <a:ext cx="11509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5288" y="6092825"/>
            <a:ext cx="8424862" cy="5238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Выставление оценок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-757238" y="5876925"/>
            <a:ext cx="730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2988" y="260350"/>
            <a:ext cx="72834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002060"/>
                </a:solidFill>
                <a:latin typeface="Arial Black" pitchFamily="34" charset="0"/>
              </a:rPr>
              <a:t>ДОМАШНЕЕ ЗАДАНИЕ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0825" y="1916113"/>
            <a:ext cx="7661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300000"/>
              </a:lnSpc>
              <a:buFont typeface="Arial" pitchFamily="34" charset="0"/>
              <a:buChar char="•"/>
            </a:pPr>
            <a:r>
              <a:rPr lang="ru-RU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Cambria" pitchFamily="18" charset="0"/>
              </a:rPr>
              <a:t>Выучить наизусть свою партию в </a:t>
            </a:r>
            <a:r>
              <a:rPr lang="en-US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Cambria" pitchFamily="18" charset="0"/>
              </a:rPr>
              <a:t>I</a:t>
            </a:r>
            <a:r>
              <a:rPr lang="ru-RU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Cambria" pitchFamily="18" charset="0"/>
              </a:rPr>
              <a:t> части (сольфеджио).</a:t>
            </a:r>
          </a:p>
          <a:p>
            <a:pPr algn="just">
              <a:lnSpc>
                <a:spcPct val="300000"/>
              </a:lnSpc>
              <a:buFont typeface="Arial" pitchFamily="34" charset="0"/>
              <a:buChar char="•"/>
            </a:pPr>
            <a:r>
              <a:rPr lang="ru-RU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Cambria" pitchFamily="18" charset="0"/>
              </a:rPr>
              <a:t>Проставить цезуры во </a:t>
            </a:r>
            <a:r>
              <a:rPr lang="en-US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Cambria" pitchFamily="18" charset="0"/>
              </a:rPr>
              <a:t>II</a:t>
            </a:r>
            <a:r>
              <a:rPr lang="ru-RU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Cambria" pitchFamily="18" charset="0"/>
              </a:rPr>
              <a:t> части.</a:t>
            </a:r>
          </a:p>
          <a:p>
            <a:pPr algn="just">
              <a:lnSpc>
                <a:spcPct val="300000"/>
              </a:lnSpc>
              <a:buFont typeface="Arial" pitchFamily="34" charset="0"/>
              <a:buChar char="•"/>
            </a:pPr>
            <a:r>
              <a:rPr lang="ru-RU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Cambria" pitchFamily="18" charset="0"/>
              </a:rPr>
              <a:t>Уточнить форму произведения.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2636838"/>
            <a:ext cx="3379787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1340768"/>
            <a:ext cx="7128792" cy="3600400"/>
          </a:xfrm>
          <a:prstGeom prst="round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29" name="Прямоугольник 2"/>
          <p:cNvSpPr>
            <a:spLocks noChangeArrowheads="1"/>
          </p:cNvSpPr>
          <p:nvPr/>
        </p:nvSpPr>
        <p:spPr bwMode="auto">
          <a:xfrm>
            <a:off x="1241425" y="2708275"/>
            <a:ext cx="693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Arial Black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3876325_2010-09-07_1644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32063" y="0"/>
            <a:ext cx="407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980728"/>
            <a:ext cx="7776864" cy="49685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900113" y="1844675"/>
            <a:ext cx="7391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4400" b="1" i="1">
                <a:solidFill>
                  <a:srgbClr val="002060"/>
                </a:solidFill>
                <a:latin typeface="Calibri" pitchFamily="34" charset="0"/>
              </a:rPr>
              <a:t>Комплекс дыхательных упражнений  </a:t>
            </a:r>
          </a:p>
          <a:p>
            <a:pPr algn="ctr">
              <a:lnSpc>
                <a:spcPct val="130000"/>
              </a:lnSpc>
            </a:pPr>
            <a:r>
              <a:rPr lang="ru-RU" sz="3200" b="1" i="1">
                <a:solidFill>
                  <a:srgbClr val="002060"/>
                </a:solidFill>
                <a:latin typeface="Calibri" pitchFamily="34" charset="0"/>
              </a:rPr>
              <a:t>по методике А.Н. Стрельниковой</a:t>
            </a:r>
            <a:endParaRPr lang="ru-RU" sz="3200" b="1" i="1">
              <a:solidFill>
                <a:srgbClr val="00206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10795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Упражнение 1.</a:t>
            </a:r>
            <a:r>
              <a:rPr lang="ru-RU" b="1" smtClean="0">
                <a:solidFill>
                  <a:srgbClr val="002060"/>
                </a:solidFill>
              </a:rPr>
              <a:t> </a:t>
            </a:r>
            <a:r>
              <a:rPr lang="ru-RU" sz="4800" b="1" smtClean="0">
                <a:solidFill>
                  <a:srgbClr val="002060"/>
                </a:solidFill>
              </a:rPr>
              <a:t>«Ладошки»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 descr="0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050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0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2050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188913"/>
            <a:ext cx="4978400" cy="13684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Упражнение </a:t>
            </a:r>
            <a:r>
              <a:rPr lang="en-US" sz="2800" b="1" smtClean="0">
                <a:solidFill>
                  <a:srgbClr val="002060"/>
                </a:solidFill>
              </a:rPr>
              <a:t>2</a:t>
            </a:r>
            <a:r>
              <a:rPr lang="ru-RU" sz="2800" b="1" smtClean="0">
                <a:solidFill>
                  <a:srgbClr val="002060"/>
                </a:solidFill>
              </a:rPr>
              <a:t>.</a:t>
            </a:r>
            <a:r>
              <a:rPr lang="en-US" sz="2800" b="1" smtClean="0">
                <a:solidFill>
                  <a:srgbClr val="002060"/>
                </a:solidFill>
              </a:rPr>
              <a:t> </a:t>
            </a:r>
            <a:r>
              <a:rPr lang="ru-RU" sz="4800" b="1" smtClean="0">
                <a:solidFill>
                  <a:srgbClr val="002060"/>
                </a:solidFill>
              </a:rPr>
              <a:t>«Насос»</a:t>
            </a:r>
          </a:p>
        </p:txBody>
      </p:sp>
      <p:pic>
        <p:nvPicPr>
          <p:cNvPr id="5" name="Содержимое 4" descr="0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976438"/>
            <a:ext cx="4572000" cy="3429000"/>
          </a:xfrm>
        </p:spPr>
      </p:pic>
      <p:pic>
        <p:nvPicPr>
          <p:cNvPr id="6" name="Рисунок 5" descr="00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0738" y="1989138"/>
            <a:ext cx="45132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Упражнение </a:t>
            </a:r>
            <a:r>
              <a:rPr lang="en-US" sz="2800" b="1" smtClean="0">
                <a:solidFill>
                  <a:srgbClr val="002060"/>
                </a:solidFill>
              </a:rPr>
              <a:t>3</a:t>
            </a:r>
            <a:r>
              <a:rPr lang="ru-RU" sz="2800" b="1" smtClean="0">
                <a:solidFill>
                  <a:srgbClr val="002060"/>
                </a:solidFill>
              </a:rPr>
              <a:t>.</a:t>
            </a:r>
            <a:r>
              <a:rPr lang="ru-RU" b="1" smtClean="0">
                <a:solidFill>
                  <a:srgbClr val="002060"/>
                </a:solidFill>
              </a:rPr>
              <a:t> </a:t>
            </a:r>
            <a:r>
              <a:rPr lang="ru-RU" sz="4800" b="1" smtClean="0">
                <a:solidFill>
                  <a:srgbClr val="002060"/>
                </a:solidFill>
              </a:rPr>
              <a:t>«Повороты</a:t>
            </a:r>
            <a:r>
              <a:rPr lang="en-US" sz="4800" b="1" smtClean="0">
                <a:solidFill>
                  <a:srgbClr val="002060"/>
                </a:solidFill>
              </a:rPr>
              <a:t> </a:t>
            </a:r>
            <a:r>
              <a:rPr lang="ru-RU" sz="4800" b="1" smtClean="0">
                <a:solidFill>
                  <a:srgbClr val="002060"/>
                </a:solidFill>
              </a:rPr>
              <a:t>головы»</a:t>
            </a:r>
            <a:r>
              <a:rPr lang="ru-RU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Содержимое 4" descr="0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628775"/>
            <a:ext cx="4572000" cy="3429000"/>
          </a:xfrm>
        </p:spPr>
      </p:pic>
      <p:pic>
        <p:nvPicPr>
          <p:cNvPr id="6" name="Рисунок 5" descr="0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6287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 Упражнение </a:t>
            </a:r>
            <a:r>
              <a:rPr lang="en-US" sz="2800" b="1" smtClean="0">
                <a:solidFill>
                  <a:srgbClr val="002060"/>
                </a:solidFill>
              </a:rPr>
              <a:t>4</a:t>
            </a:r>
            <a:r>
              <a:rPr lang="ru-RU" sz="2800" b="1" smtClean="0">
                <a:solidFill>
                  <a:srgbClr val="002060"/>
                </a:solidFill>
              </a:rPr>
              <a:t>.</a:t>
            </a:r>
            <a:r>
              <a:rPr lang="ru-RU" b="1" smtClean="0">
                <a:solidFill>
                  <a:srgbClr val="002060"/>
                </a:solidFill>
              </a:rPr>
              <a:t> </a:t>
            </a:r>
            <a:r>
              <a:rPr lang="ru-RU" sz="4800" b="1" smtClean="0">
                <a:solidFill>
                  <a:srgbClr val="002060"/>
                </a:solidFill>
              </a:rPr>
              <a:t>«Ушки»</a:t>
            </a:r>
          </a:p>
        </p:txBody>
      </p:sp>
      <p:pic>
        <p:nvPicPr>
          <p:cNvPr id="5" name="Содержимое 4" descr="0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773238"/>
            <a:ext cx="4572000" cy="3429000"/>
          </a:xfrm>
        </p:spPr>
      </p:pic>
      <p:pic>
        <p:nvPicPr>
          <p:cNvPr id="6" name="Рисунок 5" descr="01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732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Упражнение 5.</a:t>
            </a:r>
            <a:r>
              <a:rPr lang="ru-RU" b="1" smtClean="0">
                <a:solidFill>
                  <a:srgbClr val="002060"/>
                </a:solidFill>
              </a:rPr>
              <a:t> </a:t>
            </a:r>
            <a:r>
              <a:rPr lang="ru-RU" sz="4800" b="1" smtClean="0">
                <a:solidFill>
                  <a:srgbClr val="002060"/>
                </a:solidFill>
              </a:rPr>
              <a:t>«Маятник»</a:t>
            </a:r>
          </a:p>
        </p:txBody>
      </p:sp>
      <p:pic>
        <p:nvPicPr>
          <p:cNvPr id="5" name="Содержимое 4" descr="0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773238"/>
            <a:ext cx="4594225" cy="3444875"/>
          </a:xfrm>
        </p:spPr>
      </p:pic>
      <p:pic>
        <p:nvPicPr>
          <p:cNvPr id="6" name="Рисунок 5" descr="0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732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455</Words>
  <Application>Microsoft Office PowerPoint</Application>
  <PresentationFormat>Экран (4:3)</PresentationFormat>
  <Paragraphs>118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Arial Black</vt:lpstr>
      <vt:lpstr>Berlin Sans FB Demi</vt:lpstr>
      <vt:lpstr>Times New Roman</vt:lpstr>
      <vt:lpstr>Cambria</vt:lpstr>
      <vt:lpstr>Тема Office</vt:lpstr>
      <vt:lpstr>Слайд 1</vt:lpstr>
      <vt:lpstr>Содержание:</vt:lpstr>
      <vt:lpstr>Слайд 3</vt:lpstr>
      <vt:lpstr>Слайд 4</vt:lpstr>
      <vt:lpstr>Упражнение 1. «Ладошки»</vt:lpstr>
      <vt:lpstr>Упражнение 2. «Насос»</vt:lpstr>
      <vt:lpstr>Упражнение 3. «Повороты головы» </vt:lpstr>
      <vt:lpstr> Упражнение 4. «Ушки»</vt:lpstr>
      <vt:lpstr>Упражнение 5. «Маятник»</vt:lpstr>
      <vt:lpstr>Упражнение 6. «Кошка»</vt:lpstr>
      <vt:lpstr>Упражнение 7. «Обними плечи»</vt:lpstr>
      <vt:lpstr>Упражнение 8. «Большой маятник» («Насос» + «Обними плечи»)</vt:lpstr>
      <vt:lpstr>Упражнение 9. «Перекаты»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ИГРА «ДИРИЖЕР»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</dc:title>
  <dc:creator>Юлия</dc:creator>
  <cp:lastModifiedBy>Дарёна</cp:lastModifiedBy>
  <cp:revision>197</cp:revision>
  <dcterms:created xsi:type="dcterms:W3CDTF">2011-05-06T17:43:55Z</dcterms:created>
  <dcterms:modified xsi:type="dcterms:W3CDTF">2012-03-29T11:58:10Z</dcterms:modified>
</cp:coreProperties>
</file>