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64" r:id="rId2"/>
    <p:sldId id="257" r:id="rId3"/>
    <p:sldId id="265" r:id="rId4"/>
    <p:sldId id="260" r:id="rId5"/>
    <p:sldId id="266" r:id="rId6"/>
    <p:sldId id="267" r:id="rId7"/>
    <p:sldId id="283" r:id="rId8"/>
    <p:sldId id="284" r:id="rId9"/>
    <p:sldId id="261" r:id="rId10"/>
    <p:sldId id="262" r:id="rId11"/>
    <p:sldId id="263" r:id="rId12"/>
    <p:sldId id="268" r:id="rId13"/>
    <p:sldId id="269" r:id="rId14"/>
    <p:sldId id="271" r:id="rId15"/>
    <p:sldId id="272" r:id="rId16"/>
    <p:sldId id="278" r:id="rId17"/>
    <p:sldId id="279" r:id="rId18"/>
    <p:sldId id="273" r:id="rId19"/>
    <p:sldId id="280" r:id="rId20"/>
    <p:sldId id="281" r:id="rId21"/>
    <p:sldId id="282" r:id="rId22"/>
    <p:sldId id="274" r:id="rId23"/>
    <p:sldId id="275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447" autoAdjust="0"/>
    <p:restoredTop sz="94660"/>
  </p:normalViewPr>
  <p:slideViewPr>
    <p:cSldViewPr>
      <p:cViewPr varScale="1">
        <p:scale>
          <a:sx n="76" d="100"/>
          <a:sy n="76" d="100"/>
        </p:scale>
        <p:origin x="-91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E498DC9-BE49-4277-B75A-DFA89CC21632}" type="datetimeFigureOut">
              <a:rPr lang="ru-RU"/>
              <a:pPr>
                <a:defRPr/>
              </a:pPr>
              <a:t>30.01.2012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DA2B9B8-BD13-444E-85BF-DE180C81F7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F24197-1C0F-475B-B3E2-F76E9EDC7CD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Овал 8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4C572DC-07ED-4114-B7DD-7D468BD27C3C}" type="datetimeFigureOut">
              <a:rPr lang="ru-RU"/>
              <a:pPr>
                <a:defRPr/>
              </a:pPr>
              <a:t>30.01.2012</a:t>
            </a:fld>
            <a:endParaRPr lang="ru-RU"/>
          </a:p>
        </p:txBody>
      </p:sp>
      <p:sp>
        <p:nvSpPr>
          <p:cNvPr id="12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E99EBE1-AF61-414F-BFC3-E722264820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  <p:sndAc>
      <p:stSnd>
        <p:snd r:embed="rId1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 autoUpdateAnimBg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CFB34-E286-4F21-9AC2-400584023107}" type="datetimeFigureOut">
              <a:rPr lang="ru-RU"/>
              <a:pPr>
                <a:defRPr/>
              </a:pPr>
              <a:t>30.01.2012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BFB21-3627-4B37-A214-AB86659B7A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  <p:sndAc>
      <p:stSnd>
        <p:snd r:embed="rId1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05B03-F3F1-49CA-8653-A6D1AD465730}" type="datetimeFigureOut">
              <a:rPr lang="ru-RU"/>
              <a:pPr>
                <a:defRPr/>
              </a:pPr>
              <a:t>30.01.2012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422DB-6360-4E0D-B1B6-E730499940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  <p:sndAc>
      <p:stSnd>
        <p:snd r:embed="rId1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5E2E0-2E63-4F84-8393-C77835CE3874}" type="datetimeFigureOut">
              <a:rPr lang="ru-RU"/>
              <a:pPr>
                <a:defRPr/>
              </a:pPr>
              <a:t>30.01.2012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39889-2B83-4BF1-B699-0E0114E8B9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  <p:sndAc>
      <p:stSnd>
        <p:snd r:embed="rId1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9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Овал 8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43EC758-1FE1-40B1-83B4-C56AB7480C08}" type="datetimeFigureOut">
              <a:rPr lang="ru-RU"/>
              <a:pPr>
                <a:defRPr/>
              </a:pPr>
              <a:t>30.01.2012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C9B66FD-A289-4256-8210-73AB1D1CB3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  <p:sndAc>
      <p:stSnd>
        <p:snd r:embed="rId1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B0FFE-D892-4D3F-830E-9D33195725F3}" type="datetimeFigureOut">
              <a:rPr lang="ru-RU"/>
              <a:pPr>
                <a:defRPr/>
              </a:pPr>
              <a:t>30.01.2012</a:t>
            </a:fld>
            <a:endParaRPr lang="ru-RU"/>
          </a:p>
        </p:txBody>
      </p:sp>
      <p:sp>
        <p:nvSpPr>
          <p:cNvPr id="11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C4110-8E86-4B8D-B69C-D021D1DD57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  <p:sndAc>
      <p:stSnd>
        <p:snd r:embed="rId1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4" grpId="0" build="p" autoUpdateAnimBg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D05E624-EAFE-480E-A2E1-3E93CB3DC124}" type="datetimeFigureOut">
              <a:rPr lang="ru-RU"/>
              <a:pPr>
                <a:defRPr/>
              </a:pPr>
              <a:t>30.01.2012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807F476-7239-4E4A-8FC9-67694FE515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  <p:sndAc>
      <p:stSnd>
        <p:snd r:embed="rId1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4" grpId="0" build="p" autoUpdateAnimBg="0"/>
      <p:bldP spid="5" grpId="0" build="p" autoUpdateAnimBg="0"/>
      <p:bldP spid="6" grpId="0" build="p" autoUpdateAnimBg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EA8D7-5FB1-43F6-B0BB-AA55A38BCA28}" type="datetimeFigureOut">
              <a:rPr lang="ru-RU"/>
              <a:pPr>
                <a:defRPr/>
              </a:pPr>
              <a:t>30.01.2012</a:t>
            </a:fld>
            <a:endParaRPr lang="ru-RU"/>
          </a:p>
        </p:txBody>
      </p:sp>
      <p:sp>
        <p:nvSpPr>
          <p:cNvPr id="9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0341E-C34B-4186-8275-AF96AE3EE2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  <p:sndAc>
      <p:stSnd>
        <p:snd r:embed="rId1" name="chimes.wav" builtIn="1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Прямоугольник 5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74BA5F6-0946-4115-A0B8-A3705EED80E5}" type="datetimeFigureOut">
              <a:rPr lang="ru-RU"/>
              <a:pPr>
                <a:defRPr/>
              </a:pPr>
              <a:t>30.01.2012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0AADE1C-CD0C-4C95-8E41-5907B5BD48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  <p:sndAc>
      <p:stSnd>
        <p:snd r:embed="rId1" name="chimes.wav" builtIn="1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5E04F41-98F4-49E1-A9CA-2CAD3C3D975A}" type="datetimeFigureOut">
              <a:rPr lang="ru-RU"/>
              <a:pPr>
                <a:defRPr/>
              </a:pPr>
              <a:t>30.01.2012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C2F5684-4E98-4A40-A11D-443C31DB2D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  <p:sndAc>
      <p:stSnd>
        <p:snd r:embed="rId1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4" grpId="0" build="p" autoUpdateAnimBg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Прямоугольник 7"/>
          <p:cNvGrpSpPr>
            <a:grpSpLocks/>
          </p:cNvGrpSpPr>
          <p:nvPr/>
        </p:nvGrpSpPr>
        <p:grpSpPr bwMode="auto">
          <a:xfrm>
            <a:off x="646113" y="969963"/>
            <a:ext cx="4803775" cy="4802187"/>
            <a:chOff x="407" y="611"/>
            <a:chExt cx="3026" cy="3025"/>
          </a:xfrm>
        </p:grpSpPr>
        <p:pic>
          <p:nvPicPr>
            <p:cNvPr id="6" name="Прямоугольник 7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7" y="611"/>
              <a:ext cx="3026" cy="3025"/>
            </a:xfrm>
            <a:prstGeom prst="rect">
              <a:avLst/>
            </a:prstGeom>
            <a:noFill/>
          </p:spPr>
        </p:pic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480" y="672"/>
              <a:ext cx="2880" cy="2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274320"/>
            <a:lstStyle/>
            <a:p>
              <a:pPr indent="-282575">
                <a:lnSpc>
                  <a:spcPts val="3000"/>
                </a:lnSpc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itchFamily="18" charset="2"/>
                <a:buNone/>
              </a:pPr>
              <a:endParaRPr lang="en-US" sz="3200">
                <a:latin typeface="Gill Sans MT"/>
              </a:endParaRPr>
            </a:p>
          </p:txBody>
        </p:sp>
      </p:grpSp>
      <p:sp>
        <p:nvSpPr>
          <p:cNvPr id="8" name="Блок-схема: процесс 8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Блок-схема: процесс 9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B2E6836-A9C3-4FB9-B980-B0166DA986CF}" type="datetimeFigureOut">
              <a:rPr lang="ru-RU"/>
              <a:pPr>
                <a:defRPr/>
              </a:pPr>
              <a:t>30.01.2012</a:t>
            </a:fld>
            <a:endParaRPr lang="ru-RU"/>
          </a:p>
        </p:txBody>
      </p:sp>
      <p:sp>
        <p:nvSpPr>
          <p:cNvPr id="11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95241E7-0221-4A86-8F90-AC6959F1E0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d"/>
    <p:sndAc>
      <p:stSnd>
        <p:snd r:embed="rId1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4" grpId="0" build="p" autoUpdateAnimBg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4A8BA699-F9EE-427A-AF71-54B21B491442}" type="datetimeFigureOut">
              <a:rPr lang="ru-RU"/>
              <a:pPr>
                <a:defRPr/>
              </a:pPr>
              <a:t>30.01.2012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58AA9A87-32EB-46DD-A81C-0466A4FF18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3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0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03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03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03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0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&#1058;&#1077;&#1084;&#1072;%20&#1056;&#1086;&#1076;&#1080;&#1085;&#1099;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wmf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wmf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w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.pn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wmf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328738" y="0"/>
            <a:ext cx="7510462" cy="1292225"/>
          </a:xfrm>
        </p:spPr>
      </p:pic>
      <p:pic>
        <p:nvPicPr>
          <p:cNvPr id="14338" name="Содержимое 3"/>
          <p:cNvPicPr>
            <a:picLocks noGr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059113" y="1125538"/>
            <a:ext cx="4357687" cy="5357812"/>
          </a:xfrm>
        </p:spPr>
      </p:pic>
      <p:sp>
        <p:nvSpPr>
          <p:cNvPr id="5" name="Прямоугольник 4"/>
          <p:cNvSpPr/>
          <p:nvPr/>
        </p:nvSpPr>
        <p:spPr>
          <a:xfrm>
            <a:off x="3143240" y="3286124"/>
            <a:ext cx="407196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«ВИТАМИНЫ»</a:t>
            </a:r>
            <a:endParaRPr lang="ru-RU" sz="3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4340" name="Picture 14" descr="lemon0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63" y="4714875"/>
            <a:ext cx="215106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15" descr="f70723f905b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" y="928688"/>
            <a:ext cx="2765425" cy="310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9" descr="БОЯРЫШНИК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72313" y="2357438"/>
            <a:ext cx="2071687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13" descr="вв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27875" y="4643438"/>
            <a:ext cx="2016125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0" descr="БАРБАРИС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43188" y="5556250"/>
            <a:ext cx="2112962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9" name="Тема Родины.mp3">
            <a:hlinkClick r:id="" action="ppaction://ole?verb=0"/>
            <a:hlinkHover r:id="" action="ppaction://ole?verb=0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532813" y="6308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3"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9"/>
                </p:tgtEl>
              </p:cMediaNode>
            </p:audio>
          </p:childTnLst>
        </p:cTn>
      </p:par>
    </p:tnLst>
    <p:bldLst>
      <p:bldP spid="14338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4438" y="357188"/>
            <a:ext cx="7720012" cy="1785937"/>
          </a:xfrm>
        </p:spPr>
        <p:txBody>
          <a:bodyPr>
            <a:normAutofit fontScale="55000" lnSpcReduction="20000"/>
          </a:bodyPr>
          <a:lstStyle/>
          <a:p>
            <a:pPr marL="365760" indent="-283464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4400" b="1" dirty="0" smtClean="0">
                <a:solidFill>
                  <a:srgbClr val="7030A0"/>
                </a:solidFill>
              </a:rPr>
              <a:t>Продуктивные  виды деятельности 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300" b="1" dirty="0" smtClean="0">
                <a:solidFill>
                  <a:srgbClr val="7030A0"/>
                </a:solidFill>
              </a:rPr>
              <a:t>    Дети  разделились на 3 группы для оформления пирамиды здоровья</a:t>
            </a:r>
            <a:r>
              <a:rPr lang="ru-RU" dirty="0" smtClean="0">
                <a:solidFill>
                  <a:srgbClr val="7030A0"/>
                </a:solidFill>
              </a:rPr>
              <a:t>.</a:t>
            </a:r>
          </a:p>
          <a:p>
            <a:pPr marL="365760" indent="-283464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solidFill>
                  <a:srgbClr val="00B050"/>
                </a:solidFill>
              </a:rPr>
              <a:t>1- зеленая «Вперед»</a:t>
            </a:r>
          </a:p>
          <a:p>
            <a:pPr marL="365760" indent="-283464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solidFill>
                  <a:srgbClr val="00B050"/>
                </a:solidFill>
              </a:rPr>
              <a:t>Эта группа рисовала продукты, которые составляют основу ежедневного питания человека (хлеб, фрукты, крупы и овощи).</a:t>
            </a:r>
          </a:p>
        </p:txBody>
      </p:sp>
      <p:pic>
        <p:nvPicPr>
          <p:cNvPr id="22530" name="Рисунок 3" descr="C:\Users\Эльвира\Desktop\Новая папка\IMG_52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5" y="2071688"/>
            <a:ext cx="4929188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5" descr="2c135862f99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2928938"/>
            <a:ext cx="2630488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11" descr="0f75d76946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75" y="5000625"/>
            <a:ext cx="310515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12" descr="96f5d842f8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715000"/>
            <a:ext cx="1643063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6" descr="молок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6625" y="3786188"/>
            <a:ext cx="16081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4438" y="500063"/>
            <a:ext cx="7720012" cy="1285875"/>
          </a:xfrm>
        </p:spPr>
        <p:txBody>
          <a:bodyPr>
            <a:normAutofit fontScale="70000" lnSpcReduction="20000"/>
          </a:bodyPr>
          <a:lstStyle/>
          <a:p>
            <a:pPr marL="365760" indent="-283464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2- желтая «Осторожно»</a:t>
            </a:r>
          </a:p>
          <a:p>
            <a:pPr marL="365760" indent="-283464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Дети рисовали продукты, которые употребляются значительно меньше (рыба, мясо, молочные продукты).</a:t>
            </a:r>
          </a:p>
          <a:p>
            <a:pPr marL="365760" indent="-283464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b="1" dirty="0" smtClean="0">
              <a:solidFill>
                <a:srgbClr val="FFC000"/>
              </a:solidFill>
            </a:endParaRPr>
          </a:p>
        </p:txBody>
      </p:sp>
      <p:pic>
        <p:nvPicPr>
          <p:cNvPr id="23555" name="Рисунок 3" descr="C:\Users\Эльвира\Desktop\Новая папка\IMG_52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2500313"/>
            <a:ext cx="48577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12" descr="dc504440d10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38" y="3786188"/>
            <a:ext cx="2062162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11" descr="рыба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88" y="5143500"/>
            <a:ext cx="3219450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100" y="500063"/>
            <a:ext cx="7499350" cy="1285875"/>
          </a:xfrm>
        </p:spPr>
        <p:txBody>
          <a:bodyPr>
            <a:normAutofit fontScale="70000" lnSpcReduction="20000"/>
          </a:bodyPr>
          <a:lstStyle/>
          <a:p>
            <a:pPr marL="365760" indent="-283464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solidFill>
                  <a:srgbClr val="FF0000"/>
                </a:solidFill>
              </a:rPr>
              <a:t>3- красный «Берегись»</a:t>
            </a:r>
          </a:p>
          <a:p>
            <a:pPr marL="365760" indent="-283464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solidFill>
                  <a:srgbClr val="FF0000"/>
                </a:solidFill>
              </a:rPr>
              <a:t>Рисование продуктов, которые употребляются в ограниченном количестве (масло, сахар, кондитерские изделия, сладости). </a:t>
            </a:r>
          </a:p>
          <a:p>
            <a:pPr marL="365760" indent="-283464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b="1" dirty="0" smtClean="0">
              <a:solidFill>
                <a:srgbClr val="FF0000"/>
              </a:solidFill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24578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75" y="2428875"/>
            <a:ext cx="5143500" cy="380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8" descr="ce5766de8f0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" y="2428875"/>
            <a:ext cx="21748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7" descr="f6a6f23a1ae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4357688"/>
            <a:ext cx="3313112" cy="230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11" descr="карт рез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50" y="5195888"/>
            <a:ext cx="1627188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Содержимое 2"/>
          <p:cNvSpPr>
            <a:spLocks noGrp="1"/>
          </p:cNvSpPr>
          <p:nvPr>
            <p:ph idx="1"/>
          </p:nvPr>
        </p:nvSpPr>
        <p:spPr>
          <a:xfrm>
            <a:off x="1435100" y="357188"/>
            <a:ext cx="7499350" cy="5891212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ru-RU" b="1" smtClean="0">
                <a:solidFill>
                  <a:srgbClr val="7030A0"/>
                </a:solidFill>
              </a:rPr>
              <a:t>Составление пирамиды здоровья</a:t>
            </a:r>
          </a:p>
        </p:txBody>
      </p:sp>
      <p:pic>
        <p:nvPicPr>
          <p:cNvPr id="25602" name="Рисунок 3" descr="C:\Users\Эльвира\Desktop\Новая папка\IMG_52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8" y="1143000"/>
            <a:ext cx="321468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4" descr="C:\Users\Эльвира\Desktop\Новая папка\IMG_52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75" y="1143000"/>
            <a:ext cx="314325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Рисунок 5" descr="C:\Users\Эльвира\Desktop\Новая папка\IMG_528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0" y="4071938"/>
            <a:ext cx="3289300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9" descr="d190c86943a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053013"/>
            <a:ext cx="2428875" cy="18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22" descr="ХУРМ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25" y="5405438"/>
            <a:ext cx="2286000" cy="145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17" descr="капуста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00250" y="4071938"/>
            <a:ext cx="1444625" cy="142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Содержимое 4"/>
          <p:cNvSpPr>
            <a:spLocks noGrp="1"/>
          </p:cNvSpPr>
          <p:nvPr>
            <p:ph idx="1"/>
          </p:nvPr>
        </p:nvSpPr>
        <p:spPr>
          <a:xfrm>
            <a:off x="1435100" y="500063"/>
            <a:ext cx="7499350" cy="5748337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ru-RU" b="1" smtClean="0">
                <a:solidFill>
                  <a:srgbClr val="7030A0"/>
                </a:solidFill>
              </a:rPr>
              <a:t>Заучивание стихотворения  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ru-RU" b="1" smtClean="0">
                <a:solidFill>
                  <a:srgbClr val="7030A0"/>
                </a:solidFill>
              </a:rPr>
              <a:t>Ю. Тувим «Овощи»</a:t>
            </a:r>
          </a:p>
        </p:txBody>
      </p:sp>
      <p:pic>
        <p:nvPicPr>
          <p:cNvPr id="29698" name="Рисунок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38" y="2071688"/>
            <a:ext cx="5357812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9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3" descr="C:\Users\Эльвира\Desktop\Новая папка\IMG_52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1500188"/>
            <a:ext cx="3571875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10" descr="00649f9858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3286125"/>
            <a:ext cx="2992437" cy="32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Содержимое 2"/>
          <p:cNvSpPr>
            <a:spLocks noGrp="1"/>
          </p:cNvSpPr>
          <p:nvPr>
            <p:ph idx="1"/>
          </p:nvPr>
        </p:nvSpPr>
        <p:spPr>
          <a:xfrm>
            <a:off x="1435100" y="500063"/>
            <a:ext cx="7499350" cy="5748337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ru-RU" sz="3600" b="1" smtClean="0">
                <a:solidFill>
                  <a:srgbClr val="7030A0"/>
                </a:solidFill>
              </a:rPr>
              <a:t>Оформление альбома «Витамины»</a:t>
            </a:r>
          </a:p>
        </p:txBody>
      </p:sp>
      <p:pic>
        <p:nvPicPr>
          <p:cNvPr id="30724" name="Рисунок 4" descr="C:\Users\Эльвира\Desktop\Новая папка\IMG_528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5" y="3714750"/>
            <a:ext cx="3503613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14" descr="lemon0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43188" y="5429250"/>
            <a:ext cx="1925637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12" descr="ТВОРОГ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8" y="5286375"/>
            <a:ext cx="1595437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  <p:bldP spid="3072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7030A0"/>
                </a:solidFill>
              </a:rPr>
              <a:t>Изготовление дидактической игры домино «Овощи и фрукты»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31746" name="Содержимое 3" descr="C:\Users\Эльвира\Desktop\Новая папка\IMG_5332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00188" y="1643063"/>
            <a:ext cx="3071812" cy="2143125"/>
          </a:xfrm>
        </p:spPr>
      </p:pic>
      <p:pic>
        <p:nvPicPr>
          <p:cNvPr id="31747" name="Рисунок 4" descr="C:\Users\Эльвира\Desktop\Новая папка\IMG_53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1643063"/>
            <a:ext cx="30003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Рисунок 5" descr="C:\Users\Эльвира\Desktop\Фото Э.М\18.11.09 0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8" y="3929063"/>
            <a:ext cx="3286125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8" descr="2bc8c1a306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813" y="4286250"/>
            <a:ext cx="330358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7030A0"/>
                </a:solidFill>
              </a:rPr>
              <a:t>Приготовление салата «Зимний»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32770" name="Содержимое 3" descr="C:\Users\Эльвира\Desktop\Новая папка\IMG_5319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71625" y="1357313"/>
            <a:ext cx="3159125" cy="2124075"/>
          </a:xfrm>
        </p:spPr>
      </p:pic>
      <p:pic>
        <p:nvPicPr>
          <p:cNvPr id="32771" name="Рисунок 4" descr="C:\Users\Эльвира\Desktop\Новая папка\IMG_53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88" y="1357313"/>
            <a:ext cx="30003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Рисунок 5" descr="C:\Users\Эльвира\Desktop\Новая папка\IMG_532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25" y="3857625"/>
            <a:ext cx="3132138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Рисунок 6" descr="C:\Users\Эльвира\Desktop\Новая папка\IMG_533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88" y="3857625"/>
            <a:ext cx="3055937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11" descr="jagod3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0" y="1143000"/>
            <a:ext cx="1398588" cy="299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Содержимое 2"/>
          <p:cNvSpPr>
            <a:spLocks noGrp="1"/>
          </p:cNvSpPr>
          <p:nvPr>
            <p:ph idx="1"/>
          </p:nvPr>
        </p:nvSpPr>
        <p:spPr>
          <a:xfrm>
            <a:off x="1435100" y="571500"/>
            <a:ext cx="7499350" cy="5676900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ru-RU" sz="2800" b="1" smtClean="0">
                <a:solidFill>
                  <a:srgbClr val="7030A0"/>
                </a:solidFill>
              </a:rPr>
              <a:t>Совместная работа родителей с детьми.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ru-RU" sz="2800" b="1" smtClean="0">
                <a:solidFill>
                  <a:srgbClr val="7030A0"/>
                </a:solidFill>
              </a:rPr>
              <a:t>Изготовление книжек-малышек.</a:t>
            </a:r>
          </a:p>
        </p:txBody>
      </p:sp>
      <p:pic>
        <p:nvPicPr>
          <p:cNvPr id="33794" name="Рисунок 3" descr="C:\Users\Эльвира\Desktop\Фото Э.М\18.11.09 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8" y="1928813"/>
            <a:ext cx="528637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9" descr="1c85297d33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6788" y="3786188"/>
            <a:ext cx="3097212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31925" y="-6350"/>
            <a:ext cx="7510463" cy="1085850"/>
          </a:xfr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100" y="1000125"/>
            <a:ext cx="7499350" cy="3286125"/>
          </a:xfrm>
        </p:spPr>
        <p:txBody>
          <a:bodyPr>
            <a:normAutofit fontScale="92500" lnSpcReduction="10000"/>
          </a:bodyPr>
          <a:lstStyle/>
          <a:p>
            <a:pPr marL="365760" indent="-283464" algn="just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b="1" dirty="0" smtClean="0">
                <a:solidFill>
                  <a:srgbClr val="7030A0"/>
                </a:solidFill>
              </a:rPr>
              <a:t>Дети узнали много интересного о   пользе продуктов и содержащихся в них витаминах. </a:t>
            </a:r>
          </a:p>
          <a:p>
            <a:pPr marL="365760" indent="-283464" algn="just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b="1" dirty="0" smtClean="0">
                <a:solidFill>
                  <a:srgbClr val="7030A0"/>
                </a:solidFill>
              </a:rPr>
              <a:t>Выпустили книги «Витамины», «Пирамида здорового питания».</a:t>
            </a:r>
          </a:p>
          <a:p>
            <a:pPr marL="365760" indent="-283464" algn="just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b="1" dirty="0" smtClean="0">
                <a:solidFill>
                  <a:srgbClr val="7030A0"/>
                </a:solidFill>
              </a:rPr>
              <a:t>Изготовили игру домино «Овощи и фрукты».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5059" name="Picture 5" descr="bcd4f92186b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25" y="3857625"/>
            <a:ext cx="7064375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31900" y="103188"/>
            <a:ext cx="7710488" cy="1341437"/>
          </a:xfr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1285860"/>
            <a:ext cx="7647836" cy="5072098"/>
          </a:xfrm>
        </p:spPr>
        <p:txBody>
          <a:bodyPr>
            <a:normAutofit fontScale="85000" lnSpcReduction="2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ru-RU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Участники проекта:</a:t>
            </a:r>
          </a:p>
          <a:p>
            <a:pPr marL="365760" indent="-283464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ru-RU" b="1" dirty="0" smtClean="0">
                <a:solidFill>
                  <a:srgbClr val="002060"/>
                </a:solidFill>
              </a:rPr>
              <a:t>дети подготовительной группы №1</a:t>
            </a:r>
          </a:p>
          <a:p>
            <a:pPr marL="365760" indent="-283464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ru-RU" b="1" dirty="0" smtClean="0">
                <a:solidFill>
                  <a:srgbClr val="002060"/>
                </a:solidFill>
              </a:rPr>
              <a:t>родители</a:t>
            </a:r>
          </a:p>
          <a:p>
            <a:pPr marL="365760" indent="-283464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ru-RU" b="1" dirty="0" smtClean="0">
                <a:solidFill>
                  <a:srgbClr val="002060"/>
                </a:solidFill>
              </a:rPr>
              <a:t>воспитатели:</a:t>
            </a:r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b="1" dirty="0" smtClean="0">
                <a:solidFill>
                  <a:srgbClr val="002060"/>
                </a:solidFill>
              </a:rPr>
              <a:t>   </a:t>
            </a:r>
            <a:r>
              <a:rPr lang="ru-RU" b="1" dirty="0" err="1" smtClean="0">
                <a:solidFill>
                  <a:srgbClr val="002060"/>
                </a:solidFill>
              </a:rPr>
              <a:t>Шебуняева</a:t>
            </a:r>
            <a:r>
              <a:rPr lang="ru-RU" b="1" dirty="0" smtClean="0">
                <a:solidFill>
                  <a:srgbClr val="002060"/>
                </a:solidFill>
              </a:rPr>
              <a:t> Н.В.</a:t>
            </a:r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b="1" dirty="0" smtClean="0">
                <a:solidFill>
                  <a:srgbClr val="002060"/>
                </a:solidFill>
              </a:rPr>
              <a:t>   </a:t>
            </a:r>
            <a:r>
              <a:rPr lang="ru-RU" b="1" dirty="0" err="1" smtClean="0">
                <a:solidFill>
                  <a:srgbClr val="002060"/>
                </a:solidFill>
              </a:rPr>
              <a:t>Имамутдинова</a:t>
            </a:r>
            <a:r>
              <a:rPr lang="ru-RU" b="1" dirty="0" smtClean="0">
                <a:solidFill>
                  <a:srgbClr val="002060"/>
                </a:solidFill>
              </a:rPr>
              <a:t> Э.М.</a:t>
            </a:r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Продолжительность:</a:t>
            </a:r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3300" b="1" dirty="0" smtClean="0">
                <a:solidFill>
                  <a:srgbClr val="002060"/>
                </a:solidFill>
              </a:rPr>
              <a:t>   долгосрочный (месяц)</a:t>
            </a:r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Актуальность:</a:t>
            </a:r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3300" b="1" dirty="0" smtClean="0">
                <a:solidFill>
                  <a:srgbClr val="002060"/>
                </a:solidFill>
              </a:rPr>
              <a:t>    в рамках Российской программы </a:t>
            </a:r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3300" b="1" dirty="0" smtClean="0">
                <a:solidFill>
                  <a:srgbClr val="002060"/>
                </a:solidFill>
              </a:rPr>
              <a:t>     «Здоровое питание – здоровье нации» </a:t>
            </a:r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365760" indent="-283464" eaLnBrk="1" fontAlgn="auto" hangingPunct="1">
              <a:spcAft>
                <a:spcPts val="0"/>
              </a:spcAft>
              <a:buFontTx/>
              <a:buNone/>
              <a:defRPr/>
            </a:pPr>
            <a:endParaRPr lang="ru-RU" b="1" dirty="0" smtClean="0">
              <a:solidFill>
                <a:srgbClr val="002060"/>
              </a:solidFill>
            </a:endParaRPr>
          </a:p>
        </p:txBody>
      </p:sp>
      <p:pic>
        <p:nvPicPr>
          <p:cNvPr id="15363" name="Picture 8" descr="2bc8c1a306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25" y="2786063"/>
            <a:ext cx="330358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9" descr="caf8ca853b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6500" y="4071938"/>
            <a:ext cx="1439863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714375"/>
            <a:ext cx="7499350" cy="10001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100" b="1" dirty="0" smtClean="0">
                <a:solidFill>
                  <a:srgbClr val="7030A0"/>
                </a:solidFill>
              </a:rPr>
              <a:t>Дети стали лучше кушать приготовленные в детском саду блюда, зная о пользе витаминов содержащихся в них. 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35843" name="Picture 2" descr="C:\Users\Эльвира\Desktop\Новая папка\IMG_5217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500313" y="1946275"/>
            <a:ext cx="2928937" cy="2197100"/>
          </a:xfrm>
        </p:spPr>
      </p:pic>
      <p:pic>
        <p:nvPicPr>
          <p:cNvPr id="35844" name="Рисунок 5" descr="C:\Users\Эльвира\Desktop\Новая папка\IMG_522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5" y="4429125"/>
            <a:ext cx="285750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Рисунок 6" descr="C:\Users\Эльвира\Desktop\Новая папка\IMG_523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63" y="1928813"/>
            <a:ext cx="2643187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16" descr="молоко яйцо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625" y="3929063"/>
            <a:ext cx="3195638" cy="272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75" y="274638"/>
            <a:ext cx="8429625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tx2">
                    <a:satMod val="130000"/>
                  </a:schemeClr>
                </a:solidFill>
              </a:rPr>
              <a:t>    </a:t>
            </a:r>
            <a:r>
              <a:rPr lang="ru-RU" sz="3200" b="1" dirty="0" smtClean="0">
                <a:solidFill>
                  <a:srgbClr val="7030A0"/>
                </a:solidFill>
              </a:rPr>
              <a:t>Презентация книжек-малышек детьми.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36866" name="Содержимое 3" descr="C:\Users\Эльвира\Desktop\Фото Э.М\18.11.09 036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0" y="4286250"/>
            <a:ext cx="3159125" cy="2195513"/>
          </a:xfrm>
        </p:spPr>
      </p:pic>
      <p:pic>
        <p:nvPicPr>
          <p:cNvPr id="36867" name="Рисунок 4" descr="C:\Users\Эльвира\Desktop\Фото Э.М\18.11.09 0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25" y="1500188"/>
            <a:ext cx="321468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Рисунок 5" descr="C:\Users\Эльвира\Desktop\Фото Э.М\18.11.09 03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3000375"/>
            <a:ext cx="3214688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9" descr="bc2c5f16e4f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8" y="4159250"/>
            <a:ext cx="3319462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11" descr="jagod3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00938" y="1071563"/>
            <a:ext cx="1119187" cy="239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0"/>
            <a:ext cx="7708900" cy="17145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2">
                    <a:satMod val="130000"/>
                  </a:schemeClr>
                </a:solidFill>
              </a:rPr>
              <a:t>          </a:t>
            </a:r>
            <a:r>
              <a:rPr lang="ru-RU" sz="2800" b="1" dirty="0" smtClean="0">
                <a:solidFill>
                  <a:srgbClr val="7030A0"/>
                </a:solidFill>
              </a:rPr>
              <a:t>Результаты  продуктивной  деятельности воспитателей и детей.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37890" name="Содержимое 3" descr="C:\Users\Эльвира\Desktop\Фото Э.М\18.11.09 004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71688" y="1571625"/>
            <a:ext cx="3230562" cy="2338388"/>
          </a:xfrm>
        </p:spPr>
      </p:pic>
      <p:pic>
        <p:nvPicPr>
          <p:cNvPr id="37891" name="Рисунок 4" descr="C:\Users\Эльвира\Desktop\Фото Э.М\18.11.09 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25" y="1571625"/>
            <a:ext cx="314325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Рисунок 5" descr="C:\Users\Эльвира\Desktop\Фото Э.М\18.11.09 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88" y="4000500"/>
            <a:ext cx="3071812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12" descr="vish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3" y="500063"/>
            <a:ext cx="1984375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Прямоугольник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5263" y="646113"/>
            <a:ext cx="9442451" cy="3462337"/>
          </a:xfrm>
          <a:prstGeom prst="rect">
            <a:avLst/>
          </a:prstGeom>
          <a:noFill/>
        </p:spPr>
      </p:pic>
      <p:pic>
        <p:nvPicPr>
          <p:cNvPr id="49154" name="Picture 6" descr="c6cf6bbed3d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3714750"/>
            <a:ext cx="7488238" cy="290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31925" y="268288"/>
            <a:ext cx="7510463" cy="1158875"/>
          </a:xfr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4800600"/>
          </a:xfrm>
        </p:spPr>
        <p:txBody>
          <a:bodyPr>
            <a:normAutofit fontScale="85000" lnSpcReduction="1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   Формирование  представлений у детей старшего дошкольного возраста  о рациональном питании,  и о пользе витаминов.</a:t>
            </a:r>
          </a:p>
          <a:p>
            <a:pPr marL="365760" indent="-283464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Задачи:</a:t>
            </a:r>
          </a:p>
          <a:p>
            <a:pPr marL="365760" indent="-283464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 smtClean="0"/>
              <a:t>Познакомить детей с группами витаминов.</a:t>
            </a:r>
          </a:p>
          <a:p>
            <a:pPr marL="365760" indent="-283464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 smtClean="0"/>
              <a:t>Формирование представлений о том, какие продукты полезные, какие вредные.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 smtClean="0"/>
              <a:t>Учить добывать информацию из различных источников.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 smtClean="0"/>
              <a:t>Развивать любознательность.</a:t>
            </a:r>
            <a:endParaRPr lang="ru-RU" dirty="0"/>
          </a:p>
        </p:txBody>
      </p:sp>
      <p:pic>
        <p:nvPicPr>
          <p:cNvPr id="16387" name="Picture 5" descr="0a1477208f5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63" y="4857750"/>
            <a:ext cx="1441450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12" descr="vish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3" y="0"/>
            <a:ext cx="1343025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16013" y="0"/>
            <a:ext cx="7808912" cy="1158875"/>
          </a:xfr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35150" y="4149725"/>
            <a:ext cx="6553200" cy="230505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2500" smtClean="0">
                <a:latin typeface="Tahoma" pitchFamily="34" charset="0"/>
              </a:rPr>
              <a:t>   К детям приходит мед. сестра и говорит:  «В городе грипп и чтобы не заболеть надо употреблять достаточное количество витаминов. Как вы думаете, что такое витамины и где они «живут»?»</a:t>
            </a:r>
          </a:p>
          <a:p>
            <a:pPr algn="just"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2500" smtClean="0"/>
          </a:p>
        </p:txBody>
      </p:sp>
      <p:pic>
        <p:nvPicPr>
          <p:cNvPr id="17411" name="Рисунок 5" descr="C:\Users\Эльвира\Desktop\Новая папка\IMG_52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981075"/>
            <a:ext cx="4032250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9" descr="2b18817802b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701647">
            <a:off x="-266700" y="4505325"/>
            <a:ext cx="2411413" cy="18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95388" y="268288"/>
            <a:ext cx="7747000" cy="1158875"/>
          </a:xfrm>
        </p:spPr>
      </p:pic>
      <p:pic>
        <p:nvPicPr>
          <p:cNvPr id="18434" name="Picture 4" descr="DSC0127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1285875"/>
            <a:ext cx="4464050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11" descr="6f023580af3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49663"/>
            <a:ext cx="4157663" cy="320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100" y="1285875"/>
            <a:ext cx="2922588" cy="2786063"/>
          </a:xfrm>
        </p:spPr>
        <p:txBody>
          <a:bodyPr>
            <a:normAutofit fontScale="77500" lnSpcReduction="2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     Что такое витамины?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     В каких продуктах они содержаться ? Как витамины могут помочь не заболеть?</a:t>
            </a:r>
            <a:endParaRPr lang="ru-RU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Дети ставят перед собой задачу, собрать материал…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9458" name="Содержимое 3" descr="C:\Users\Эльвира\Desktop\Новая папка\IMG_5288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00188" y="3857625"/>
            <a:ext cx="3571875" cy="2695575"/>
          </a:xfrm>
        </p:spPr>
      </p:pic>
      <p:pic>
        <p:nvPicPr>
          <p:cNvPr id="19459" name="Рисунок 4" descr="C:\Users\Эльвира\Desktop\Новая папка\IMG_528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75" y="1714500"/>
            <a:ext cx="331470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14" descr="jagod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617140">
            <a:off x="1120776" y="1171575"/>
            <a:ext cx="2754312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Содержимое 2"/>
          <p:cNvPicPr>
            <a:picLocks noGrp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7163" y="-122238"/>
            <a:ext cx="7515225" cy="6376988"/>
          </a:xfrm>
        </p:spPr>
      </p:pic>
      <p:pic>
        <p:nvPicPr>
          <p:cNvPr id="21506" name="Рисунок 4" descr="C:\Users\Эльвира\Desktop\Новая папка\IMG_52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88" y="1500188"/>
            <a:ext cx="3438525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Рисунок 5" descr="C:\Users\Эльвира\Desktop\Новая папка\IMG_526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3" y="3214688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14" descr="пшениц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50" y="3929063"/>
            <a:ext cx="2303463" cy="190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10" descr="jagod5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4521997">
            <a:off x="2487613" y="4135437"/>
            <a:ext cx="1970088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8" descr="5894953e3b7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5813" y="5157788"/>
            <a:ext cx="1655762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13" descr="klubn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14750"/>
            <a:ext cx="2093913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Содержимое 2"/>
          <p:cNvSpPr>
            <a:spLocks noGrp="1"/>
          </p:cNvSpPr>
          <p:nvPr>
            <p:ph idx="1"/>
          </p:nvPr>
        </p:nvSpPr>
        <p:spPr>
          <a:xfrm>
            <a:off x="1435100" y="214313"/>
            <a:ext cx="7499350" cy="6034087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ru-RU" b="1" smtClean="0">
                <a:solidFill>
                  <a:srgbClr val="7030A0"/>
                </a:solidFill>
                <a:latin typeface="Times New Roman" pitchFamily="18" charset="0"/>
              </a:rPr>
              <a:t>Просмотр презентаций «Витамины»</a:t>
            </a:r>
          </a:p>
        </p:txBody>
      </p:sp>
      <p:sp>
        <p:nvSpPr>
          <p:cNvPr id="3277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orbel" pitchFamily="34" charset="0"/>
            </a:endParaRPr>
          </a:p>
        </p:txBody>
      </p:sp>
      <p:graphicFrame>
        <p:nvGraphicFramePr>
          <p:cNvPr id="6145" name="Object 2"/>
          <p:cNvGraphicFramePr>
            <a:graphicFrameLocks noChangeAspect="1"/>
          </p:cNvGraphicFramePr>
          <p:nvPr/>
        </p:nvGraphicFramePr>
        <p:xfrm>
          <a:off x="1357313" y="1357313"/>
          <a:ext cx="3343275" cy="2500312"/>
        </p:xfrm>
        <a:graphic>
          <a:graphicData uri="http://schemas.openxmlformats.org/presentationml/2006/ole">
            <p:oleObj spid="_x0000_s32770" name="Презентация" r:id="rId5" imgW="4570330" imgH="3427597" progId="PowerPoint.Show.8">
              <p:embed/>
            </p:oleObj>
          </a:graphicData>
        </a:graphic>
      </p:graphicFrame>
      <p:pic>
        <p:nvPicPr>
          <p:cNvPr id="6150" name="Рисунок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2063" y="3714750"/>
            <a:ext cx="342900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16" descr="f0395b24843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88" y="4641850"/>
            <a:ext cx="2438400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50" y="214313"/>
            <a:ext cx="7497763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b="1" dirty="0" smtClean="0">
                <a:solidFill>
                  <a:srgbClr val="7030A0"/>
                </a:solidFill>
              </a:rPr>
              <a:t/>
            </a:r>
            <a:br>
              <a:rPr lang="ru-RU" sz="44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>Беседа: «Пирамида здорового питания»</a:t>
            </a:r>
            <a:r>
              <a:rPr lang="ru-RU" sz="4400" b="1" dirty="0" smtClean="0">
                <a:solidFill>
                  <a:srgbClr val="7030A0"/>
                </a:solidFill>
              </a:rPr>
              <a:t/>
            </a:r>
            <a:br>
              <a:rPr lang="ru-RU" sz="4400" b="1" dirty="0" smtClean="0">
                <a:solidFill>
                  <a:srgbClr val="7030A0"/>
                </a:solidFill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0483" name="Рисунок 3" descr="C:\Users\Эльвира\Desktop\Новая папка\IMG_52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1643063"/>
            <a:ext cx="3500438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4" descr="C:\Users\Эльвира\Desktop\Новая папка\IMG_528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75" y="3571875"/>
            <a:ext cx="3286125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10" descr="4bc08ef21d1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2587807">
            <a:off x="1165225" y="4437063"/>
            <a:ext cx="2627313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623</TotalTime>
  <Words>187</Words>
  <Application>Microsoft Office PowerPoint</Application>
  <PresentationFormat>Экран (4:3)</PresentationFormat>
  <Paragraphs>29</Paragraphs>
  <Slides>23</Slides>
  <Notes>1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Шаблон оформления</vt:lpstr>
      </vt:variant>
      <vt:variant>
        <vt:i4>12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45" baseType="lpstr">
      <vt:lpstr>Arial</vt:lpstr>
      <vt:lpstr>Corbel</vt:lpstr>
      <vt:lpstr>Wingdings 2</vt:lpstr>
      <vt:lpstr>Verdana</vt:lpstr>
      <vt:lpstr>Calibri</vt:lpstr>
      <vt:lpstr>Gill Sans MT</vt:lpstr>
      <vt:lpstr>Tahoma</vt:lpstr>
      <vt:lpstr>Times New Roman</vt:lpstr>
      <vt:lpstr>Wingdings</vt:lpstr>
      <vt:lpstr>Солнцестояние</vt:lpstr>
      <vt:lpstr>Солнцестояние</vt:lpstr>
      <vt:lpstr>Солнцестояние</vt:lpstr>
      <vt:lpstr>Солнцестояние</vt:lpstr>
      <vt:lpstr>Солнцестояние</vt:lpstr>
      <vt:lpstr>Солнцестояние</vt:lpstr>
      <vt:lpstr>Солнцестояние</vt:lpstr>
      <vt:lpstr>Солнцестояние</vt:lpstr>
      <vt:lpstr>Солнцестояние</vt:lpstr>
      <vt:lpstr>Солнцестояние</vt:lpstr>
      <vt:lpstr>Солнцестояние</vt:lpstr>
      <vt:lpstr>Солнцестояние</vt:lpstr>
      <vt:lpstr>Презентация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 Беседа: «Пирамида здорового питания» </vt:lpstr>
      <vt:lpstr>Слайд 10</vt:lpstr>
      <vt:lpstr>Слайд 11</vt:lpstr>
      <vt:lpstr>Слайд 12</vt:lpstr>
      <vt:lpstr>Слайд 13</vt:lpstr>
      <vt:lpstr>Слайд 14</vt:lpstr>
      <vt:lpstr>Слайд 15</vt:lpstr>
      <vt:lpstr>Изготовление дидактической игры домино «Овощи и фрукты»</vt:lpstr>
      <vt:lpstr>Приготовление салата «Зимний»</vt:lpstr>
      <vt:lpstr>Слайд 18</vt:lpstr>
      <vt:lpstr>Слайд 19</vt:lpstr>
      <vt:lpstr>Дети стали лучше кушать приготовленные в детском саду блюда, зная о пользе витаминов содержащихся в них.  </vt:lpstr>
      <vt:lpstr>    Презентация книжек-малышек детьми.</vt:lpstr>
      <vt:lpstr>          Результаты  продуктивной  деятельности воспитателей и детей.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Эльвира</dc:creator>
  <cp:lastModifiedBy>User</cp:lastModifiedBy>
  <cp:revision>56</cp:revision>
  <dcterms:created xsi:type="dcterms:W3CDTF">2009-11-10T08:16:02Z</dcterms:created>
  <dcterms:modified xsi:type="dcterms:W3CDTF">2012-01-29T21:30:55Z</dcterms:modified>
</cp:coreProperties>
</file>