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70" r:id="rId2"/>
    <p:sldId id="273" r:id="rId3"/>
    <p:sldId id="274" r:id="rId4"/>
    <p:sldId id="264" r:id="rId5"/>
    <p:sldId id="259" r:id="rId6"/>
    <p:sldId id="260" r:id="rId7"/>
    <p:sldId id="271" r:id="rId8"/>
    <p:sldId id="262" r:id="rId9"/>
    <p:sldId id="261" r:id="rId10"/>
    <p:sldId id="26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5BD"/>
    <a:srgbClr val="0F0634"/>
    <a:srgbClr val="0B0931"/>
    <a:srgbClr val="FF0000"/>
    <a:srgbClr val="51A200"/>
    <a:srgbClr val="0C3226"/>
    <a:srgbClr val="00133A"/>
    <a:srgbClr val="1040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7D221C-FC8F-4F5E-8D0F-0E525B821A2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33E07A-7ECE-47B7-9AFD-205B2F2D0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4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A1A60-084C-4CEA-AAEA-E95612DB3F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FFCEDC-E273-475E-97C9-3F7ABFCC86C8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ECC7-FF1F-4BA2-92DD-A2C5170CC56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B4CA-9BB1-42D8-B329-765FF6DAF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D665-644C-46BF-A600-85485A851819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A4D9-CAD3-43EE-8334-FF817BF703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C8B7-7158-405A-97A9-D50251755DAD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B8B1-D9BD-4403-A05A-91358311FE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9A85-3A73-443D-B490-A10ED726BB9C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62B8-8487-45A7-85ED-D7FC7AA5F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CB0D-C815-4B27-B040-5BE0D9926657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5590-8B6C-47B2-8134-2B03DCFE64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CD81-3255-4E43-895C-18435C129D3E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2E1D-EB63-40C2-8D4C-AB9E2FF854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0A20-C5A5-4F5E-BCB4-D679C681D3D0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F88C-5125-4736-9F70-1785CCD4B4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C3B8-60F8-4EFC-8AF9-0B73125127C0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1FB4-B0B3-49B6-A39C-3CE5BD736C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E84E-C310-4965-A9C7-76561D6EC475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19E5-262C-46EE-9820-054C14844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0890-9CBB-44C6-8431-C7C8EDCEB557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5B4B-EE42-466D-ABE2-15F04E42F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6E28-CD3A-4BDC-9557-DA758A0C9DA4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E03B-C252-49F1-8FF7-12378DEB2B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78778A18-64B5-4822-B4CC-896F8250972A}" type="datetimeFigureOut">
              <a:rPr lang="ru-RU"/>
              <a:pPr>
                <a:defRPr/>
              </a:pPr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0D34E87A-248B-4D93-A74E-56E9C52542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95288" y="1268413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1535BD"/>
                </a:solidFill>
                <a:latin typeface="Times New Roman" pitchFamily="18" charset="0"/>
              </a:rPr>
              <a:t>«Охрана животных.»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179388" y="2205038"/>
            <a:ext cx="87852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Зоологи́ческий па́рк (зоопарк)</a:t>
            </a:r>
            <a:r>
              <a:rPr lang="ru-RU" sz="3200"/>
              <a:t> — одна из уникальных лабораторий по сохранению разнообразия животного мира и музей живой природы, созданный человеком, является </a:t>
            </a:r>
            <a:r>
              <a:rPr lang="ru-RU" sz="3200">
                <a:solidFill>
                  <a:srgbClr val="FF0000"/>
                </a:solidFill>
              </a:rPr>
              <a:t>научно-просветительным учреждением</a:t>
            </a:r>
            <a:r>
              <a:rPr lang="ru-RU" sz="3200"/>
              <a:t>.</a:t>
            </a:r>
          </a:p>
        </p:txBody>
      </p:sp>
      <p:sp>
        <p:nvSpPr>
          <p:cNvPr id="2457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19825"/>
            <a:ext cx="539750" cy="638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</a:rPr>
              <a:t>Кроссворд</a:t>
            </a:r>
          </a:p>
        </p:txBody>
      </p:sp>
      <p:pic>
        <p:nvPicPr>
          <p:cNvPr id="29698" name="Picture 3" descr="C:\Users\Rufina\Desktop\Безымянный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79463" y="1962150"/>
            <a:ext cx="7585075" cy="38020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</a:rPr>
              <a:t>Кроссворд</a:t>
            </a:r>
          </a:p>
        </p:txBody>
      </p:sp>
      <p:pic>
        <p:nvPicPr>
          <p:cNvPr id="31746" name="Picture 9" descr="C:\Users\Rufina\Desktop\Безымянный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1050" y="1963738"/>
            <a:ext cx="75819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</a:rPr>
              <a:t>Кроссворд</a:t>
            </a:r>
          </a:p>
        </p:txBody>
      </p:sp>
      <p:pic>
        <p:nvPicPr>
          <p:cNvPr id="32770" name="Picture 4" descr="C:\Users\Rufina\Desktop\Безымянный 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1050" y="1963738"/>
            <a:ext cx="75819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</a:rPr>
              <a:t>Кроссворд</a:t>
            </a:r>
          </a:p>
        </p:txBody>
      </p:sp>
      <p:pic>
        <p:nvPicPr>
          <p:cNvPr id="33794" name="Picture 5" descr="C:\Users\Rufina\Desktop\Безымянный 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1050" y="1963738"/>
            <a:ext cx="75819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</a:rPr>
              <a:t>Кроссворд</a:t>
            </a:r>
          </a:p>
        </p:txBody>
      </p:sp>
      <p:pic>
        <p:nvPicPr>
          <p:cNvPr id="34818" name="Picture 6" descr="C:\Users\Rufina\Desktop\Безымянный 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1050" y="1963738"/>
            <a:ext cx="75819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</a:rPr>
              <a:t>Кроссворд</a:t>
            </a:r>
          </a:p>
        </p:txBody>
      </p:sp>
      <p:pic>
        <p:nvPicPr>
          <p:cNvPr id="35842" name="Picture 7" descr="C:\Users\Rufina\Desktop\Безымянный 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1050" y="1963738"/>
            <a:ext cx="75819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</a:rPr>
              <a:t>Кроссворд</a:t>
            </a:r>
          </a:p>
        </p:txBody>
      </p:sp>
      <p:pic>
        <p:nvPicPr>
          <p:cNvPr id="36866" name="Picture 8" descr="C:\Users\Rufina\Desktop\Безымянный 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1050" y="1963738"/>
            <a:ext cx="75819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Mouse1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268413"/>
            <a:ext cx="379888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95513" y="1196975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684213" y="188913"/>
            <a:ext cx="8229600" cy="1143000"/>
          </a:xfrm>
          <a:noFill/>
        </p:spPr>
        <p:txBody>
          <a:bodyPr wrap="square" l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1535BD"/>
                </a:solidFill>
              </a:rPr>
              <a:t>Как прекрасен этот мир</a:t>
            </a:r>
          </a:p>
        </p:txBody>
      </p:sp>
      <p:pic>
        <p:nvPicPr>
          <p:cNvPr id="15362" name="Содержимое 3" descr="Выхухоль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14500"/>
            <a:ext cx="2281238" cy="1571625"/>
          </a:xfrm>
        </p:spPr>
      </p:pic>
      <p:pic>
        <p:nvPicPr>
          <p:cNvPr id="15363" name="Picture 5" descr="C:\Users\Rufina\Documents\ле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5000625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C:\Users\Rufina\Documents\леб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3214688"/>
            <a:ext cx="22240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:\Users\Rufina\Documents\р.флам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5000625"/>
            <a:ext cx="19113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C:\Users\Rufina\Documents\р.флам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5000625"/>
            <a:ext cx="15097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C:\Users\Rufina\Documents\р.флам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3214688"/>
            <a:ext cx="2517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C:\Users\Rufina\Documents\р.флам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00500" y="5000625"/>
            <a:ext cx="2214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C:\Users\Rufina\Documents\р.флам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57813" y="1785938"/>
            <a:ext cx="16430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C:\Users\Rufina\Documents\Фламинго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72375" y="3214688"/>
            <a:ext cx="14287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 descr="C:\Users\Rufina\Documents\р.флам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28813" y="1785938"/>
            <a:ext cx="18573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4" descr="C:\Users\Rufina\Documents\леб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857625" y="1785938"/>
            <a:ext cx="14287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5" descr="C:\Users\Rufina\Desktop\тигр\White_Bengal_Tigers-webbig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214938" y="3214688"/>
            <a:ext cx="22145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" descr="C:\Users\Rufina\Desktop\тигр\0_9794_3ccbccbc_XL.jpe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72313" y="1785938"/>
            <a:ext cx="18573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Dodos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313113" cy="310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900113" y="27082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Дронт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0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779838" y="2276475"/>
            <a:ext cx="216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Европейский лев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13100"/>
            <a:ext cx="3619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95288" y="5516563"/>
            <a:ext cx="323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Морская корова Стеллера</a:t>
            </a:r>
            <a:r>
              <a:rPr lang="ru-RU"/>
              <a:t> 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2636838"/>
            <a:ext cx="338931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4067175" y="5229225"/>
            <a:ext cx="234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Бескрылая гагарка</a:t>
            </a: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0"/>
            <a:ext cx="25876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61100" y="4695825"/>
            <a:ext cx="28829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6554788" y="2205038"/>
            <a:ext cx="2589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Фолклендская лисица,</a:t>
            </a: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6372225" y="6491288"/>
            <a:ext cx="973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Квагга </a:t>
            </a:r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5303838"/>
            <a:ext cx="25209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3708400" y="6381750"/>
            <a:ext cx="1995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Туранский тигр </a:t>
            </a:r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19925" y="2565400"/>
            <a:ext cx="173513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4213" y="908050"/>
            <a:ext cx="7632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По оценкам Международного союза охраны природы (МСОП), опасность полного исчезновения угрожает в настоящее время: </a:t>
            </a:r>
          </a:p>
          <a:p>
            <a:r>
              <a:rPr lang="ru-RU" sz="2000">
                <a:solidFill>
                  <a:srgbClr val="FF0000"/>
                </a:solidFill>
              </a:rPr>
              <a:t>25% всех видов млекопитающих,</a:t>
            </a:r>
          </a:p>
          <a:p>
            <a:r>
              <a:rPr lang="ru-RU" sz="2000">
                <a:solidFill>
                  <a:srgbClr val="FF0000"/>
                </a:solidFill>
              </a:rPr>
              <a:t>11% всех видов птиц,</a:t>
            </a:r>
          </a:p>
          <a:p>
            <a:r>
              <a:rPr lang="ru-RU" sz="2000">
                <a:solidFill>
                  <a:srgbClr val="FF0000"/>
                </a:solidFill>
              </a:rPr>
              <a:t>20% всех видов рептилий,</a:t>
            </a:r>
          </a:p>
          <a:p>
            <a:r>
              <a:rPr lang="ru-RU" sz="2000">
                <a:solidFill>
                  <a:srgbClr val="FF0000"/>
                </a:solidFill>
              </a:rPr>
              <a:t>25% всех видов амфибий,</a:t>
            </a:r>
          </a:p>
          <a:p>
            <a:r>
              <a:rPr lang="ru-RU" sz="2000">
                <a:solidFill>
                  <a:srgbClr val="FF0000"/>
                </a:solidFill>
              </a:rPr>
              <a:t>34% всех видов рыб ( в основном пресноводных ).</a:t>
            </a:r>
          </a:p>
          <a:p>
            <a:r>
              <a:rPr lang="ru-RU" sz="2000"/>
              <a:t>   В большинстве случаев основную угрозу для существования животных представляют сами люди и результаты их хозяйственной деятельности.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4437063"/>
            <a:ext cx="36718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6308725"/>
            <a:ext cx="306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Дальневосточный леопард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13"/>
          <p:cNvSpPr>
            <a:spLocks noChangeArrowheads="1"/>
          </p:cNvSpPr>
          <p:nvPr/>
        </p:nvSpPr>
        <p:spPr bwMode="auto">
          <a:xfrm>
            <a:off x="3419475" y="2997200"/>
            <a:ext cx="230505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Охрана животных</a:t>
            </a:r>
          </a:p>
        </p:txBody>
      </p:sp>
      <p:sp>
        <p:nvSpPr>
          <p:cNvPr id="18434" name="Oval 16"/>
          <p:cNvSpPr>
            <a:spLocks noChangeArrowheads="1"/>
          </p:cNvSpPr>
          <p:nvPr/>
        </p:nvSpPr>
        <p:spPr bwMode="auto">
          <a:xfrm>
            <a:off x="3419475" y="2997200"/>
            <a:ext cx="230505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Охрана животных</a:t>
            </a:r>
          </a:p>
        </p:txBody>
      </p:sp>
      <p:sp>
        <p:nvSpPr>
          <p:cNvPr id="18435" name="Oval 18"/>
          <p:cNvSpPr>
            <a:spLocks noChangeArrowheads="1"/>
          </p:cNvSpPr>
          <p:nvPr/>
        </p:nvSpPr>
        <p:spPr bwMode="auto">
          <a:xfrm>
            <a:off x="3419475" y="2997200"/>
            <a:ext cx="230505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Охрана животных</a:t>
            </a:r>
          </a:p>
        </p:txBody>
      </p:sp>
      <p:sp>
        <p:nvSpPr>
          <p:cNvPr id="18436" name="Oval 20"/>
          <p:cNvSpPr>
            <a:spLocks noChangeArrowheads="1"/>
          </p:cNvSpPr>
          <p:nvPr/>
        </p:nvSpPr>
        <p:spPr bwMode="auto">
          <a:xfrm>
            <a:off x="6588125" y="1989138"/>
            <a:ext cx="2305050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hlinkClick r:id="rId2" action="ppaction://hlinksldjump"/>
              </a:rPr>
              <a:t>Охраняемые </a:t>
            </a:r>
          </a:p>
          <a:p>
            <a:pPr algn="ctr"/>
            <a:r>
              <a:rPr lang="ru-RU" b="1">
                <a:solidFill>
                  <a:srgbClr val="FF0000"/>
                </a:solidFill>
                <a:hlinkClick r:id="rId2" action="ppaction://hlinksldjump"/>
              </a:rPr>
              <a:t>территории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8437" name="Oval 21"/>
          <p:cNvSpPr>
            <a:spLocks noChangeArrowheads="1"/>
          </p:cNvSpPr>
          <p:nvPr/>
        </p:nvSpPr>
        <p:spPr bwMode="auto">
          <a:xfrm>
            <a:off x="0" y="1052513"/>
            <a:ext cx="230505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МСОП</a:t>
            </a:r>
          </a:p>
        </p:txBody>
      </p:sp>
      <p:sp>
        <p:nvSpPr>
          <p:cNvPr id="18438" name="Oval 22"/>
          <p:cNvSpPr>
            <a:spLocks noChangeArrowheads="1"/>
          </p:cNvSpPr>
          <p:nvPr/>
        </p:nvSpPr>
        <p:spPr bwMode="auto">
          <a:xfrm>
            <a:off x="1042988" y="4941888"/>
            <a:ext cx="230505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Красная книга</a:t>
            </a:r>
          </a:p>
        </p:txBody>
      </p:sp>
      <p:sp>
        <p:nvSpPr>
          <p:cNvPr id="18439" name="Oval 23"/>
          <p:cNvSpPr>
            <a:spLocks noChangeArrowheads="1"/>
          </p:cNvSpPr>
          <p:nvPr/>
        </p:nvSpPr>
        <p:spPr bwMode="auto">
          <a:xfrm>
            <a:off x="2987675" y="1700213"/>
            <a:ext cx="1763713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40" name="Oval 25"/>
          <p:cNvSpPr>
            <a:spLocks noChangeArrowheads="1"/>
          </p:cNvSpPr>
          <p:nvPr/>
        </p:nvSpPr>
        <p:spPr bwMode="auto">
          <a:xfrm>
            <a:off x="4716463" y="115888"/>
            <a:ext cx="1800225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3" action="ppaction://hlinksldjump"/>
              </a:rPr>
              <a:t>Заповедники</a:t>
            </a:r>
            <a:endParaRPr lang="en-US" b="1"/>
          </a:p>
        </p:txBody>
      </p:sp>
      <p:sp>
        <p:nvSpPr>
          <p:cNvPr id="18441" name="Oval 26"/>
          <p:cNvSpPr>
            <a:spLocks noChangeArrowheads="1"/>
          </p:cNvSpPr>
          <p:nvPr/>
        </p:nvSpPr>
        <p:spPr bwMode="auto">
          <a:xfrm>
            <a:off x="6516688" y="4724400"/>
            <a:ext cx="2305050" cy="1081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Разведение </a:t>
            </a:r>
          </a:p>
          <a:p>
            <a:pPr algn="ctr"/>
            <a:r>
              <a:rPr lang="ru-RU"/>
              <a:t>в </a:t>
            </a:r>
            <a:r>
              <a:rPr lang="ru-RU" b="1">
                <a:hlinkClick r:id="rId4" action="ppaction://hlinksldjump"/>
              </a:rPr>
              <a:t>зоопарках </a:t>
            </a:r>
            <a:r>
              <a:rPr lang="ru-RU"/>
              <a:t>и </a:t>
            </a:r>
          </a:p>
          <a:p>
            <a:pPr algn="ctr"/>
            <a:r>
              <a:rPr lang="ru-RU"/>
              <a:t>заповедниках</a:t>
            </a:r>
          </a:p>
        </p:txBody>
      </p:sp>
      <p:sp>
        <p:nvSpPr>
          <p:cNvPr id="18442" name="Oval 27"/>
          <p:cNvSpPr>
            <a:spLocks noChangeArrowheads="1"/>
          </p:cNvSpPr>
          <p:nvPr/>
        </p:nvSpPr>
        <p:spPr bwMode="auto">
          <a:xfrm>
            <a:off x="468313" y="2852738"/>
            <a:ext cx="230505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Международные </a:t>
            </a:r>
          </a:p>
          <a:p>
            <a:pPr algn="ctr"/>
            <a:r>
              <a:rPr lang="ru-RU"/>
              <a:t>организации</a:t>
            </a:r>
          </a:p>
        </p:txBody>
      </p:sp>
      <p:cxnSp>
        <p:nvCxnSpPr>
          <p:cNvPr id="18443" name="AutoShape 30"/>
          <p:cNvCxnSpPr>
            <a:cxnSpLocks noChangeShapeType="1"/>
            <a:stCxn id="18437" idx="4"/>
            <a:endCxn id="18442" idx="0"/>
          </p:cNvCxnSpPr>
          <p:nvPr/>
        </p:nvCxnSpPr>
        <p:spPr bwMode="auto">
          <a:xfrm>
            <a:off x="1152525" y="1989138"/>
            <a:ext cx="468313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AutoShape 31"/>
          <p:cNvCxnSpPr>
            <a:cxnSpLocks noChangeShapeType="1"/>
            <a:stCxn id="18435" idx="2"/>
            <a:endCxn id="18442" idx="6"/>
          </p:cNvCxnSpPr>
          <p:nvPr/>
        </p:nvCxnSpPr>
        <p:spPr bwMode="auto">
          <a:xfrm flipH="1" flipV="1">
            <a:off x="2773363" y="3321050"/>
            <a:ext cx="646112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AutoShape 32"/>
          <p:cNvCxnSpPr>
            <a:cxnSpLocks noChangeShapeType="1"/>
            <a:stCxn id="18435" idx="6"/>
            <a:endCxn id="18436" idx="4"/>
          </p:cNvCxnSpPr>
          <p:nvPr/>
        </p:nvCxnSpPr>
        <p:spPr bwMode="auto">
          <a:xfrm flipV="1">
            <a:off x="5724525" y="2925763"/>
            <a:ext cx="2016125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AutoShape 33"/>
          <p:cNvCxnSpPr>
            <a:cxnSpLocks noChangeShapeType="1"/>
            <a:stCxn id="18435" idx="2"/>
            <a:endCxn id="18438" idx="0"/>
          </p:cNvCxnSpPr>
          <p:nvPr/>
        </p:nvCxnSpPr>
        <p:spPr bwMode="auto">
          <a:xfrm flipH="1">
            <a:off x="2195513" y="3465513"/>
            <a:ext cx="1223962" cy="147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7" name="Oval 35"/>
          <p:cNvSpPr>
            <a:spLocks noChangeArrowheads="1"/>
          </p:cNvSpPr>
          <p:nvPr/>
        </p:nvSpPr>
        <p:spPr bwMode="auto">
          <a:xfrm>
            <a:off x="6732588" y="115888"/>
            <a:ext cx="1801812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cxnSp>
        <p:nvCxnSpPr>
          <p:cNvPr id="18448" name="AutoShape 36"/>
          <p:cNvCxnSpPr>
            <a:cxnSpLocks noChangeShapeType="1"/>
            <a:stCxn id="18436" idx="0"/>
            <a:endCxn id="18447" idx="4"/>
          </p:cNvCxnSpPr>
          <p:nvPr/>
        </p:nvCxnSpPr>
        <p:spPr bwMode="auto">
          <a:xfrm flipH="1" flipV="1">
            <a:off x="7634288" y="1052513"/>
            <a:ext cx="106362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9" name="AutoShape 37"/>
          <p:cNvCxnSpPr>
            <a:cxnSpLocks noChangeShapeType="1"/>
            <a:stCxn id="18436" idx="0"/>
            <a:endCxn id="18450" idx="4"/>
          </p:cNvCxnSpPr>
          <p:nvPr/>
        </p:nvCxnSpPr>
        <p:spPr bwMode="auto">
          <a:xfrm flipH="1" flipV="1">
            <a:off x="3529013" y="1125538"/>
            <a:ext cx="4211637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0" name="Oval 38"/>
          <p:cNvSpPr>
            <a:spLocks noChangeArrowheads="1"/>
          </p:cNvSpPr>
          <p:nvPr/>
        </p:nvSpPr>
        <p:spPr bwMode="auto">
          <a:xfrm>
            <a:off x="2627313" y="188913"/>
            <a:ext cx="1801812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51" name="Text Box 39"/>
          <p:cNvSpPr txBox="1">
            <a:spLocks noChangeArrowheads="1"/>
          </p:cNvSpPr>
          <p:nvPr/>
        </p:nvSpPr>
        <p:spPr bwMode="auto">
          <a:xfrm>
            <a:off x="2843213" y="476250"/>
            <a:ext cx="1344612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hlinkClick r:id="rId5" action="ppaction://hlinksldjump"/>
              </a:rPr>
              <a:t>Заказники</a:t>
            </a:r>
            <a:endParaRPr lang="ru-RU" b="1"/>
          </a:p>
        </p:txBody>
      </p:sp>
      <p:sp>
        <p:nvSpPr>
          <p:cNvPr id="18452" name="Text Box 40"/>
          <p:cNvSpPr txBox="1">
            <a:spLocks noChangeArrowheads="1"/>
          </p:cNvSpPr>
          <p:nvPr/>
        </p:nvSpPr>
        <p:spPr bwMode="auto">
          <a:xfrm>
            <a:off x="6670675" y="260350"/>
            <a:ext cx="1973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Национальные </a:t>
            </a:r>
          </a:p>
          <a:p>
            <a:pPr algn="ctr"/>
            <a:r>
              <a:rPr lang="ru-RU" b="1"/>
              <a:t>парки</a:t>
            </a:r>
          </a:p>
        </p:txBody>
      </p:sp>
      <p:cxnSp>
        <p:nvCxnSpPr>
          <p:cNvPr id="18453" name="AutoShape 41"/>
          <p:cNvCxnSpPr>
            <a:cxnSpLocks noChangeShapeType="1"/>
            <a:stCxn id="18436" idx="0"/>
            <a:endCxn id="18440" idx="4"/>
          </p:cNvCxnSpPr>
          <p:nvPr/>
        </p:nvCxnSpPr>
        <p:spPr bwMode="auto">
          <a:xfrm flipH="1" flipV="1">
            <a:off x="5616575" y="1052513"/>
            <a:ext cx="2124075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4" name="Text Box 42"/>
          <p:cNvSpPr txBox="1">
            <a:spLocks noChangeArrowheads="1"/>
          </p:cNvSpPr>
          <p:nvPr/>
        </p:nvSpPr>
        <p:spPr bwMode="auto">
          <a:xfrm>
            <a:off x="3203575" y="1844675"/>
            <a:ext cx="1343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Памятники</a:t>
            </a:r>
          </a:p>
          <a:p>
            <a:pPr algn="ctr"/>
            <a:r>
              <a:rPr lang="ru-RU"/>
              <a:t>природы</a:t>
            </a:r>
          </a:p>
        </p:txBody>
      </p:sp>
      <p:cxnSp>
        <p:nvCxnSpPr>
          <p:cNvPr id="18455" name="AutoShape 43"/>
          <p:cNvCxnSpPr>
            <a:cxnSpLocks noChangeShapeType="1"/>
            <a:stCxn id="18436" idx="0"/>
            <a:endCxn id="18439" idx="6"/>
          </p:cNvCxnSpPr>
          <p:nvPr/>
        </p:nvCxnSpPr>
        <p:spPr bwMode="auto">
          <a:xfrm flipH="1">
            <a:off x="4751388" y="1989138"/>
            <a:ext cx="2989262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6" name="AutoShape 44"/>
          <p:cNvCxnSpPr>
            <a:cxnSpLocks noChangeShapeType="1"/>
            <a:stCxn id="18435" idx="6"/>
            <a:endCxn id="18441" idx="2"/>
          </p:cNvCxnSpPr>
          <p:nvPr/>
        </p:nvCxnSpPr>
        <p:spPr bwMode="auto">
          <a:xfrm>
            <a:off x="5724525" y="3465513"/>
            <a:ext cx="792163" cy="1800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50" y="2374900"/>
            <a:ext cx="86439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Особо охраняемые природные территории</a:t>
            </a:r>
            <a:r>
              <a:rPr lang="ru-RU" sz="2400"/>
              <a:t> – это участки земли, водной поверхности, где располагаются природные комплексы, которые имеют особое природоохранное, научное, эстетическое значение. Особо охраняемые природные территории изъяты из хозяйственной деятельности, и для них установлен </a:t>
            </a:r>
            <a:r>
              <a:rPr lang="ru-RU" sz="2400" b="1">
                <a:solidFill>
                  <a:srgbClr val="FF0000"/>
                </a:solidFill>
                <a:hlinkClick r:id="rId2" action="ppaction://hlinksldjump"/>
              </a:rPr>
              <a:t>режим особой охраны</a:t>
            </a:r>
            <a:r>
              <a:rPr lang="ru-RU" b="1">
                <a:solidFill>
                  <a:srgbClr val="FF0000"/>
                </a:solidFill>
                <a:hlinkClick r:id="rId2" action="ppaction://hlinksldjump"/>
              </a:rPr>
              <a:t>.</a:t>
            </a:r>
            <a:endParaRPr lang="ru-RU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ru-RU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5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364288"/>
            <a:ext cx="468312" cy="4937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88" y="2614613"/>
            <a:ext cx="857250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3350">
              <a:tabLst>
                <a:tab pos="636588" algn="l"/>
              </a:tabLst>
            </a:pPr>
            <a:r>
              <a:rPr lang="ru-RU" sz="2800" b="1"/>
              <a:t>Заповедники </a:t>
            </a:r>
            <a:r>
              <a:rPr lang="ru-RU" sz="2800"/>
              <a:t>– главный вид охраняемых территорий, обеспечивающий охрану природы, в нем установлен самый </a:t>
            </a:r>
            <a:r>
              <a:rPr lang="ru-RU" sz="2800" b="1">
                <a:solidFill>
                  <a:srgbClr val="FF0000"/>
                </a:solidFill>
              </a:rPr>
              <a:t>строгий режим</a:t>
            </a:r>
            <a:r>
              <a:rPr lang="ru-RU" sz="2800"/>
              <a:t>, полностью запрещающий любую деятельность человека.</a:t>
            </a:r>
          </a:p>
          <a:p>
            <a:pPr indent="133350" algn="just">
              <a:lnSpc>
                <a:spcPct val="150000"/>
              </a:lnSpc>
              <a:tabLst>
                <a:tab pos="636588" algn="l"/>
              </a:tabLst>
            </a:pPr>
            <a:endParaRPr lang="ru-RU" sz="2800" b="1">
              <a:latin typeface="Comic Sans MS" pitchFamily="66" charset="0"/>
            </a:endParaRPr>
          </a:p>
        </p:txBody>
      </p:sp>
      <p:sp>
        <p:nvSpPr>
          <p:cNvPr id="21506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353175"/>
            <a:ext cx="468312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550" y="2781300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3350" algn="just">
              <a:tabLst>
                <a:tab pos="636588" algn="l"/>
              </a:tabLst>
            </a:pPr>
            <a:endParaRPr lang="ru-RU" sz="2400" b="1"/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395288" y="2636838"/>
            <a:ext cx="84978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b="1"/>
              <a:t>Заказник</a:t>
            </a:r>
            <a:r>
              <a:rPr lang="ru-RU" sz="3200"/>
              <a:t> – важный вид охраняемой территории, </a:t>
            </a:r>
            <a:r>
              <a:rPr lang="ru-RU" sz="3200" b="1">
                <a:solidFill>
                  <a:srgbClr val="FF0000"/>
                </a:solidFill>
              </a:rPr>
              <a:t>менее строгий режим</a:t>
            </a:r>
            <a:r>
              <a:rPr lang="ru-RU" sz="3200"/>
              <a:t> и разрешены некоторые виды хозяйственной деятельности, если они не наносят вреда охраняемым объектам.</a:t>
            </a:r>
          </a:p>
        </p:txBody>
      </p:sp>
      <p:sp>
        <p:nvSpPr>
          <p:cNvPr id="2253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53175"/>
            <a:ext cx="611187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ружающая среда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Окружающая среда</Template>
  <TotalTime>0</TotalTime>
  <Words>250</Words>
  <Application>Microsoft Office PowerPoint</Application>
  <PresentationFormat>Экран (4:3)</PresentationFormat>
  <Paragraphs>49</Paragraphs>
  <Slides>18</Slides>
  <Notes>2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Окружающая среда</vt:lpstr>
      <vt:lpstr>«Охрана животных.»</vt:lpstr>
      <vt:lpstr>Как прекрасен этот мир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11</cp:revision>
  <dcterms:created xsi:type="dcterms:W3CDTF">2009-12-22T19:21:39Z</dcterms:created>
  <dcterms:modified xsi:type="dcterms:W3CDTF">2012-03-28T20:44:42Z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TC103626491049</vt:lpwstr>
  </property>
</Properties>
</file>