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26"/>
  </p:notesMasterIdLst>
  <p:sldIdLst>
    <p:sldId id="256" r:id="rId3"/>
    <p:sldId id="277" r:id="rId4"/>
    <p:sldId id="278" r:id="rId5"/>
    <p:sldId id="279" r:id="rId6"/>
    <p:sldId id="257" r:id="rId7"/>
    <p:sldId id="287" r:id="rId8"/>
    <p:sldId id="285" r:id="rId9"/>
    <p:sldId id="288" r:id="rId10"/>
    <p:sldId id="289" r:id="rId11"/>
    <p:sldId id="259" r:id="rId12"/>
    <p:sldId id="261" r:id="rId13"/>
    <p:sldId id="290" r:id="rId14"/>
    <p:sldId id="263" r:id="rId15"/>
    <p:sldId id="264" r:id="rId16"/>
    <p:sldId id="266" r:id="rId17"/>
    <p:sldId id="267" r:id="rId18"/>
    <p:sldId id="270" r:id="rId19"/>
    <p:sldId id="271" r:id="rId20"/>
    <p:sldId id="273" r:id="rId21"/>
    <p:sldId id="292" r:id="rId22"/>
    <p:sldId id="294" r:id="rId23"/>
    <p:sldId id="295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0A0AEA"/>
    <a:srgbClr val="1A10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89947" autoAdjust="0"/>
  </p:normalViewPr>
  <p:slideViewPr>
    <p:cSldViewPr>
      <p:cViewPr varScale="1">
        <p:scale>
          <a:sx n="89" d="100"/>
          <a:sy n="89" d="100"/>
        </p:scale>
        <p:origin x="-1686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7C294-1819-40D4-A914-E8628F04AD27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D436ED7-9C31-4917-A5BC-759109FEEA0B}">
      <dgm:prSet phldrT="[Текст]" custT="1"/>
      <dgm:spPr/>
      <dgm:t>
        <a:bodyPr/>
        <a:lstStyle/>
        <a:p>
          <a:r>
            <a:rPr lang="en-US" sz="1400" dirty="0" smtClean="0"/>
            <a:t>Newspapers </a:t>
          </a:r>
        </a:p>
        <a:p>
          <a:r>
            <a:rPr lang="en-US" sz="1400" dirty="0" smtClean="0"/>
            <a:t>Magazines</a:t>
          </a:r>
          <a:endParaRPr lang="ru-RU" sz="1400" dirty="0"/>
        </a:p>
      </dgm:t>
    </dgm:pt>
    <dgm:pt modelId="{CE72C26E-E60F-4F75-AD4E-93986C8F2888}" type="parTrans" cxnId="{634A71B8-7950-46E6-9643-B9D8089EAD4B}">
      <dgm:prSet/>
      <dgm:spPr/>
      <dgm:t>
        <a:bodyPr/>
        <a:lstStyle/>
        <a:p>
          <a:endParaRPr lang="ru-RU"/>
        </a:p>
      </dgm:t>
    </dgm:pt>
    <dgm:pt modelId="{93367D13-0624-404B-BCCC-5C31F5B09E30}" type="sibTrans" cxnId="{634A71B8-7950-46E6-9643-B9D8089EAD4B}">
      <dgm:prSet/>
      <dgm:spPr/>
      <dgm:t>
        <a:bodyPr/>
        <a:lstStyle/>
        <a:p>
          <a:endParaRPr lang="ru-RU"/>
        </a:p>
      </dgm:t>
    </dgm:pt>
    <dgm:pt modelId="{B8C6CBF9-DF05-4660-A5E3-B52076FAF9A6}">
      <dgm:prSet phldrT="[Текст]"/>
      <dgm:spPr/>
      <dgm:t>
        <a:bodyPr/>
        <a:lstStyle/>
        <a:p>
          <a:r>
            <a:rPr lang="en-US" dirty="0" smtClean="0"/>
            <a:t>TV Radio</a:t>
          </a:r>
          <a:endParaRPr lang="ru-RU" dirty="0"/>
        </a:p>
      </dgm:t>
    </dgm:pt>
    <dgm:pt modelId="{C906DFAA-4098-42D7-AFA4-B7754946E8F1}" type="parTrans" cxnId="{D351E506-6BEE-4E3D-870F-F2BF04DCE05F}">
      <dgm:prSet/>
      <dgm:spPr/>
      <dgm:t>
        <a:bodyPr/>
        <a:lstStyle/>
        <a:p>
          <a:endParaRPr lang="ru-RU"/>
        </a:p>
      </dgm:t>
    </dgm:pt>
    <dgm:pt modelId="{DB4AF851-2ECD-455D-9516-66B6D14DEE77}" type="sibTrans" cxnId="{D351E506-6BEE-4E3D-870F-F2BF04DCE05F}">
      <dgm:prSet/>
      <dgm:spPr/>
      <dgm:t>
        <a:bodyPr/>
        <a:lstStyle/>
        <a:p>
          <a:endParaRPr lang="ru-RU"/>
        </a:p>
      </dgm:t>
    </dgm:pt>
    <dgm:pt modelId="{B1B19CBA-A781-4E32-A1FE-0DA3B479FD2E}">
      <dgm:prSet phldrT="[Текст]"/>
      <dgm:spPr/>
      <dgm:t>
        <a:bodyPr/>
        <a:lstStyle/>
        <a:p>
          <a:r>
            <a:rPr lang="en-US" dirty="0" smtClean="0"/>
            <a:t>Internet</a:t>
          </a:r>
          <a:endParaRPr lang="ru-RU" dirty="0"/>
        </a:p>
      </dgm:t>
    </dgm:pt>
    <dgm:pt modelId="{550EEFC0-F2F4-4BB7-B70C-4D09ED9DD243}" type="parTrans" cxnId="{C990861E-4ECA-4542-93CA-704EDD6D9431}">
      <dgm:prSet/>
      <dgm:spPr/>
      <dgm:t>
        <a:bodyPr/>
        <a:lstStyle/>
        <a:p>
          <a:endParaRPr lang="ru-RU"/>
        </a:p>
      </dgm:t>
    </dgm:pt>
    <dgm:pt modelId="{175488F9-0099-42AE-9BCA-56496A11D498}" type="sibTrans" cxnId="{C990861E-4ECA-4542-93CA-704EDD6D9431}">
      <dgm:prSet/>
      <dgm:spPr/>
      <dgm:t>
        <a:bodyPr/>
        <a:lstStyle/>
        <a:p>
          <a:endParaRPr lang="ru-RU"/>
        </a:p>
      </dgm:t>
    </dgm:pt>
    <dgm:pt modelId="{D6543651-21EA-4F89-9C63-4D2980BBC587}">
      <dgm:prSet phldrT="[Текст]"/>
      <dgm:spPr/>
      <dgm:t>
        <a:bodyPr/>
        <a:lstStyle/>
        <a:p>
          <a:r>
            <a:rPr lang="en-US" dirty="0" smtClean="0"/>
            <a:t>Mass Media</a:t>
          </a:r>
          <a:endParaRPr lang="ru-RU" dirty="0"/>
        </a:p>
      </dgm:t>
    </dgm:pt>
    <dgm:pt modelId="{5B090D40-CAB2-4EEC-AD48-9BD06EAB2997}" type="parTrans" cxnId="{D61D08B8-6782-48E9-ADE8-3B1C62A7E7EB}">
      <dgm:prSet/>
      <dgm:spPr/>
      <dgm:t>
        <a:bodyPr/>
        <a:lstStyle/>
        <a:p>
          <a:endParaRPr lang="ru-RU"/>
        </a:p>
      </dgm:t>
    </dgm:pt>
    <dgm:pt modelId="{7D893988-C706-497D-B566-FE26F306CB69}" type="sibTrans" cxnId="{D61D08B8-6782-48E9-ADE8-3B1C62A7E7EB}">
      <dgm:prSet/>
      <dgm:spPr/>
      <dgm:t>
        <a:bodyPr/>
        <a:lstStyle/>
        <a:p>
          <a:endParaRPr lang="ru-RU"/>
        </a:p>
      </dgm:t>
    </dgm:pt>
    <dgm:pt modelId="{316EC898-6A03-4824-A23D-A47511B36FD9}" type="pres">
      <dgm:prSet presAssocID="{9A27C294-1819-40D4-A914-E8628F04AD2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50FA2-9838-4B57-B29A-4CD5C4BB6754}" type="pres">
      <dgm:prSet presAssocID="{9A27C294-1819-40D4-A914-E8628F04AD27}" presName="ellipse" presStyleLbl="trBgShp" presStyleIdx="0" presStyleCnt="1"/>
      <dgm:spPr/>
    </dgm:pt>
    <dgm:pt modelId="{348BF6CC-163B-43C9-9970-8352AC5E1515}" type="pres">
      <dgm:prSet presAssocID="{9A27C294-1819-40D4-A914-E8628F04AD27}" presName="arrow1" presStyleLbl="fgShp" presStyleIdx="0" presStyleCnt="1"/>
      <dgm:spPr/>
    </dgm:pt>
    <dgm:pt modelId="{7471A5B6-D8F0-4EF0-9345-5B8093D1F2BE}" type="pres">
      <dgm:prSet presAssocID="{9A27C294-1819-40D4-A914-E8628F04AD2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3DBB-7A37-4184-AD8B-F2646B3E3EC6}" type="pres">
      <dgm:prSet presAssocID="{B8C6CBF9-DF05-4660-A5E3-B52076FAF9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9EA4B-C197-4DDC-9C9C-36B1A711DCD8}" type="pres">
      <dgm:prSet presAssocID="{B1B19CBA-A781-4E32-A1FE-0DA3B479FD2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5AB2-8BF5-4BCA-8FCB-36CA16310CFB}" type="pres">
      <dgm:prSet presAssocID="{D6543651-21EA-4F89-9C63-4D2980BBC58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1264-F8F2-45CF-A78D-71F8A62D7962}" type="pres">
      <dgm:prSet presAssocID="{9A27C294-1819-40D4-A914-E8628F04AD27}" presName="funnel" presStyleLbl="trAlignAcc1" presStyleIdx="0" presStyleCnt="1"/>
      <dgm:spPr/>
    </dgm:pt>
  </dgm:ptLst>
  <dgm:cxnLst>
    <dgm:cxn modelId="{C990861E-4ECA-4542-93CA-704EDD6D9431}" srcId="{9A27C294-1819-40D4-A914-E8628F04AD27}" destId="{B1B19CBA-A781-4E32-A1FE-0DA3B479FD2E}" srcOrd="2" destOrd="0" parTransId="{550EEFC0-F2F4-4BB7-B70C-4D09ED9DD243}" sibTransId="{175488F9-0099-42AE-9BCA-56496A11D498}"/>
    <dgm:cxn modelId="{BBD17A47-85BB-4ABB-BC7B-FC9BBC61FCBF}" type="presOf" srcId="{DD436ED7-9C31-4917-A5BC-759109FEEA0B}" destId="{16335AB2-8BF5-4BCA-8FCB-36CA16310CFB}" srcOrd="0" destOrd="0" presId="urn:microsoft.com/office/officeart/2005/8/layout/funnel1"/>
    <dgm:cxn modelId="{5003053F-A391-4181-908A-C12D622504A5}" type="presOf" srcId="{9A27C294-1819-40D4-A914-E8628F04AD27}" destId="{316EC898-6A03-4824-A23D-A47511B36FD9}" srcOrd="0" destOrd="0" presId="urn:microsoft.com/office/officeart/2005/8/layout/funnel1"/>
    <dgm:cxn modelId="{D351E506-6BEE-4E3D-870F-F2BF04DCE05F}" srcId="{9A27C294-1819-40D4-A914-E8628F04AD27}" destId="{B8C6CBF9-DF05-4660-A5E3-B52076FAF9A6}" srcOrd="1" destOrd="0" parTransId="{C906DFAA-4098-42D7-AFA4-B7754946E8F1}" sibTransId="{DB4AF851-2ECD-455D-9516-66B6D14DEE77}"/>
    <dgm:cxn modelId="{6A212776-291F-4623-87A2-FFA10B541A79}" type="presOf" srcId="{B8C6CBF9-DF05-4660-A5E3-B52076FAF9A6}" destId="{4C19EA4B-C197-4DDC-9C9C-36B1A711DCD8}" srcOrd="0" destOrd="0" presId="urn:microsoft.com/office/officeart/2005/8/layout/funnel1"/>
    <dgm:cxn modelId="{D61D08B8-6782-48E9-ADE8-3B1C62A7E7EB}" srcId="{9A27C294-1819-40D4-A914-E8628F04AD27}" destId="{D6543651-21EA-4F89-9C63-4D2980BBC587}" srcOrd="3" destOrd="0" parTransId="{5B090D40-CAB2-4EEC-AD48-9BD06EAB2997}" sibTransId="{7D893988-C706-497D-B566-FE26F306CB69}"/>
    <dgm:cxn modelId="{E3EA5B9D-20A8-48F2-B264-F82517E8C885}" type="presOf" srcId="{D6543651-21EA-4F89-9C63-4D2980BBC587}" destId="{7471A5B6-D8F0-4EF0-9345-5B8093D1F2BE}" srcOrd="0" destOrd="0" presId="urn:microsoft.com/office/officeart/2005/8/layout/funnel1"/>
    <dgm:cxn modelId="{17BCA3A0-D6B9-44A6-A061-C94AA4BC69A2}" type="presOf" srcId="{B1B19CBA-A781-4E32-A1FE-0DA3B479FD2E}" destId="{0C553DBB-7A37-4184-AD8B-F2646B3E3EC6}" srcOrd="0" destOrd="0" presId="urn:microsoft.com/office/officeart/2005/8/layout/funnel1"/>
    <dgm:cxn modelId="{634A71B8-7950-46E6-9643-B9D8089EAD4B}" srcId="{9A27C294-1819-40D4-A914-E8628F04AD27}" destId="{DD436ED7-9C31-4917-A5BC-759109FEEA0B}" srcOrd="0" destOrd="0" parTransId="{CE72C26E-E60F-4F75-AD4E-93986C8F2888}" sibTransId="{93367D13-0624-404B-BCCC-5C31F5B09E30}"/>
    <dgm:cxn modelId="{816E3CDD-F3D9-4668-B55C-0E81712BF7B0}" type="presParOf" srcId="{316EC898-6A03-4824-A23D-A47511B36FD9}" destId="{B7450FA2-9838-4B57-B29A-4CD5C4BB6754}" srcOrd="0" destOrd="0" presId="urn:microsoft.com/office/officeart/2005/8/layout/funnel1"/>
    <dgm:cxn modelId="{FB708465-2E15-4698-BD14-9E5C7F5263AA}" type="presParOf" srcId="{316EC898-6A03-4824-A23D-A47511B36FD9}" destId="{348BF6CC-163B-43C9-9970-8352AC5E1515}" srcOrd="1" destOrd="0" presId="urn:microsoft.com/office/officeart/2005/8/layout/funnel1"/>
    <dgm:cxn modelId="{BB033295-AC3D-4C8C-839E-8E3431E7E3EA}" type="presParOf" srcId="{316EC898-6A03-4824-A23D-A47511B36FD9}" destId="{7471A5B6-D8F0-4EF0-9345-5B8093D1F2BE}" srcOrd="2" destOrd="0" presId="urn:microsoft.com/office/officeart/2005/8/layout/funnel1"/>
    <dgm:cxn modelId="{91CA3EE2-0ED2-4578-8BFB-E4F1C0F17623}" type="presParOf" srcId="{316EC898-6A03-4824-A23D-A47511B36FD9}" destId="{0C553DBB-7A37-4184-AD8B-F2646B3E3EC6}" srcOrd="3" destOrd="0" presId="urn:microsoft.com/office/officeart/2005/8/layout/funnel1"/>
    <dgm:cxn modelId="{0A95C2E4-8136-4E25-9AC8-85986734B086}" type="presParOf" srcId="{316EC898-6A03-4824-A23D-A47511B36FD9}" destId="{4C19EA4B-C197-4DDC-9C9C-36B1A711DCD8}" srcOrd="4" destOrd="0" presId="urn:microsoft.com/office/officeart/2005/8/layout/funnel1"/>
    <dgm:cxn modelId="{DFF4CA3A-FA2E-4C95-9487-4EB4F5DBEA89}" type="presParOf" srcId="{316EC898-6A03-4824-A23D-A47511B36FD9}" destId="{16335AB2-8BF5-4BCA-8FCB-36CA16310CFB}" srcOrd="5" destOrd="0" presId="urn:microsoft.com/office/officeart/2005/8/layout/funnel1"/>
    <dgm:cxn modelId="{9970F432-F638-493A-9796-5888FAC18C0D}" type="presParOf" srcId="{316EC898-6A03-4824-A23D-A47511B36FD9}" destId="{7B0B1264-F8F2-45CF-A78D-71F8A62D79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89677F-71E9-4A49-AF0D-09D880FE058A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B80479-5D64-46BB-8354-7B2063AE2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60869-1256-41B2-B09B-2C5A1D1291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7ECFC6-9B72-4BB8-B9A1-A658D2CB71B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C39A-3488-4B96-BD79-450815A43496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7780-9851-47A4-BD8A-BBA6746BA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66E4-7753-42DB-8560-C25D8CF06436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8ED7-A6A3-4E85-A5F7-D4C084EC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ABEC-6077-49BB-9ED1-B275AAE4DEA6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FAD-52E2-46EF-9CAA-202E4887B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8C6B-2A54-47B0-81A4-21ECDBA47894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3F0F-314C-4903-AD60-C5F0233D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7C49-6130-4DBF-8BB2-0D227FF9B0E6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802A-50D6-4B27-BEA3-3BE3B1899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3225-FBD8-4B08-8512-8E2E57D696FF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79D5-6498-459C-BA49-BD1F0F21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C550-41FC-46CC-B1AF-77A2F5E7257F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F885-E070-4213-B35D-85F47091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8801-CAAE-4B60-9A0B-12BABD2B9602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AB5D-4DA5-4762-A643-E88A0C09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98B5-E994-4D94-B87F-496E0A6F5398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6A22-D307-4DCD-817D-D160C1D10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6A07-6A93-4005-8815-5089FC2E6CA9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095C-EA55-4C67-B3E8-8F5BC78E2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6B7F-4365-4446-8098-DA9B327EDE14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124E-6A1D-4F0A-883F-97C6718A0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AEA3-6D07-4E93-A48B-98AD2269751C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E9DE-8631-4B94-BAA6-A7CE9BA8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D65C-4F26-4CF8-8550-9D1AE4400029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85F3-A392-4F52-871E-770C3E791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4C2D-01F7-4D1D-9CE5-B06EE75127D9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5A93-2F32-44DC-9587-99089EAF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E257-48F5-4946-8B76-6F9A8DA3C0FC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8123-3668-4DC8-B738-73A908E7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B4CA-B5F0-4C95-A6D7-71FBE1F0443B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73F7-3F2F-4D9A-A58D-E0BF8B65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2EA8-E55F-4F28-AC63-43B4695C088D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0F15-08AF-44DA-89B2-4E9700EF3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3106-4CF7-4AAD-B426-86EA4AED8F71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F4AB-1872-4F72-9222-E25E5A467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293-DCDA-4243-B58E-543AF5811947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5387-5DA8-42C4-93F6-F16EC004C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7CC5-5AF5-4A35-892C-314B7453CFF1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D95F-2457-4068-8711-6B645BCE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98E0-B91E-45D3-812C-FC9B1213CCFB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6128-E20C-47BD-B285-B4554DA55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F5F3-2F0B-4388-80A7-7502E0A6B3BB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6ED9-E0CC-46E8-9407-FB6719EC1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EB6E-E33B-47D5-AB48-FDE1DC7DAF35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D619-CED3-4365-B505-5B920F1DC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DF75F-9DE8-4FFC-B618-CE73DD99437D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3F1205-4885-4859-89B3-95BE5C1C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6FFD3-7EBB-4D6D-9EA3-0C9F345E3C82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DF047-2FB5-4FF1-8729-167A99B73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0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18" r:id="rId10"/>
    <p:sldLayoutId id="2147483728" r:id="rId11"/>
    <p:sldLayoutId id="21474837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-785842"/>
            <a:ext cx="8686800" cy="51435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in the modern world</a:t>
            </a:r>
            <a:endParaRPr lang="ru-RU" dirty="0"/>
          </a:p>
        </p:txBody>
      </p:sp>
      <p:pic>
        <p:nvPicPr>
          <p:cNvPr id="11267" name="Picture 3" descr="J:\откр. урок карт\земн. 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346700" cy="70945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716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Problem: Is it real to find certain information in </a:t>
            </a:r>
            <a:r>
              <a:rPr lang="en-US" dirty="0" err="1" smtClean="0"/>
              <a:t>british</a:t>
            </a:r>
            <a:r>
              <a:rPr lang="en-US" dirty="0" smtClean="0"/>
              <a:t> press?</a:t>
            </a: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634412" cy="3365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6600" smtClean="0">
                <a:solidFill>
                  <a:srgbClr val="C00000"/>
                </a:solidFill>
              </a:rPr>
              <a:t>What should we do?</a:t>
            </a:r>
            <a:endParaRPr lang="ru-RU" sz="66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Findind</a:t>
            </a:r>
            <a:r>
              <a:rPr lang="en-US" dirty="0" smtClean="0"/>
              <a:t> information</a:t>
            </a:r>
            <a:endParaRPr lang="ru-RU" dirty="0"/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/>
          <a:lstStyle/>
          <a:p>
            <a:pPr eaLnBrk="1" hangingPunct="1"/>
            <a:r>
              <a:rPr lang="en-US" smtClean="0"/>
              <a:t>headline</a:t>
            </a:r>
          </a:p>
          <a:p>
            <a:pPr eaLnBrk="1" hangingPunct="1"/>
            <a:r>
              <a:rPr lang="en-US" smtClean="0"/>
              <a:t>condensed</a:t>
            </a:r>
          </a:p>
          <a:p>
            <a:pPr eaLnBrk="1" hangingPunct="1"/>
            <a:r>
              <a:rPr lang="en-US" smtClean="0"/>
              <a:t>celebrity</a:t>
            </a:r>
          </a:p>
          <a:p>
            <a:pPr eaLnBrk="1" hangingPunct="1"/>
            <a:r>
              <a:rPr lang="en-US" smtClean="0"/>
              <a:t>crime</a:t>
            </a:r>
          </a:p>
          <a:p>
            <a:pPr eaLnBrk="1" hangingPunct="1"/>
            <a:r>
              <a:rPr lang="en-US" smtClean="0"/>
              <a:t>to focus on</a:t>
            </a:r>
          </a:p>
          <a:p>
            <a:pPr eaLnBrk="1" hangingPunct="1"/>
            <a:endParaRPr lang="ru-RU" smtClean="0"/>
          </a:p>
        </p:txBody>
      </p:sp>
      <p:sp>
        <p:nvSpPr>
          <p:cNvPr id="3891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intriguing</a:t>
            </a:r>
          </a:p>
          <a:p>
            <a:pPr eaLnBrk="1" hangingPunct="1"/>
            <a:r>
              <a:rPr lang="en-US" smtClean="0"/>
              <a:t>weather forecast</a:t>
            </a:r>
          </a:p>
          <a:p>
            <a:pPr eaLnBrk="1" hangingPunct="1"/>
            <a:r>
              <a:rPr lang="en-US" smtClean="0"/>
              <a:t>financial</a:t>
            </a:r>
          </a:p>
          <a:p>
            <a:pPr eaLnBrk="1" hangingPunct="1"/>
            <a:r>
              <a:rPr lang="en-US" smtClean="0"/>
              <a:t>tabloid</a:t>
            </a:r>
          </a:p>
          <a:p>
            <a:pPr eaLnBrk="1" hangingPunct="1"/>
            <a:r>
              <a:rPr lang="en-US" smtClean="0"/>
              <a:t>broadsheet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Finding information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1.Skim the text and find the names of two main kinds of the newspapers in Britain.</a:t>
            </a:r>
          </a:p>
          <a:p>
            <a:pPr>
              <a:buFont typeface="Wingdings 2" pitchFamily="18" charset="2"/>
              <a:buNone/>
            </a:pPr>
            <a:endParaRPr lang="en-US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2. Scan the text and answer the questions.</a:t>
            </a:r>
            <a:endParaRPr 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Choosing information</a:t>
            </a: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best Russian equivalents:</a:t>
            </a:r>
            <a:endParaRPr lang="ru-RU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57250" y="2143125"/>
            <a:ext cx="7643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Franklin Gothic Book" pitchFamily="34" charset="0"/>
              </a:rPr>
              <a:t>Tabloid</a:t>
            </a:r>
            <a:endParaRPr lang="en-US" sz="3600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Franklin Gothic Book" pitchFamily="34" charset="0"/>
              </a:rPr>
              <a:t>a)</a:t>
            </a:r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таблоид; </a:t>
            </a:r>
            <a:endParaRPr lang="en-US" sz="3600" b="1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Franklin Gothic Book" pitchFamily="34" charset="0"/>
              </a:rPr>
              <a:t>b)</a:t>
            </a:r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 жёлтая пресса; </a:t>
            </a:r>
            <a:endParaRPr lang="en-US" sz="3600" b="1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с)</a:t>
            </a:r>
            <a:r>
              <a:rPr lang="ru-RU" sz="3600" b="1" i="1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лёгкое чтение</a:t>
            </a:r>
            <a:r>
              <a:rPr lang="ru-RU" sz="3600">
                <a:solidFill>
                  <a:srgbClr val="C00000"/>
                </a:solidFill>
                <a:latin typeface="Franklin Gothic Book" pitchFamily="34" charset="0"/>
              </a:rPr>
              <a:t>.</a:t>
            </a:r>
          </a:p>
          <a:p>
            <a:r>
              <a:rPr lang="en-US" sz="3600" b="1">
                <a:latin typeface="Franklin Gothic Book" pitchFamily="34" charset="0"/>
              </a:rPr>
              <a:t>Broadsheet</a:t>
            </a:r>
            <a:endParaRPr lang="en-US" sz="3600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Franklin Gothic Book" pitchFamily="34" charset="0"/>
              </a:rPr>
              <a:t>a) </a:t>
            </a:r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независимая газета;</a:t>
            </a:r>
            <a:endParaRPr lang="en-US" sz="3600" b="1">
              <a:solidFill>
                <a:srgbClr val="C00000"/>
              </a:solidFill>
              <a:latin typeface="Franklin Gothic Book" pitchFamily="34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Franklin Gothic Book" pitchFamily="34" charset="0"/>
              </a:rPr>
              <a:t> b) </a:t>
            </a:r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серьёзная газета;</a:t>
            </a:r>
          </a:p>
          <a:p>
            <a:r>
              <a:rPr lang="ru-RU" sz="3600" b="1">
                <a:solidFill>
                  <a:srgbClr val="C00000"/>
                </a:solidFill>
                <a:latin typeface="Franklin Gothic Book" pitchFamily="34" charset="0"/>
              </a:rPr>
              <a:t> с) широкоформатная газета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0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of this newspapers are tabloids and which ones are broadsheets ?</a:t>
            </a:r>
            <a:endParaRPr lang="ru-RU" dirty="0"/>
          </a:p>
        </p:txBody>
      </p:sp>
      <p:pic>
        <p:nvPicPr>
          <p:cNvPr id="41986" name="Содержимое 3" descr="untitled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3" y="1857375"/>
            <a:ext cx="8075612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Broadsheets                    Tabloids</a:t>
            </a:r>
            <a:endParaRPr lang="ru-RU" dirty="0"/>
          </a:p>
        </p:txBody>
      </p:sp>
      <p:sp>
        <p:nvSpPr>
          <p:cNvPr id="4301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Independent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Times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Guardian</a:t>
            </a:r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301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Sun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Daily Express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Daily Mirror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Daily Mail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The Metro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these expressions </a:t>
            </a:r>
            <a:br>
              <a:rPr lang="en-US" dirty="0" smtClean="0"/>
            </a:br>
            <a:r>
              <a:rPr lang="en-US" dirty="0" smtClean="0"/>
              <a:t>and speak about </a:t>
            </a:r>
            <a:r>
              <a:rPr lang="en-US" dirty="0" err="1" smtClean="0"/>
              <a:t>russian</a:t>
            </a:r>
            <a:r>
              <a:rPr lang="en-US" dirty="0" smtClean="0"/>
              <a:t> newspapers:</a:t>
            </a:r>
            <a:endParaRPr lang="ru-RU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intriguing headlines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 weather forecast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crossword puzzles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celebrity gossip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an article about politics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563" y="60325"/>
            <a:ext cx="4821237" cy="976313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071563"/>
          <a:ext cx="8572500" cy="56499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86280"/>
                <a:gridCol w="4286280"/>
              </a:tblGrid>
              <a:tr h="440773">
                <a:tc>
                  <a:txBody>
                    <a:bodyPr/>
                    <a:lstStyle/>
                    <a:p>
                      <a:r>
                        <a:rPr lang="en-US" dirty="0" smtClean="0"/>
                        <a:t>Broadsheets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Tabloids</a:t>
                      </a:r>
                      <a:endParaRPr lang="ru-RU" dirty="0"/>
                    </a:p>
                  </a:txBody>
                  <a:tcPr/>
                </a:tc>
              </a:tr>
              <a:tr h="626241">
                <a:tc>
                  <a:txBody>
                    <a:bodyPr/>
                    <a:lstStyle/>
                    <a:p>
                      <a:r>
                        <a:rPr lang="en-US" dirty="0" smtClean="0"/>
                        <a:t>1.They are heavier.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1.You can find jokes and crossword puzzles there.</a:t>
                      </a:r>
                      <a:endParaRPr lang="ru-RU" dirty="0"/>
                    </a:p>
                  </a:txBody>
                  <a:tcPr/>
                </a:tc>
              </a:tr>
              <a:tr h="760788">
                <a:tc>
                  <a:txBody>
                    <a:bodyPr/>
                    <a:lstStyle/>
                    <a:p>
                      <a:r>
                        <a:rPr lang="en-US" dirty="0" smtClean="0"/>
                        <a:t>2.Their information is always very reliable.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2.Sometimes they don’t check their information and get in trouble.</a:t>
                      </a:r>
                      <a:endParaRPr lang="ru-RU" dirty="0"/>
                    </a:p>
                  </a:txBody>
                  <a:tcPr/>
                </a:tc>
              </a:tr>
              <a:tr h="626241">
                <a:tc>
                  <a:txBody>
                    <a:bodyPr/>
                    <a:lstStyle/>
                    <a:p>
                      <a:r>
                        <a:rPr lang="en-US" dirty="0" smtClean="0"/>
                        <a:t>3.Business people start their days</a:t>
                      </a:r>
                      <a:r>
                        <a:rPr lang="en-US" baseline="0" dirty="0" smtClean="0"/>
                        <a:t> with them.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3.They publish a lot of photographs.</a:t>
                      </a:r>
                      <a:endParaRPr lang="ru-RU" dirty="0"/>
                    </a:p>
                  </a:txBody>
                  <a:tcPr/>
                </a:tc>
              </a:tr>
              <a:tr h="626241">
                <a:tc>
                  <a:txBody>
                    <a:bodyPr/>
                    <a:lstStyle/>
                    <a:p>
                      <a:r>
                        <a:rPr lang="en-US" dirty="0" smtClean="0"/>
                        <a:t>4.They always separate facts and comments.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4.They write a lot of celebrities and their  secrets, scandals</a:t>
                      </a:r>
                      <a:r>
                        <a:rPr lang="en-US" baseline="0" dirty="0" smtClean="0"/>
                        <a:t> and private life.</a:t>
                      </a:r>
                      <a:endParaRPr lang="ru-RU" dirty="0"/>
                    </a:p>
                  </a:txBody>
                  <a:tcPr/>
                </a:tc>
              </a:tr>
              <a:tr h="626241">
                <a:tc>
                  <a:txBody>
                    <a:bodyPr/>
                    <a:lstStyle/>
                    <a:p>
                      <a:r>
                        <a:rPr lang="en-US" dirty="0" smtClean="0"/>
                        <a:t>5.They sometimes write about small unimportant but interesting</a:t>
                      </a:r>
                      <a:r>
                        <a:rPr lang="en-US" baseline="0" dirty="0" smtClean="0"/>
                        <a:t> events.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5.They publish horoscopes.</a:t>
                      </a:r>
                      <a:endParaRPr lang="ru-RU" dirty="0"/>
                    </a:p>
                  </a:txBody>
                  <a:tcPr/>
                </a:tc>
              </a:tr>
              <a:tr h="626241">
                <a:tc>
                  <a:txBody>
                    <a:bodyPr/>
                    <a:lstStyle/>
                    <a:p>
                      <a:r>
                        <a:rPr lang="en-US" dirty="0" smtClean="0"/>
                        <a:t>6.They publish the opinions of the best experts from all over</a:t>
                      </a:r>
                      <a:r>
                        <a:rPr lang="en-US" baseline="0" dirty="0" smtClean="0"/>
                        <a:t> the world/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6.More people buy them.</a:t>
                      </a:r>
                      <a:endParaRPr lang="ru-RU" dirty="0"/>
                    </a:p>
                  </a:txBody>
                  <a:tcPr/>
                </a:tc>
              </a:tr>
              <a:tr h="440773">
                <a:tc>
                  <a:txBody>
                    <a:bodyPr/>
                    <a:lstStyle/>
                    <a:p>
                      <a:r>
                        <a:rPr lang="en-US" dirty="0" smtClean="0"/>
                        <a:t>7.One</a:t>
                      </a:r>
                      <a:r>
                        <a:rPr lang="en-US" baseline="0" dirty="0" smtClean="0"/>
                        <a:t> of their main topics is politics.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7.They use intriguing headlines.</a:t>
                      </a:r>
                      <a:endParaRPr lang="ru-RU" dirty="0"/>
                    </a:p>
                  </a:txBody>
                  <a:tcPr/>
                </a:tc>
              </a:tr>
              <a:tr h="440773">
                <a:tc>
                  <a:txBody>
                    <a:bodyPr/>
                    <a:lstStyle/>
                    <a:p>
                      <a:r>
                        <a:rPr lang="en-US" dirty="0" smtClean="0"/>
                        <a:t>8.They never publish gossip.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8.They have a weather forecast.</a:t>
                      </a:r>
                      <a:endParaRPr lang="ru-RU" dirty="0"/>
                    </a:p>
                  </a:txBody>
                  <a:tcPr/>
                </a:tc>
              </a:tr>
              <a:tr h="35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31775"/>
            <a:ext cx="8875712" cy="811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50" y="2928938"/>
            <a:ext cx="74120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  <a:cs typeface="+mn-cs"/>
              </a:rPr>
              <a:t>- If I need information about…,</a:t>
            </a:r>
          </a:p>
          <a:p>
            <a:pPr>
              <a:defRPr/>
            </a:pPr>
            <a:r>
              <a:rPr lang="en-US" sz="4000">
                <a:latin typeface="+mj-lt"/>
                <a:cs typeface="+mn-cs"/>
              </a:rPr>
              <a:t>  </a:t>
            </a:r>
            <a:r>
              <a:rPr lang="en-US" sz="4000">
                <a:solidFill>
                  <a:srgbClr val="7030A0"/>
                </a:solidFill>
                <a:latin typeface="+mj-lt"/>
                <a:cs typeface="+mn-cs"/>
              </a:rPr>
              <a:t>I’ll </a:t>
            </a:r>
            <a:r>
              <a:rPr lang="en-US" sz="4000" dirty="0">
                <a:solidFill>
                  <a:srgbClr val="7030A0"/>
                </a:solidFill>
                <a:latin typeface="+mj-lt"/>
                <a:cs typeface="+mn-cs"/>
              </a:rPr>
              <a:t>look for it in the …(tabloids,</a:t>
            </a:r>
          </a:p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+mj-lt"/>
                <a:cs typeface="+mn-cs"/>
              </a:rPr>
              <a:t>  broadsheets),</a:t>
            </a:r>
          </a:p>
          <a:p>
            <a:pPr>
              <a:defRPr/>
            </a:pPr>
            <a:r>
              <a:rPr lang="en-US" sz="4000" dirty="0">
                <a:latin typeface="+mj-lt"/>
                <a:cs typeface="+mn-cs"/>
              </a:rPr>
              <a:t> 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+mj-lt"/>
                <a:cs typeface="+mn-cs"/>
              </a:rPr>
              <a:t>because they write a lot about…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714500" y="1928813"/>
            <a:ext cx="4306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 Black" pitchFamily="34" charset="0"/>
              </a:rPr>
              <a:t>Use the expressions:</a:t>
            </a:r>
            <a:endParaRPr lang="ru-RU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Problem: Is it real to find certain information in </a:t>
            </a:r>
            <a:r>
              <a:rPr lang="en-US" dirty="0" err="1" smtClean="0"/>
              <a:t>british</a:t>
            </a:r>
            <a:r>
              <a:rPr lang="en-US" dirty="0" smtClean="0"/>
              <a:t> press?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rgbClr val="C00000"/>
                </a:solidFill>
              </a:rPr>
              <a:t>1.Sort the newspapers according their format       (broadsheets or tabloids).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   2.Read the headlines.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   3.Look at the photos.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   4.Read some articles more attentively.</a:t>
            </a:r>
            <a:endParaRPr 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Admin\Мои документы\откр. урок карт\1269789678_zuv5adjwxfeni6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57188"/>
            <a:ext cx="33575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 media</a:t>
            </a:r>
            <a:endParaRPr lang="ru-RU" dirty="0"/>
          </a:p>
        </p:txBody>
      </p:sp>
      <p:pic>
        <p:nvPicPr>
          <p:cNvPr id="12292" name="Picture 2" descr="C:\Documents and Settings\Admin\Мои документы\откр. урок карт\picture[2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428750"/>
            <a:ext cx="3108325" cy="2332038"/>
          </a:xfrm>
        </p:spPr>
      </p:pic>
      <p:pic>
        <p:nvPicPr>
          <p:cNvPr id="12293" name="Picture 4" descr="C:\Documents and Settings\Admin\Мои документы\откр. урок карт\теле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286250"/>
            <a:ext cx="31670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Documents and Settings\Admin\Мои документы\откр. урок карт\журнал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0"/>
            <a:ext cx="37274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solve a problem ?</a:t>
            </a:r>
            <a:endParaRPr lang="ru-RU" dirty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Step 1. </a:t>
            </a:r>
            <a:r>
              <a:rPr lang="en-US" smtClean="0"/>
              <a:t>Finding information.</a:t>
            </a:r>
          </a:p>
          <a:p>
            <a:r>
              <a:rPr lang="en-US" smtClean="0">
                <a:solidFill>
                  <a:srgbClr val="C00000"/>
                </a:solidFill>
              </a:rPr>
              <a:t>Step 2.</a:t>
            </a:r>
            <a:r>
              <a:rPr lang="en-US" smtClean="0"/>
              <a:t> Comparing and analysing information.</a:t>
            </a:r>
          </a:p>
          <a:p>
            <a:r>
              <a:rPr lang="en-US" smtClean="0">
                <a:solidFill>
                  <a:srgbClr val="C00000"/>
                </a:solidFill>
              </a:rPr>
              <a:t>Step 3.</a:t>
            </a:r>
            <a:r>
              <a:rPr lang="en-US" smtClean="0"/>
              <a:t> Defending your position.</a:t>
            </a:r>
          </a:p>
          <a:p>
            <a:r>
              <a:rPr lang="en-US" smtClean="0">
                <a:solidFill>
                  <a:srgbClr val="C00000"/>
                </a:solidFill>
              </a:rPr>
              <a:t>Step 4.</a:t>
            </a:r>
            <a:r>
              <a:rPr lang="en-US" smtClean="0"/>
              <a:t> Making conclusions.</a:t>
            </a:r>
          </a:p>
          <a:p>
            <a:r>
              <a:rPr lang="en-US" smtClean="0">
                <a:solidFill>
                  <a:srgbClr val="C00000"/>
                </a:solidFill>
              </a:rPr>
              <a:t>Step 5.</a:t>
            </a:r>
            <a:r>
              <a:rPr lang="en-US" smtClean="0"/>
              <a:t> Using practical knowledge.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Admin\Мои документы\Мои рисунки\прое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85813"/>
            <a:ext cx="9810750" cy="81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5357813" y="4714875"/>
            <a:ext cx="292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Project</a:t>
            </a:r>
            <a:endParaRPr lang="ru-RU" sz="54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450850"/>
            <a:ext cx="8894762" cy="1152525"/>
          </a:xfrm>
        </p:spPr>
      </p:pic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Prepare a talk about any Russian newspaper.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en-US" sz="4400" smtClean="0">
                <a:solidFill>
                  <a:srgbClr val="C00000"/>
                </a:solidFill>
              </a:rPr>
              <a:t>          Ex.B, p.110.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 you like the lesson?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357438"/>
          <a:ext cx="8686800" cy="250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164926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a broadsheet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a tabloid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find information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solve a problem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express my opinion</a:t>
                      </a:r>
                      <a:endParaRPr lang="ru-RU" dirty="0"/>
                    </a:p>
                  </a:txBody>
                  <a:tcPr/>
                </a:tc>
              </a:tr>
              <a:tr h="13354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7625" y="1500188"/>
            <a:ext cx="1928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latin typeface="Arial Black" pitchFamily="34" charset="0"/>
                <a:cs typeface="+mn-cs"/>
              </a:rPr>
              <a:t>Now I know</a:t>
            </a:r>
            <a:endParaRPr lang="ru-RU" sz="2000" dirty="0">
              <a:solidFill>
                <a:schemeClr val="accent6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2247" name="TextBox 7"/>
          <p:cNvSpPr txBox="1">
            <a:spLocks noChangeArrowheads="1"/>
          </p:cNvSpPr>
          <p:nvPr/>
        </p:nvSpPr>
        <p:spPr bwMode="auto">
          <a:xfrm>
            <a:off x="1214438" y="5643563"/>
            <a:ext cx="320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Mark by plus+    or minus -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397000"/>
          <a:ext cx="821537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Documents and Settings\Admin\Мои документы\откр. урок карт\ради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81388" y="1341438"/>
            <a:ext cx="2333625" cy="1955800"/>
          </a:xfrm>
        </p:spPr>
      </p:pic>
      <p:pic>
        <p:nvPicPr>
          <p:cNvPr id="2" name="Picture 8" descr="C:\Documents and Settings\Admin\Мои документы\Мои рисунки\роди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3681413"/>
            <a:ext cx="4279900" cy="27066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12700"/>
            <a:ext cx="8631237" cy="1187450"/>
          </a:xfrm>
          <a:prstGeom prst="rect">
            <a:avLst/>
          </a:prstGeom>
          <a:noFill/>
        </p:spPr>
      </p:pic>
      <p:pic>
        <p:nvPicPr>
          <p:cNvPr id="14345" name="Picture 9" descr="J:\откр. урок карт\библ.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1262063"/>
            <a:ext cx="3284538" cy="3065462"/>
          </a:xfrm>
          <a:prstGeom prst="rect">
            <a:avLst/>
          </a:prstGeom>
          <a:noFill/>
        </p:spPr>
      </p:pic>
      <p:pic>
        <p:nvPicPr>
          <p:cNvPr id="14346" name="Picture 10" descr="J:\откр. урок карт\подрост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2988" y="3749675"/>
            <a:ext cx="3614737" cy="2925763"/>
          </a:xfrm>
          <a:prstGeom prst="rect">
            <a:avLst/>
          </a:prstGeom>
          <a:noFill/>
        </p:spPr>
      </p:pic>
      <p:pic>
        <p:nvPicPr>
          <p:cNvPr id="14347" name="Picture 11" descr="J:\откр. урок карт\учитель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6725" y="1311275"/>
            <a:ext cx="3663950" cy="30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317500"/>
            <a:ext cx="8008937" cy="639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C:\Documents and Settings\Admin\Мои документы\откр. урок карт\брит. га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Press in Britain</a:t>
            </a:r>
            <a:endParaRPr lang="ru-RU" dirty="0"/>
          </a:p>
        </p:txBody>
      </p:sp>
      <p:pic>
        <p:nvPicPr>
          <p:cNvPr id="33795" name="Picture 4" descr="J:\откр. урок карт\англ. газ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071563"/>
            <a:ext cx="2667000" cy="2667000"/>
          </a:xfrm>
        </p:spPr>
      </p:pic>
      <p:pic>
        <p:nvPicPr>
          <p:cNvPr id="33796" name="Picture 5" descr="J:\откр. урок карт\Гарди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29125"/>
            <a:ext cx="32115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J:\откр. урок карт\Телегра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429000"/>
            <a:ext cx="41322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откр. урок карт\чит.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71475"/>
            <a:ext cx="8156575" cy="626745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откр. урок карт\чит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476250"/>
            <a:ext cx="8710612" cy="5980113"/>
          </a:xfrm>
          <a:prstGeom prst="rect">
            <a:avLst/>
          </a:prstGeom>
          <a:noFill/>
        </p:spPr>
      </p:pic>
      <p:pic>
        <p:nvPicPr>
          <p:cNvPr id="5" name="Рисунок 4" descr="чит.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476250"/>
            <a:ext cx="8753475" cy="5980113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откр. урок карт\чит.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01638"/>
            <a:ext cx="8197850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Press in </a:t>
            </a:r>
            <a:r>
              <a:rPr lang="en-US" dirty="0" err="1" smtClean="0"/>
              <a:t>britain</a:t>
            </a:r>
            <a:endParaRPr lang="ru-RU" dirty="0"/>
          </a:p>
        </p:txBody>
      </p:sp>
      <p:pic>
        <p:nvPicPr>
          <p:cNvPr id="35842" name="Picture 2" descr="J:\откр. урок карт\газеты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357313"/>
            <a:ext cx="4083050" cy="515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7966075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903</TotalTime>
  <Words>316</Words>
  <Application>Microsoft Office PowerPoint</Application>
  <PresentationFormat>Экран (4:3)</PresentationFormat>
  <Paragraphs>85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Calibri</vt:lpstr>
      <vt:lpstr>Franklin Gothic Medium</vt:lpstr>
      <vt:lpstr>Franklin Gothic Book</vt:lpstr>
      <vt:lpstr>Wingdings 2</vt:lpstr>
      <vt:lpstr>Arial Black</vt:lpstr>
      <vt:lpstr>Специальное оформление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87</cp:revision>
  <dcterms:created xsi:type="dcterms:W3CDTF">2011-01-30T11:16:15Z</dcterms:created>
  <dcterms:modified xsi:type="dcterms:W3CDTF">2012-02-01T19:45:21Z</dcterms:modified>
</cp:coreProperties>
</file>