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notesMasterIdLst>
    <p:notesMasterId r:id="rId9"/>
  </p:notesMasterIdLst>
  <p:sldIdLst>
    <p:sldId id="257" r:id="rId2"/>
    <p:sldId id="262" r:id="rId3"/>
    <p:sldId id="258" r:id="rId4"/>
    <p:sldId id="265" r:id="rId5"/>
    <p:sldId id="259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CC99"/>
    <a:srgbClr val="CCCCFF"/>
    <a:srgbClr val="9999FF"/>
    <a:srgbClr val="CCFFCC"/>
    <a:srgbClr val="CCECFF"/>
    <a:srgbClr val="99FF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3" autoAdjust="0"/>
    <p:restoredTop sz="94660"/>
  </p:normalViewPr>
  <p:slideViewPr>
    <p:cSldViewPr>
      <p:cViewPr varScale="1">
        <p:scale>
          <a:sx n="54" d="100"/>
          <a:sy n="54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07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7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7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07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9FF613-C8DF-4D2C-99FC-22D99D42E53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39B11-5EB2-4701-AEA7-DE161ED65A24}" type="slidenum">
              <a:rPr lang="ru-RU"/>
              <a:pPr/>
              <a:t>1</a:t>
            </a:fld>
            <a:endParaRPr lang="ru-RU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31CD5-6881-459C-AB17-88E177B2C90E}" type="slidenum">
              <a:rPr lang="ru-RU"/>
              <a:pPr/>
              <a:t>2</a:t>
            </a:fld>
            <a:endParaRPr lang="ru-RU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8E0265-16FA-4138-B945-AC3A6AB4E770}" type="slidenum">
              <a:rPr lang="ru-RU"/>
              <a:pPr/>
              <a:t>3</a:t>
            </a:fld>
            <a:endParaRPr lang="ru-RU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04B2B-D8FD-4680-A639-DE44721847E7}" type="slidenum">
              <a:rPr lang="ru-RU"/>
              <a:pPr/>
              <a:t>5</a:t>
            </a:fld>
            <a:endParaRPr lang="ru-RU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F3B713-C442-4C6E-B031-79A5400CE66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72162-75A9-4B45-8B9B-0401AF32AAB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1F6D34-718F-44E3-B63A-C592C18DEB3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5BD99-D5E5-4514-918C-CDAA2A4B1F7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D50E34F-2162-4B7D-B4BE-88295ABD5DD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85308A-C410-448C-8104-DDAED6F2179E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D09303-E78E-4C09-A19A-D846F5A2A6D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926E7-0404-4208-BF62-DDC0C162A18A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434D83-6ADA-4BFA-B056-237A5972B541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90778-D272-4888-A8B2-FBA48B3C349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02A164-6ECC-4F7C-8C5A-03D7BE79ED84}" type="slidenum">
              <a:rPr lang="ru-RU" altLang="en-US" smtClean="0"/>
              <a:pPr/>
              <a:t>‹#›</a:t>
            </a:fld>
            <a:endParaRPr lang="ru-RU" alt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alt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7A2DFC-0981-46C0-91E6-82A86D0E8385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885112" cy="5473700"/>
          </a:xfrm>
        </p:spPr>
        <p:txBody>
          <a:bodyPr/>
          <a:lstStyle/>
          <a:p>
            <a:r>
              <a:rPr lang="ru-RU" dirty="0">
                <a:latin typeface="Comic Sans MS" pitchFamily="66" charset="0"/>
              </a:rPr>
              <a:t>Тема урока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«Решение неравенств с одной переменной»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404664"/>
            <a:ext cx="8447088" cy="403244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Правило мы четко знаем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Для неравенств применяем: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Коль на «минус»  умножаем,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Знак неравенства меняем,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Остальное, без сомненья,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Взяли мы  у уравнения.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                  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chemeClr val="accent2"/>
                </a:solidFill>
                <a:latin typeface="Comic Sans MS" pitchFamily="66" charset="0"/>
              </a:rPr>
              <a:t>                                            О. </a:t>
            </a:r>
            <a:r>
              <a:rPr lang="ru-RU" sz="3200" dirty="0" err="1" smtClean="0">
                <a:solidFill>
                  <a:schemeClr val="accent2"/>
                </a:solidFill>
                <a:latin typeface="Comic Sans MS" pitchFamily="66" charset="0"/>
              </a:rPr>
              <a:t>Панишева</a:t>
            </a:r>
            <a:endParaRPr lang="ru-RU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212" name="Rectangle 28"/>
          <p:cNvSpPr>
            <a:spLocks noGrp="1" noChangeArrowheads="1"/>
          </p:cNvSpPr>
          <p:nvPr>
            <p:ph type="title"/>
          </p:nvPr>
        </p:nvSpPr>
        <p:spPr>
          <a:xfrm>
            <a:off x="467544" y="1124744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1. дайте определение неравенства. 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2. Какие </a:t>
            </a:r>
            <a:r>
              <a:rPr lang="ru-RU" sz="2800" dirty="0">
                <a:latin typeface="Comic Sans MS" pitchFamily="66" charset="0"/>
              </a:rPr>
              <a:t>неравенства называются равносильными?</a:t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>2. Равносильны ли неравенства:</a:t>
            </a:r>
            <a:r>
              <a:rPr lang="en-US" sz="2800" dirty="0">
                <a:latin typeface="Comic Sans MS" pitchFamily="66" charset="0"/>
              </a:rPr>
              <a:t/>
            </a:r>
            <a:br>
              <a:rPr lang="en-US" sz="2800" dirty="0">
                <a:latin typeface="Comic Sans MS" pitchFamily="66" charset="0"/>
              </a:rPr>
            </a:br>
            <a:endParaRPr lang="ru-RU" sz="2800" dirty="0">
              <a:latin typeface="Comic Sans MS" pitchFamily="66" charset="0"/>
            </a:endParaRP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00213"/>
            <a:ext cx="8748713" cy="4392612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en-US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dirty="0">
                <a:latin typeface="Comic Sans MS" pitchFamily="66" charset="0"/>
              </a:rPr>
              <a:t>	</a:t>
            </a:r>
            <a:r>
              <a:rPr lang="ru-RU" sz="2400" dirty="0">
                <a:latin typeface="Comic Sans MS" pitchFamily="66" charset="0"/>
              </a:rPr>
              <a:t>а)     </a:t>
            </a:r>
            <a:r>
              <a:rPr lang="ru-RU" sz="2400" dirty="0" smtClean="0">
                <a:latin typeface="Comic Sans MS" pitchFamily="66" charset="0"/>
              </a:rPr>
              <a:t>5х    -10 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ru-RU" sz="2400" dirty="0" smtClean="0">
                <a:latin typeface="Comic Sans MS" pitchFamily="66" charset="0"/>
              </a:rPr>
              <a:t>и  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 err="1" smtClean="0">
                <a:latin typeface="Comic Sans MS" pitchFamily="66" charset="0"/>
              </a:rPr>
              <a:t>х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   -2   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ru-RU" sz="2400" dirty="0">
                <a:latin typeface="Comic Sans MS" pitchFamily="66" charset="0"/>
              </a:rPr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ru-RU" sz="2400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400" dirty="0">
                <a:latin typeface="Comic Sans MS" pitchFamily="66" charset="0"/>
              </a:rPr>
              <a:t>	б) </a:t>
            </a:r>
            <a:r>
              <a:rPr lang="en-US" sz="2400" dirty="0">
                <a:latin typeface="Comic Sans MS" pitchFamily="66" charset="0"/>
              </a:rPr>
              <a:t>   </a:t>
            </a:r>
            <a:r>
              <a:rPr lang="ru-RU" sz="2400" dirty="0">
                <a:latin typeface="Comic Sans MS" pitchFamily="66" charset="0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7х    2  </a:t>
            </a:r>
            <a:r>
              <a:rPr lang="en-US" sz="2400" dirty="0" smtClean="0">
                <a:latin typeface="Comic Sans MS" pitchFamily="66" charset="0"/>
              </a:rPr>
              <a:t>   </a:t>
            </a:r>
            <a:r>
              <a:rPr lang="ru-RU" sz="2400" dirty="0">
                <a:latin typeface="Comic Sans MS" pitchFamily="66" charset="0"/>
              </a:rPr>
              <a:t>и</a:t>
            </a:r>
            <a:r>
              <a:rPr lang="en-US" sz="2400" dirty="0">
                <a:latin typeface="Comic Sans MS" pitchFamily="66" charset="0"/>
              </a:rPr>
              <a:t>   </a:t>
            </a:r>
            <a:r>
              <a:rPr lang="ru-RU" sz="2400" dirty="0" err="1" smtClean="0">
                <a:latin typeface="Comic Sans MS" pitchFamily="66" charset="0"/>
              </a:rPr>
              <a:t>х</a:t>
            </a:r>
            <a:r>
              <a:rPr lang="ru-RU" sz="2400" dirty="0" smtClean="0">
                <a:latin typeface="Comic Sans MS" pitchFamily="66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  </a:t>
            </a:r>
            <a:r>
              <a:rPr lang="ru-RU" sz="2400" dirty="0" smtClean="0">
                <a:latin typeface="Comic Sans MS" pitchFamily="66" charset="0"/>
              </a:rPr>
              <a:t>2/7</a:t>
            </a:r>
            <a:r>
              <a:rPr lang="en-US" sz="2400" dirty="0" smtClean="0">
                <a:latin typeface="Comic Sans MS" pitchFamily="66" charset="0"/>
              </a:rPr>
              <a:t>    </a:t>
            </a:r>
            <a:r>
              <a:rPr lang="ru-RU" sz="2400" dirty="0">
                <a:latin typeface="Comic Sans MS" pitchFamily="66" charset="0"/>
              </a:rPr>
              <a:t>;</a:t>
            </a:r>
          </a:p>
          <a:p>
            <a:pPr marL="609600" indent="-609600">
              <a:buFont typeface="Wingdings" pitchFamily="2" charset="2"/>
              <a:buNone/>
            </a:pPr>
            <a:endParaRPr lang="ru-RU" sz="2400" dirty="0">
              <a:latin typeface="Comic Sans MS" pitchFamily="66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400" dirty="0">
                <a:latin typeface="Comic Sans MS" pitchFamily="66" charset="0"/>
              </a:rPr>
              <a:t>	в)                         </a:t>
            </a:r>
            <a:r>
              <a:rPr lang="en-US" sz="2400" dirty="0">
                <a:latin typeface="Comic Sans MS" pitchFamily="66" charset="0"/>
              </a:rPr>
              <a:t>      </a:t>
            </a:r>
            <a:r>
              <a:rPr lang="ru-RU" sz="2400" dirty="0">
                <a:latin typeface="Comic Sans MS" pitchFamily="66" charset="0"/>
              </a:rPr>
              <a:t>и</a:t>
            </a:r>
            <a:r>
              <a:rPr lang="ru-RU" sz="2800" dirty="0">
                <a:latin typeface="Comic Sans MS" pitchFamily="66" charset="0"/>
              </a:rPr>
              <a:t>             </a:t>
            </a:r>
            <a:r>
              <a:rPr lang="en-US" sz="2800" dirty="0">
                <a:latin typeface="Comic Sans MS" pitchFamily="66" charset="0"/>
              </a:rPr>
              <a:t>  </a:t>
            </a:r>
            <a:r>
              <a:rPr lang="ru-RU" sz="2800" dirty="0">
                <a:latin typeface="Comic Sans MS" pitchFamily="66" charset="0"/>
              </a:rPr>
              <a:t>.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1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1199" name="Object 15"/>
          <p:cNvGraphicFramePr>
            <a:graphicFrameLocks noChangeAspect="1"/>
          </p:cNvGraphicFramePr>
          <p:nvPr/>
        </p:nvGraphicFramePr>
        <p:xfrm>
          <a:off x="1257300" y="4149725"/>
          <a:ext cx="2238375" cy="501650"/>
        </p:xfrm>
        <a:graphic>
          <a:graphicData uri="http://schemas.openxmlformats.org/presentationml/2006/ole">
            <p:oleObj spid="_x0000_s221199" name="Формула" r:id="rId4" imgW="1002960" imgH="228600" progId="Equation.3">
              <p:embed/>
            </p:oleObj>
          </a:graphicData>
        </a:graphic>
      </p:graphicFrame>
      <p:sp>
        <p:nvSpPr>
          <p:cNvPr id="2212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1201" name="Object 17"/>
          <p:cNvGraphicFramePr>
            <a:graphicFrameLocks noChangeAspect="1"/>
          </p:cNvGraphicFramePr>
          <p:nvPr/>
        </p:nvGraphicFramePr>
        <p:xfrm>
          <a:off x="4137025" y="4016375"/>
          <a:ext cx="1249363" cy="841375"/>
        </p:xfrm>
        <a:graphic>
          <a:graphicData uri="http://schemas.openxmlformats.org/presentationml/2006/ole">
            <p:oleObj spid="_x0000_s221201" name="Формула" r:id="rId5" imgW="672840" imgH="457200" progId="Equation.3">
              <p:embed/>
            </p:oleObj>
          </a:graphicData>
        </a:graphic>
      </p:graphicFrame>
      <p:sp>
        <p:nvSpPr>
          <p:cNvPr id="2212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2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2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12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1211" name="Picture 2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204864"/>
            <a:ext cx="288032" cy="450050"/>
          </a:xfrm>
          <a:prstGeom prst="rect">
            <a:avLst/>
          </a:prstGeom>
          <a:noFill/>
        </p:spPr>
      </p:pic>
      <p:sp>
        <p:nvSpPr>
          <p:cNvPr id="2212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1213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276872"/>
            <a:ext cx="216024" cy="337538"/>
          </a:xfrm>
          <a:prstGeom prst="rect">
            <a:avLst/>
          </a:prstGeom>
          <a:noFill/>
        </p:spPr>
      </p:pic>
      <p:sp>
        <p:nvSpPr>
          <p:cNvPr id="22122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1219" name="Picture 3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068960"/>
            <a:ext cx="230426" cy="360040"/>
          </a:xfrm>
          <a:prstGeom prst="rect">
            <a:avLst/>
          </a:prstGeom>
          <a:noFill/>
        </p:spPr>
      </p:pic>
      <p:pic>
        <p:nvPicPr>
          <p:cNvPr id="32" name="Picture 2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140968"/>
            <a:ext cx="216024" cy="3375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10084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4.  На примере поясните графический способ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решения линейных неравенств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33375"/>
            <a:ext cx="7696200" cy="6119961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latin typeface="Comic Sans MS" pitchFamily="66" charset="0"/>
              </a:rPr>
              <a:t>5. Найди </a:t>
            </a:r>
            <a:r>
              <a:rPr lang="ru-RU" dirty="0">
                <a:latin typeface="Comic Sans MS" pitchFamily="66" charset="0"/>
              </a:rPr>
              <a:t>ошибки </a:t>
            </a:r>
            <a:r>
              <a:rPr lang="ru-RU" dirty="0" smtClean="0">
                <a:latin typeface="Comic Sans MS" pitchFamily="66" charset="0"/>
              </a:rPr>
              <a:t>в решении неравенства :   </a:t>
            </a: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latin typeface="Comic Sans MS" pitchFamily="66" charset="0"/>
              </a:rPr>
              <a:t>		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36" name="Object 4"/>
          <p:cNvGraphicFramePr>
            <a:graphicFrameLocks noChangeAspect="1"/>
          </p:cNvGraphicFramePr>
          <p:nvPr/>
        </p:nvGraphicFramePr>
        <p:xfrm>
          <a:off x="2771775" y="1773238"/>
          <a:ext cx="2279650" cy="865187"/>
        </p:xfrm>
        <a:graphic>
          <a:graphicData uri="http://schemas.openxmlformats.org/presentationml/2006/ole">
            <p:oleObj spid="_x0000_s223236" name="Формула" r:id="rId4" imgW="1206360" imgH="457200" progId="Equation.3">
              <p:embed/>
            </p:oleObj>
          </a:graphicData>
        </a:graphic>
      </p:graphicFrame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38" name="Object 6"/>
          <p:cNvGraphicFramePr>
            <a:graphicFrameLocks noChangeAspect="1"/>
          </p:cNvGraphicFramePr>
          <p:nvPr/>
        </p:nvGraphicFramePr>
        <p:xfrm>
          <a:off x="2771775" y="2708275"/>
          <a:ext cx="2392363" cy="411163"/>
        </p:xfrm>
        <a:graphic>
          <a:graphicData uri="http://schemas.openxmlformats.org/presentationml/2006/ole">
            <p:oleObj spid="_x0000_s223238" name="Формула" r:id="rId5" imgW="1180800" imgH="203040" progId="Equation.3">
              <p:embed/>
            </p:oleObj>
          </a:graphicData>
        </a:graphic>
      </p:graphicFrame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40" name="Object 8"/>
          <p:cNvGraphicFramePr>
            <a:graphicFrameLocks noChangeAspect="1"/>
          </p:cNvGraphicFramePr>
          <p:nvPr/>
        </p:nvGraphicFramePr>
        <p:xfrm>
          <a:off x="2700338" y="3284538"/>
          <a:ext cx="2311400" cy="398462"/>
        </p:xfrm>
        <a:graphic>
          <a:graphicData uri="http://schemas.openxmlformats.org/presentationml/2006/ole">
            <p:oleObj spid="_x0000_s223240" name="Формула" r:id="rId6" imgW="1180800" imgH="203040" progId="Equation.3">
              <p:embed/>
            </p:oleObj>
          </a:graphicData>
        </a:graphic>
      </p:graphicFrame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42" name="Object 10"/>
          <p:cNvGraphicFramePr>
            <a:graphicFrameLocks noChangeAspect="1"/>
          </p:cNvGraphicFramePr>
          <p:nvPr/>
        </p:nvGraphicFramePr>
        <p:xfrm>
          <a:off x="2771775" y="3789363"/>
          <a:ext cx="1246188" cy="377825"/>
        </p:xfrm>
        <a:graphic>
          <a:graphicData uri="http://schemas.openxmlformats.org/presentationml/2006/ole">
            <p:oleObj spid="_x0000_s223242" name="Формула" r:id="rId7" imgW="672840" imgH="203040" progId="Equation.3">
              <p:embed/>
            </p:oleObj>
          </a:graphicData>
        </a:graphic>
      </p:graphicFrame>
      <p:sp>
        <p:nvSpPr>
          <p:cNvPr id="2232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44" name="Object 12"/>
          <p:cNvGraphicFramePr>
            <a:graphicFrameLocks noChangeAspect="1"/>
          </p:cNvGraphicFramePr>
          <p:nvPr/>
        </p:nvGraphicFramePr>
        <p:xfrm>
          <a:off x="2771775" y="4221163"/>
          <a:ext cx="1112838" cy="377825"/>
        </p:xfrm>
        <a:graphic>
          <a:graphicData uri="http://schemas.openxmlformats.org/presentationml/2006/ole">
            <p:oleObj spid="_x0000_s223244" name="Формула" r:id="rId8" imgW="685800" imgH="228600" progId="Equation.3">
              <p:embed/>
            </p:oleObj>
          </a:graphicData>
        </a:graphic>
      </p:graphicFrame>
      <p:sp>
        <p:nvSpPr>
          <p:cNvPr id="2232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3246" name="Object 14"/>
          <p:cNvGraphicFramePr>
            <a:graphicFrameLocks noChangeAspect="1"/>
          </p:cNvGraphicFramePr>
          <p:nvPr/>
        </p:nvGraphicFramePr>
        <p:xfrm>
          <a:off x="2699792" y="4725144"/>
          <a:ext cx="1987550" cy="415925"/>
        </p:xfrm>
        <a:graphic>
          <a:graphicData uri="http://schemas.openxmlformats.org/presentationml/2006/ole">
            <p:oleObj spid="_x0000_s223246" name="Формула" r:id="rId9" imgW="1091880" imgH="22860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123728" y="5733256"/>
            <a:ext cx="4131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 Наибольшее целое решение: -3 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При каких значениях переменной имеет смысл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выражение</a:t>
            </a:r>
            <a:endParaRPr lang="ru-RU" sz="2000" dirty="0"/>
          </a:p>
        </p:txBody>
      </p:sp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37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060848"/>
            <a:ext cx="1728192" cy="1512168"/>
          </a:xfrm>
          <a:prstGeom prst="rect">
            <a:avLst/>
          </a:prstGeom>
          <a:noFill/>
        </p:spPr>
      </p:pic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2276872"/>
            <a:ext cx="2232248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br>
              <a:rPr lang="ru-RU" dirty="0" smtClean="0"/>
            </a:br>
            <a:r>
              <a:rPr lang="ru-RU" dirty="0" smtClean="0"/>
              <a:t>№855(</a:t>
            </a:r>
            <a:r>
              <a:rPr lang="ru-RU" dirty="0" err="1" smtClean="0"/>
              <a:t>д,е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№863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461</TotalTime>
  <Words>70</Words>
  <Application>Microsoft Office PowerPoint</Application>
  <PresentationFormat>Экран (4:3)</PresentationFormat>
  <Paragraphs>33</Paragraphs>
  <Slides>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Изящная</vt:lpstr>
      <vt:lpstr>Формула</vt:lpstr>
      <vt:lpstr>Тема урока   «Решение неравенств с одной переменной»    </vt:lpstr>
      <vt:lpstr>Слайд 2</vt:lpstr>
      <vt:lpstr>     1. дайте определение неравенства.  2. Какие неравенства называются равносильными? 2. Равносильны ли неравенства: </vt:lpstr>
      <vt:lpstr>4.  На примере поясните графический способ   решения линейных неравенств</vt:lpstr>
      <vt:lpstr>Слайд 5</vt:lpstr>
      <vt:lpstr>При каких значениях переменной имеет смысл   выражение</vt:lpstr>
      <vt:lpstr>Домашнее задание №855(д,е) №863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  «Решение неравенств с одной переменной»    </dc:title>
  <dc:creator>Caif</dc:creator>
  <cp:lastModifiedBy>Caif</cp:lastModifiedBy>
  <cp:revision>49</cp:revision>
  <dcterms:created xsi:type="dcterms:W3CDTF">2011-12-06T16:27:56Z</dcterms:created>
  <dcterms:modified xsi:type="dcterms:W3CDTF">2011-12-18T18:05:49Z</dcterms:modified>
</cp:coreProperties>
</file>