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8" r:id="rId2"/>
    <p:sldId id="256" r:id="rId3"/>
    <p:sldId id="296" r:id="rId4"/>
    <p:sldId id="301" r:id="rId5"/>
    <p:sldId id="303" r:id="rId6"/>
    <p:sldId id="308" r:id="rId7"/>
    <p:sldId id="304" r:id="rId8"/>
    <p:sldId id="287" r:id="rId9"/>
    <p:sldId id="288" r:id="rId10"/>
    <p:sldId id="261" r:id="rId11"/>
    <p:sldId id="263" r:id="rId12"/>
    <p:sldId id="300" r:id="rId13"/>
    <p:sldId id="266" r:id="rId14"/>
    <p:sldId id="268" r:id="rId15"/>
    <p:sldId id="271" r:id="rId16"/>
    <p:sldId id="282" r:id="rId17"/>
    <p:sldId id="273" r:id="rId18"/>
    <p:sldId id="290" r:id="rId19"/>
    <p:sldId id="270" r:id="rId20"/>
    <p:sldId id="305" r:id="rId21"/>
    <p:sldId id="306" r:id="rId22"/>
    <p:sldId id="281" r:id="rId23"/>
    <p:sldId id="275" r:id="rId24"/>
    <p:sldId id="298" r:id="rId25"/>
    <p:sldId id="294" r:id="rId26"/>
    <p:sldId id="299" r:id="rId27"/>
    <p:sldId id="307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ECFF"/>
    <a:srgbClr val="CC00CC"/>
    <a:srgbClr val="CC00FF"/>
    <a:srgbClr val="FFFF66"/>
    <a:srgbClr val="66FF66"/>
    <a:srgbClr val="FF0000"/>
    <a:srgbClr val="FF505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>
        <p:scale>
          <a:sx n="68" d="100"/>
          <a:sy n="68" d="100"/>
        </p:scale>
        <p:origin x="-117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979D-5EF0-4B67-9513-BEB5BECB6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EAD4-0F92-46F0-A86A-5BCC72FEC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2872-B4ED-451D-A0AB-B43FFEA02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55C0C-5283-46F4-A246-80DC0837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0DCC-1823-4371-9A58-266F534D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1DE9D-4AF3-473B-B621-EEC383859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C64E-169F-4C63-BC21-AD8513E7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F403-2666-4368-BAE2-0DE02FCD2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3CDDCE-2A5D-4AA6-83DD-B09734F46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180095-8F65-45F0-AEE5-87D8C34DF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BF658-03DF-49F2-9572-FBB2A3DA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7F93B-1C6E-4CDD-A8F8-25DF5713C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978D-9C12-4F31-896F-3487E8D58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B172-2B11-4496-BDEE-3D19CA35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34B5-5922-417A-90FD-0582A0D8E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5FCB-3EC6-4C6C-BB13-303C34537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F5A9-A29B-498B-B4E9-B1A467F0B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8C05-6126-49E2-8362-C39490AB8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833B83C-6278-4B71-B327-F8B8FF850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39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39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39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39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39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39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39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&#1091;&#1082;&#1089;&#1091;&#1089;&#1085;&#1072;&#1103;%20&#1082;&#1080;&#1089;&#1083;&#1086;&#1090;&#1072;%20.m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539750" y="-315913"/>
            <a:ext cx="7632700" cy="41306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Кислоты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395288" y="5157788"/>
            <a:ext cx="1943100" cy="1223962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4000" b="1" i="1" baseline="-25000"/>
              <a:t>8 класс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3352800"/>
            <a:ext cx="5086350" cy="331628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4"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Названия  кислот</a:t>
            </a:r>
            <a:r>
              <a:rPr lang="ru-RU" sz="4300" b="1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HCl </a:t>
            </a:r>
            <a:r>
              <a:rPr lang="ru-RU" sz="2400" b="1" i="1" smtClean="0">
                <a:solidFill>
                  <a:schemeClr val="bg1"/>
                </a:solidFill>
              </a:rPr>
              <a:t> - </a:t>
            </a:r>
            <a:r>
              <a:rPr lang="ru-RU" sz="2400" b="1" smtClean="0">
                <a:solidFill>
                  <a:schemeClr val="bg1"/>
                </a:solidFill>
              </a:rPr>
              <a:t>хлороводородная (соляная) кислота</a:t>
            </a:r>
            <a:endParaRPr lang="en-US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HNO</a:t>
            </a:r>
            <a:r>
              <a:rPr lang="en-US" sz="2400" b="1" i="1" baseline="-25000" smtClean="0">
                <a:solidFill>
                  <a:schemeClr val="bg1"/>
                </a:solidFill>
              </a:rPr>
              <a:t>3</a:t>
            </a:r>
            <a:r>
              <a:rPr lang="ru-RU" sz="2400" b="1" i="1" smtClean="0">
                <a:solidFill>
                  <a:schemeClr val="bg1"/>
                </a:solidFill>
              </a:rPr>
              <a:t>  - </a:t>
            </a:r>
            <a:r>
              <a:rPr lang="ru-RU" sz="2400" b="1" smtClean="0">
                <a:solidFill>
                  <a:schemeClr val="bg1"/>
                </a:solidFill>
              </a:rPr>
              <a:t>азотная кислота</a:t>
            </a: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HNO</a:t>
            </a:r>
            <a:r>
              <a:rPr lang="ru-RU" sz="2400" b="1" i="1" baseline="-25000" smtClean="0">
                <a:solidFill>
                  <a:schemeClr val="bg1"/>
                </a:solidFill>
              </a:rPr>
              <a:t>2</a:t>
            </a:r>
            <a:r>
              <a:rPr lang="ru-RU" sz="2400" b="1" i="1" smtClean="0">
                <a:solidFill>
                  <a:schemeClr val="bg1"/>
                </a:solidFill>
              </a:rPr>
              <a:t>  - </a:t>
            </a:r>
            <a:r>
              <a:rPr lang="ru-RU" sz="2400" b="1" smtClean="0">
                <a:solidFill>
                  <a:schemeClr val="bg1"/>
                </a:solidFill>
              </a:rPr>
              <a:t>азотистая кислота</a:t>
            </a:r>
            <a:endParaRPr lang="en-US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2</a:t>
            </a:r>
            <a:r>
              <a:rPr lang="en-US" sz="2400" b="1" smtClean="0">
                <a:solidFill>
                  <a:schemeClr val="bg1"/>
                </a:solidFill>
              </a:rPr>
              <a:t>SO</a:t>
            </a:r>
            <a:r>
              <a:rPr lang="ru-RU" sz="2400" b="1" i="1" baseline="-25000" smtClean="0">
                <a:solidFill>
                  <a:schemeClr val="bg1"/>
                </a:solidFill>
              </a:rPr>
              <a:t>3</a:t>
            </a:r>
            <a:r>
              <a:rPr lang="ru-RU" sz="2400" b="1" smtClean="0">
                <a:solidFill>
                  <a:schemeClr val="bg1"/>
                </a:solidFill>
              </a:rPr>
              <a:t> - сернистая кислота</a:t>
            </a: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2</a:t>
            </a:r>
            <a:r>
              <a:rPr lang="en-US" sz="2400" b="1" i="1" smtClean="0">
                <a:solidFill>
                  <a:schemeClr val="bg1"/>
                </a:solidFill>
              </a:rPr>
              <a:t>SO</a:t>
            </a:r>
            <a:r>
              <a:rPr lang="en-US" sz="2400" b="1" i="1" baseline="-25000" smtClean="0">
                <a:solidFill>
                  <a:schemeClr val="bg1"/>
                </a:solidFill>
              </a:rPr>
              <a:t>4</a:t>
            </a:r>
            <a:r>
              <a:rPr lang="ru-RU" sz="2400" b="1" i="1" baseline="-25000" smtClean="0">
                <a:solidFill>
                  <a:schemeClr val="bg1"/>
                </a:solidFill>
              </a:rPr>
              <a:t>  </a:t>
            </a:r>
            <a:r>
              <a:rPr lang="ru-RU" sz="2400" b="1" i="1" smtClean="0">
                <a:solidFill>
                  <a:schemeClr val="bg1"/>
                </a:solidFill>
              </a:rPr>
              <a:t>- </a:t>
            </a:r>
            <a:r>
              <a:rPr lang="ru-RU" sz="2400" b="1" smtClean="0">
                <a:solidFill>
                  <a:schemeClr val="bg1"/>
                </a:solidFill>
              </a:rPr>
              <a:t>серная кислота</a:t>
            </a:r>
            <a:endParaRPr lang="en-US" sz="2400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2</a:t>
            </a:r>
            <a:r>
              <a:rPr lang="en-US" sz="2400" b="1" i="1" smtClean="0">
                <a:solidFill>
                  <a:schemeClr val="bg1"/>
                </a:solidFill>
              </a:rPr>
              <a:t>S</a:t>
            </a:r>
            <a:r>
              <a:rPr lang="ru-RU" sz="2400" b="1" smtClean="0">
                <a:solidFill>
                  <a:schemeClr val="bg1"/>
                </a:solidFill>
              </a:rPr>
              <a:t>   - сероводородная </a:t>
            </a: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2</a:t>
            </a:r>
            <a:r>
              <a:rPr lang="en-US" sz="2400" b="1" i="1" smtClean="0">
                <a:solidFill>
                  <a:schemeClr val="bg1"/>
                </a:solidFill>
              </a:rPr>
              <a:t>CO</a:t>
            </a:r>
            <a:r>
              <a:rPr lang="en-US" sz="2400" b="1" i="1" baseline="-25000" smtClean="0">
                <a:solidFill>
                  <a:schemeClr val="bg1"/>
                </a:solidFill>
              </a:rPr>
              <a:t>3</a:t>
            </a:r>
            <a:r>
              <a:rPr lang="en-US" sz="2400" b="1" i="1" smtClean="0">
                <a:solidFill>
                  <a:schemeClr val="bg1"/>
                </a:solidFill>
              </a:rPr>
              <a:t> </a:t>
            </a:r>
            <a:r>
              <a:rPr lang="ru-RU" sz="2400" b="1" i="1" smtClean="0">
                <a:solidFill>
                  <a:schemeClr val="bg1"/>
                </a:solidFill>
              </a:rPr>
              <a:t> - </a:t>
            </a:r>
            <a:r>
              <a:rPr lang="ru-RU" sz="2400" b="1" smtClean="0">
                <a:solidFill>
                  <a:schemeClr val="bg1"/>
                </a:solidFill>
              </a:rPr>
              <a:t>угольная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ru-RU" sz="2400" b="1" smtClean="0">
                <a:solidFill>
                  <a:schemeClr val="bg1"/>
                </a:solidFill>
              </a:rPr>
              <a:t>кислота</a:t>
            </a:r>
            <a:endParaRPr lang="en-US" sz="2400" b="1" baseline="-2500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2</a:t>
            </a:r>
            <a:r>
              <a:rPr lang="en-US" sz="2400" b="1" i="1" smtClean="0">
                <a:solidFill>
                  <a:schemeClr val="bg1"/>
                </a:solidFill>
              </a:rPr>
              <a:t>SiO</a:t>
            </a:r>
            <a:r>
              <a:rPr lang="ru-RU" sz="2400" b="1" i="1" baseline="-25000" smtClean="0">
                <a:solidFill>
                  <a:schemeClr val="bg1"/>
                </a:solidFill>
              </a:rPr>
              <a:t>3</a:t>
            </a:r>
            <a:r>
              <a:rPr lang="en-US" sz="2400" b="1" i="1" smtClean="0">
                <a:solidFill>
                  <a:schemeClr val="bg1"/>
                </a:solidFill>
              </a:rPr>
              <a:t> – </a:t>
            </a:r>
            <a:r>
              <a:rPr lang="ru-RU" sz="2400" b="1" smtClean="0">
                <a:solidFill>
                  <a:schemeClr val="bg1"/>
                </a:solidFill>
              </a:rPr>
              <a:t>кремниевая кислота</a:t>
            </a:r>
          </a:p>
          <a:p>
            <a:pPr eaLnBrk="1" hangingPunct="1"/>
            <a:r>
              <a:rPr lang="en-US" sz="2400" b="1" i="1" smtClean="0">
                <a:solidFill>
                  <a:schemeClr val="bg1"/>
                </a:solidFill>
              </a:rPr>
              <a:t>H</a:t>
            </a:r>
            <a:r>
              <a:rPr lang="en-US" sz="2400" b="1" i="1" baseline="-25000" smtClean="0">
                <a:solidFill>
                  <a:schemeClr val="bg1"/>
                </a:solidFill>
              </a:rPr>
              <a:t>3</a:t>
            </a:r>
            <a:r>
              <a:rPr lang="en-US" sz="2400" b="1" i="1" smtClean="0">
                <a:solidFill>
                  <a:schemeClr val="bg1"/>
                </a:solidFill>
              </a:rPr>
              <a:t>PO</a:t>
            </a:r>
            <a:r>
              <a:rPr lang="en-US" sz="2400" b="1" i="1" baseline="-25000" smtClean="0">
                <a:solidFill>
                  <a:schemeClr val="bg1"/>
                </a:solidFill>
              </a:rPr>
              <a:t>4</a:t>
            </a:r>
            <a:r>
              <a:rPr lang="en-US" sz="2400" b="1" i="1" smtClean="0">
                <a:solidFill>
                  <a:schemeClr val="bg1"/>
                </a:solidFill>
              </a:rPr>
              <a:t> </a:t>
            </a:r>
            <a:r>
              <a:rPr lang="ru-RU" sz="2400" b="1" i="1" smtClean="0">
                <a:solidFill>
                  <a:schemeClr val="bg1"/>
                </a:solidFill>
              </a:rPr>
              <a:t> - </a:t>
            </a:r>
            <a:r>
              <a:rPr lang="ru-RU" sz="2400" b="1" smtClean="0">
                <a:solidFill>
                  <a:schemeClr val="bg1"/>
                </a:solidFill>
              </a:rPr>
              <a:t>фосфорная кислота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Кислоты</a:t>
            </a:r>
            <a:endParaRPr lang="ru-RU" sz="40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i="1" smtClean="0">
                <a:solidFill>
                  <a:schemeClr val="bg1"/>
                </a:solidFill>
              </a:rPr>
              <a:t>   </a:t>
            </a:r>
            <a:r>
              <a:rPr lang="ru-RU" sz="2400" b="1" smtClean="0">
                <a:solidFill>
                  <a:schemeClr val="bg1"/>
                </a:solidFill>
              </a:rPr>
              <a:t>представляют собой сложные вещества, состоящие из одного или нескольких атомов водорода и кислотного остатка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11188" y="333375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411413" y="3789363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</a:t>
            </a:r>
            <a:r>
              <a:rPr lang="en-US" sz="4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ru-RU" sz="4000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258888" y="4797425"/>
            <a:ext cx="6265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водород</a:t>
            </a:r>
          </a:p>
          <a:p>
            <a:r>
              <a:rPr lang="en-US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кислотный остаток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Определение степени окисления элементов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</a:rPr>
              <a:t>Алгоритм</a:t>
            </a:r>
          </a:p>
          <a:p>
            <a:pPr marL="609600" indent="-609600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Запишем формулу кислоты: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SO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; </a:t>
            </a:r>
          </a:p>
          <a:p>
            <a:pPr marL="609600" indent="-609600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Обозначим степени окисления известных атомов (кислорода и водорода) над серой запишем х: </a:t>
            </a:r>
          </a:p>
          <a:p>
            <a:pPr marL="609600" indent="-609600">
              <a:buFontTx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400" b="1" baseline="34000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-2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; </a:t>
            </a:r>
          </a:p>
          <a:p>
            <a:pPr marL="609600" indent="-609600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Проведем расчет: (+1)·2+x+(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2)·4=0, </a:t>
            </a:r>
          </a:p>
          <a:p>
            <a:pPr marL="609600" indent="-609600"/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Найдем х: x=+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  <a:p>
            <a:pPr marL="609600" indent="-609600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S 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+6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ru-RU" sz="2400" b="1" baseline="-2500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sz="2400" b="1" baseline="34000" smtClean="0">
                <a:solidFill>
                  <a:schemeClr val="bg1"/>
                </a:solidFill>
                <a:latin typeface="Times New Roman" pitchFamily="18" charset="0"/>
              </a:rPr>
              <a:t>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900113" y="188913"/>
            <a:ext cx="7561262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FFFF00"/>
                </a:solidFill>
              </a:rPr>
              <a:t>   </a:t>
            </a:r>
            <a:r>
              <a:rPr lang="ru-RU" sz="4000" b="1">
                <a:solidFill>
                  <a:srgbClr val="FFFF00"/>
                </a:solidFill>
              </a:rPr>
              <a:t>Классификация   кислот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4176712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/>
              <a:t>По содержанию кислорода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076825" y="1484313"/>
            <a:ext cx="3384550" cy="14081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/>
              <a:t>По количеству атомов водорода</a:t>
            </a:r>
          </a:p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 rot="5400000">
            <a:off x="1661319" y="3398044"/>
            <a:ext cx="3094037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/>
              <a:t>Кислородсодержащие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 rot="5400000">
            <a:off x="-412749" y="3427412"/>
            <a:ext cx="3022600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/>
              <a:t>Бескислородные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 rot="5400000">
            <a:off x="4391025" y="4003675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/>
              <a:t>Одноосновные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 rot="5400000">
            <a:off x="5614988" y="4003675"/>
            <a:ext cx="2447925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/>
              <a:t>Двухосновные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 rot="5400000">
            <a:off x="6623051" y="4003675"/>
            <a:ext cx="2305050" cy="434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/>
              <a:t>Трехосновные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2339975" y="908050"/>
            <a:ext cx="1368425" cy="5032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5724525" y="836613"/>
            <a:ext cx="1223963" cy="5032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1116013" y="19891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3203575" y="1989138"/>
            <a:ext cx="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5651500" y="28527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6877050" y="2924175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7812088" y="2924175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84213" y="5229225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HCl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684213" y="56610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</a:t>
            </a:r>
            <a:r>
              <a:rPr lang="en-US" sz="1800" i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S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771775" y="53006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HNO</a:t>
            </a:r>
            <a:r>
              <a:rPr lang="ru-RU" sz="1800" i="1">
                <a:solidFill>
                  <a:schemeClr val="bg1"/>
                </a:solidFill>
              </a:rPr>
              <a:t>3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771775" y="58769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</a:t>
            </a:r>
            <a:r>
              <a:rPr lang="en-US" sz="1800" i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SO</a:t>
            </a:r>
            <a:r>
              <a:rPr lang="ru-RU" sz="1800" i="1">
                <a:solidFill>
                  <a:schemeClr val="bg1"/>
                </a:solidFill>
              </a:rPr>
              <a:t>4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292725" y="558958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HCl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5219700" y="6021388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HNO</a:t>
            </a:r>
            <a:r>
              <a:rPr lang="ru-RU" sz="1800" i="1">
                <a:solidFill>
                  <a:schemeClr val="bg1"/>
                </a:solidFill>
              </a:rPr>
              <a:t>3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6372225" y="551656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</a:t>
            </a:r>
            <a:r>
              <a:rPr lang="en-US" sz="1800" i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SO</a:t>
            </a:r>
            <a:r>
              <a:rPr lang="ru-RU" sz="1800" i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372225" y="594995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</a:t>
            </a:r>
            <a:r>
              <a:rPr lang="en-US" sz="1800" i="1">
                <a:solidFill>
                  <a:schemeClr val="bg1"/>
                </a:solidFill>
              </a:rPr>
              <a:t>2</a:t>
            </a:r>
            <a:r>
              <a:rPr lang="en-US" sz="2400" b="1">
                <a:solidFill>
                  <a:schemeClr val="bg1"/>
                </a:solidFill>
              </a:rPr>
              <a:t>CO</a:t>
            </a:r>
            <a:r>
              <a:rPr lang="ru-RU" sz="1800" i="1">
                <a:solidFill>
                  <a:schemeClr val="bg1"/>
                </a:solidFill>
              </a:rPr>
              <a:t>3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596188" y="55165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</a:t>
            </a:r>
            <a:r>
              <a:rPr lang="ru-RU" sz="1800" i="1">
                <a:solidFill>
                  <a:schemeClr val="bg1"/>
                </a:solidFill>
              </a:rPr>
              <a:t>3</a:t>
            </a:r>
            <a:r>
              <a:rPr lang="en-US" sz="2400" b="1">
                <a:solidFill>
                  <a:schemeClr val="bg1"/>
                </a:solidFill>
              </a:rPr>
              <a:t>PO</a:t>
            </a:r>
            <a:r>
              <a:rPr lang="ru-RU" sz="1800" i="1">
                <a:solidFill>
                  <a:schemeClr val="bg1"/>
                </a:solidFill>
              </a:rPr>
              <a:t>4</a:t>
            </a: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7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7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7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7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7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7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9"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allAtOnce" animBg="1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284163"/>
            <a:ext cx="7699375" cy="10112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Агрегатное состояние  кислот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23850" y="2276475"/>
            <a:ext cx="2808288" cy="1081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Жидкие</a:t>
            </a:r>
            <a:endParaRPr lang="en-US" sz="2400"/>
          </a:p>
          <a:p>
            <a:pPr eaLnBrk="1" hangingPunct="1"/>
            <a:r>
              <a:rPr lang="en-US" sz="2400"/>
              <a:t>HCI, H</a:t>
            </a:r>
            <a:r>
              <a:rPr lang="en-US" sz="1800" i="1"/>
              <a:t>2</a:t>
            </a:r>
            <a:r>
              <a:rPr lang="en-US" sz="2400"/>
              <a:t>SO</a:t>
            </a:r>
            <a:r>
              <a:rPr lang="ru-RU" sz="1800" i="1"/>
              <a:t>4</a:t>
            </a:r>
            <a:r>
              <a:rPr lang="en-US" sz="2400"/>
              <a:t>, HNO</a:t>
            </a:r>
            <a:r>
              <a:rPr lang="ru-RU" sz="1800" i="1"/>
              <a:t>3</a:t>
            </a:r>
            <a:endParaRPr lang="ru-RU" sz="240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227763" y="2276475"/>
            <a:ext cx="2665412" cy="10826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Твердые</a:t>
            </a:r>
            <a:endParaRPr lang="en-US" sz="2400"/>
          </a:p>
          <a:p>
            <a:pPr eaLnBrk="1" hangingPunct="1"/>
            <a:r>
              <a:rPr lang="en-US" sz="2400"/>
              <a:t>H</a:t>
            </a:r>
            <a:r>
              <a:rPr lang="ru-RU" sz="1800" i="1"/>
              <a:t>3</a:t>
            </a:r>
            <a:r>
              <a:rPr lang="en-US" sz="2400"/>
              <a:t>PO</a:t>
            </a:r>
            <a:r>
              <a:rPr lang="ru-RU" sz="1800" i="1"/>
              <a:t>4</a:t>
            </a:r>
            <a:r>
              <a:rPr lang="en-US" sz="2400"/>
              <a:t>, H</a:t>
            </a:r>
            <a:r>
              <a:rPr lang="en-US" sz="1800" i="1"/>
              <a:t>2</a:t>
            </a:r>
            <a:r>
              <a:rPr lang="en-US" sz="2400"/>
              <a:t>SiO</a:t>
            </a:r>
            <a:r>
              <a:rPr lang="ru-RU" sz="1800" i="1"/>
              <a:t>3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2339975" y="4005263"/>
            <a:ext cx="194310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/>
              <a:t>Растворимые</a:t>
            </a:r>
          </a:p>
          <a:p>
            <a:pPr algn="ctr" eaLnBrk="1" hangingPunct="1"/>
            <a:r>
              <a:rPr lang="ru-RU" sz="2400"/>
              <a:t> в воде</a:t>
            </a:r>
            <a:r>
              <a:rPr lang="en-US" sz="2400" b="1"/>
              <a:t>  </a:t>
            </a:r>
            <a:endParaRPr lang="ru-RU" sz="2400" b="1"/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4932363" y="4005263"/>
            <a:ext cx="2303462" cy="1368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/>
              <a:t>Нерастворимые</a:t>
            </a:r>
          </a:p>
          <a:p>
            <a:pPr algn="ctr" eaLnBrk="1" hangingPunct="1"/>
            <a:r>
              <a:rPr lang="ru-RU" sz="2400"/>
              <a:t> в воде</a:t>
            </a:r>
            <a:endParaRPr lang="en-US" sz="2400"/>
          </a:p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H</a:t>
            </a:r>
            <a:r>
              <a:rPr lang="en-US" sz="1800" i="1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SiO</a:t>
            </a:r>
            <a:r>
              <a:rPr lang="ru-RU" sz="1800" i="1">
                <a:solidFill>
                  <a:srgbClr val="FF0000"/>
                </a:solidFill>
              </a:rPr>
              <a:t>3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3132138" y="1557338"/>
            <a:ext cx="3095625" cy="863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4000" b="1"/>
              <a:t>кислоты</a:t>
            </a: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827088" y="5949950"/>
            <a:ext cx="7921625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/>
              <a:t>H</a:t>
            </a:r>
            <a:r>
              <a:rPr lang="en-US" sz="1800" i="1"/>
              <a:t>2</a:t>
            </a:r>
            <a:r>
              <a:rPr lang="en-US" sz="2400" b="1"/>
              <a:t>CO</a:t>
            </a:r>
            <a:r>
              <a:rPr lang="ru-RU" sz="1800" i="1"/>
              <a:t>3</a:t>
            </a:r>
            <a:r>
              <a:rPr lang="en-US" sz="2400" b="1"/>
              <a:t> , H</a:t>
            </a:r>
            <a:r>
              <a:rPr lang="en-US" sz="1800" i="1"/>
              <a:t>2</a:t>
            </a:r>
            <a:r>
              <a:rPr lang="en-US" sz="2400" b="1"/>
              <a:t>SO</a:t>
            </a:r>
            <a:r>
              <a:rPr lang="ru-RU" sz="1800" i="1"/>
              <a:t>3</a:t>
            </a:r>
            <a:r>
              <a:rPr lang="en-US" sz="2400" b="1"/>
              <a:t> </a:t>
            </a:r>
            <a:r>
              <a:rPr lang="ru-RU" sz="2400" b="1"/>
              <a:t> в свободном виде не существуют</a:t>
            </a:r>
          </a:p>
        </p:txBody>
      </p:sp>
      <p:pic>
        <p:nvPicPr>
          <p:cNvPr id="94234" name="Picture 2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3429000"/>
            <a:ext cx="1512888" cy="2087563"/>
          </a:xfrm>
          <a:noFill/>
          <a:ln w="28575">
            <a:solidFill>
              <a:schemeClr val="tx1"/>
            </a:solidFill>
          </a:ln>
        </p:spPr>
      </p:pic>
      <p:pic>
        <p:nvPicPr>
          <p:cNvPr id="94235" name="Picture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836613"/>
            <a:ext cx="2303462" cy="1368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3203575" y="2420938"/>
            <a:ext cx="1368425" cy="5032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5003800" y="2420938"/>
            <a:ext cx="1223963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3132138" y="2420938"/>
            <a:ext cx="1439862" cy="15827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5003800" y="2420938"/>
            <a:ext cx="1368425" cy="15843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4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4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4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4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4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 build="allAtOnce" animBg="1"/>
      <p:bldP spid="94222" grpId="0" build="allAtOnce" animBg="1"/>
      <p:bldP spid="94228" grpId="0" build="allAtOnce" animBg="1"/>
      <p:bldP spid="94229" grpId="0" build="allAtOnce" animBg="1"/>
      <p:bldP spid="94231" grpId="0" animBg="1"/>
      <p:bldP spid="94232" grpId="0" animBg="1"/>
      <p:bldP spid="67594" grpId="0" animBg="1"/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Лабораторная работа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27213"/>
            <a:ext cx="8143875" cy="4116387"/>
          </a:xfrm>
        </p:spPr>
        <p:txBody>
          <a:bodyPr/>
          <a:lstStyle/>
          <a:p>
            <a:pPr algn="just" eaLnBrk="1" fontAlgn="ctr" hangingPunct="1"/>
            <a:r>
              <a:rPr lang="ru-RU" sz="2400" b="1" smtClean="0">
                <a:solidFill>
                  <a:schemeClr val="bg1"/>
                </a:solidFill>
              </a:rPr>
              <a:t>Выполните экспериментальное задание.</a:t>
            </a:r>
          </a:p>
          <a:p>
            <a:pPr algn="just" eaLnBrk="1" fontAlgn="ctr" hangingPunct="1"/>
            <a:r>
              <a:rPr lang="ru-RU" sz="2400" b="1" smtClean="0">
                <a:solidFill>
                  <a:schemeClr val="bg1"/>
                </a:solidFill>
              </a:rPr>
              <a:t>Запишите наблюдения в таблицу.</a:t>
            </a:r>
          </a:p>
          <a:p>
            <a:pPr algn="just" eaLnBrk="1" fontAlgn="ctr" hangingPunct="1"/>
            <a:r>
              <a:rPr lang="ru-RU" sz="2400" b="1" smtClean="0">
                <a:solidFill>
                  <a:schemeClr val="bg1"/>
                </a:solidFill>
              </a:rPr>
              <a:t>Сделайте вывод на основании наблюдений.</a:t>
            </a:r>
          </a:p>
          <a:p>
            <a:pPr algn="just" eaLnBrk="1" fontAlgn="ctr" hangingPunct="1">
              <a:buFontTx/>
              <a:buNone/>
            </a:pPr>
            <a:r>
              <a:rPr lang="ru-RU" sz="2400" b="1" i="1" smtClean="0">
                <a:solidFill>
                  <a:srgbClr val="CC0000"/>
                </a:solidFill>
              </a:rPr>
              <a:t>Рекомендации:</a:t>
            </a:r>
            <a:r>
              <a:rPr lang="ru-RU" sz="2400" smtClean="0"/>
              <a:t> </a:t>
            </a:r>
            <a:r>
              <a:rPr lang="ru-RU" sz="2400" b="1" smtClean="0">
                <a:solidFill>
                  <a:schemeClr val="bg1"/>
                </a:solidFill>
              </a:rPr>
              <a:t>строго соблюдайте правила техники безопасности при работе с растворами кислот!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4797425"/>
            <a:ext cx="2376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rgbClr val="FFFF00"/>
                </a:solidFill>
              </a:rPr>
              <a:t>Как распознать кислоту  и основание?</a:t>
            </a:r>
            <a:r>
              <a:rPr lang="ru-RU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79930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bg1"/>
                </a:solidFill>
              </a:rPr>
              <a:t>Поместите индикаторы в пробирки с веществами.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bg1"/>
                </a:solidFill>
              </a:rPr>
              <a:t>Посмотрите как изменяется цвет индикатора.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b="1">
                <a:solidFill>
                  <a:schemeClr val="bg1"/>
                </a:solidFill>
              </a:rPr>
              <a:t>Занесите результаты в таблицу:</a:t>
            </a:r>
          </a:p>
        </p:txBody>
      </p:sp>
      <p:graphicFrame>
        <p:nvGraphicFramePr>
          <p:cNvPr id="233515" name="Group 43"/>
          <p:cNvGraphicFramePr>
            <a:graphicFrameLocks noGrp="1"/>
          </p:cNvGraphicFramePr>
          <p:nvPr>
            <p:ph/>
          </p:nvPr>
        </p:nvGraphicFramePr>
        <p:xfrm>
          <a:off x="755650" y="2997200"/>
          <a:ext cx="7416800" cy="3162301"/>
        </p:xfrm>
        <a:graphic>
          <a:graphicData uri="http://schemas.openxmlformats.org/drawingml/2006/table">
            <a:tbl>
              <a:tblPr/>
              <a:tblGrid>
                <a:gridCol w="2427288"/>
                <a:gridCol w="2428875"/>
                <a:gridCol w="2560637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Вещества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индикаторы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основание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универсальный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фенолфталеин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0" name="Line 26"/>
          <p:cNvSpPr>
            <a:spLocks noChangeShapeType="1"/>
          </p:cNvSpPr>
          <p:nvPr/>
        </p:nvSpPr>
        <p:spPr bwMode="auto">
          <a:xfrm flipV="1">
            <a:off x="755650" y="2997200"/>
            <a:ext cx="2447925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3500" name="Rectangle 28"/>
          <p:cNvSpPr>
            <a:spLocks noChangeArrowheads="1"/>
          </p:cNvSpPr>
          <p:nvPr/>
        </p:nvSpPr>
        <p:spPr bwMode="auto">
          <a:xfrm>
            <a:off x="3203575" y="4149725"/>
            <a:ext cx="2376488" cy="935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3501" name="Rectangle 29"/>
          <p:cNvSpPr>
            <a:spLocks noChangeArrowheads="1"/>
          </p:cNvSpPr>
          <p:nvPr/>
        </p:nvSpPr>
        <p:spPr bwMode="auto">
          <a:xfrm>
            <a:off x="3203575" y="5157788"/>
            <a:ext cx="2376488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3502" name="Rectangle 30"/>
          <p:cNvSpPr>
            <a:spLocks noChangeArrowheads="1"/>
          </p:cNvSpPr>
          <p:nvPr/>
        </p:nvSpPr>
        <p:spPr bwMode="auto">
          <a:xfrm>
            <a:off x="5651500" y="4149725"/>
            <a:ext cx="2376488" cy="935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3504" name="Rectangle 32"/>
          <p:cNvSpPr>
            <a:spLocks noChangeArrowheads="1"/>
          </p:cNvSpPr>
          <p:nvPr/>
        </p:nvSpPr>
        <p:spPr bwMode="auto">
          <a:xfrm>
            <a:off x="5651500" y="5157788"/>
            <a:ext cx="2376488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3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3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0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3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0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3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0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611188" y="0"/>
            <a:ext cx="8243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rgbClr val="FFFF00"/>
                </a:solidFill>
              </a:rPr>
              <a:t>Изменение цвета индикатора в кислоте</a:t>
            </a:r>
          </a:p>
        </p:txBody>
      </p:sp>
      <p:graphicFrame>
        <p:nvGraphicFramePr>
          <p:cNvPr id="15400" name="Group 40"/>
          <p:cNvGraphicFramePr>
            <a:graphicFrameLocks noGrp="1"/>
          </p:cNvGraphicFramePr>
          <p:nvPr>
            <p:ph/>
          </p:nvPr>
        </p:nvGraphicFramePr>
        <p:xfrm>
          <a:off x="468313" y="1412875"/>
          <a:ext cx="8291512" cy="5113656"/>
        </p:xfrm>
        <a:graphic>
          <a:graphicData uri="http://schemas.openxmlformats.org/drawingml/2006/table">
            <a:tbl>
              <a:tblPr/>
              <a:tblGrid>
                <a:gridCol w="1954212"/>
                <a:gridCol w="1362075"/>
                <a:gridCol w="1658938"/>
                <a:gridCol w="1657350"/>
                <a:gridCol w="1658937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кислоты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Серная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Яблочная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Азотная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Лимонная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Действие на индикатор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Лакмус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6A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7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7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7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7549"/>
                    </a:solidFill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Метиловый оранжевый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95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розовый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розовый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розовый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розовый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A2C7"/>
                    </a:solidFill>
                  </a:tcPr>
                </a:tc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Универсальный индикатор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B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B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B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B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5B1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0572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66"/>
                </a:solidFill>
              </a:rPr>
              <a:t>Действие какого индикатора наблюдаем?</a:t>
            </a:r>
          </a:p>
        </p:txBody>
      </p:sp>
      <p:pic>
        <p:nvPicPr>
          <p:cNvPr id="19459" name="Picture 3" descr="159 Изменение цвета индикаторов в щелочной среде  Ахлебинин А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2060575"/>
            <a:ext cx="5992813" cy="4464050"/>
          </a:xfrm>
          <a:noFill/>
        </p:spPr>
      </p:pic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195513" y="1555750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кислота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4356100" y="15573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вода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227763" y="1557338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щелочь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4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4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Разбавление серной кислоты водой</a:t>
            </a:r>
          </a:p>
        </p:txBody>
      </p:sp>
      <p:sp>
        <p:nvSpPr>
          <p:cNvPr id="20483" name="Rectangle 14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20485" name="Rectangle 16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101380" name="Picture 4" descr="-acid3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28775"/>
            <a:ext cx="3960812" cy="20875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933825"/>
            <a:ext cx="4032250" cy="2160588"/>
          </a:xfrm>
          <a:prstGeom prst="rect">
            <a:avLst/>
          </a:prstGeom>
          <a:noFill/>
          <a:ln w="38100">
            <a:solidFill>
              <a:srgbClr val="000080"/>
            </a:solidFill>
            <a:prstDash val="sysDot"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716463" y="4122738"/>
            <a:ext cx="3959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Химик же, наоборот,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Вот как поступает: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кислоты чуть-чуть прильет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в воду и мешает.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0" y="1628775"/>
            <a:ext cx="4103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Чтоб разбавить кислоту,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Лил в нее водицу.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Плохо! Видно за версту-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Это не годиться.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</a:rPr>
              <a:t>Что общего изображено ?</a:t>
            </a:r>
          </a:p>
        </p:txBody>
      </p:sp>
      <p:sp>
        <p:nvSpPr>
          <p:cNvPr id="8195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628775"/>
            <a:ext cx="4032250" cy="446405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232466" name="Picture 18" descr="карбоновые кисло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628775"/>
            <a:ext cx="4032250" cy="4464050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66"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Действие концентрированной серной кислоты на сахар</a:t>
            </a:r>
          </a:p>
        </p:txBody>
      </p:sp>
      <p:pic>
        <p:nvPicPr>
          <p:cNvPr id="46084" name="Picture 1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133600"/>
            <a:ext cx="2592388" cy="3816350"/>
          </a:xfrm>
          <a:noFill/>
          <a:ln/>
        </p:spPr>
      </p:pic>
      <p:pic>
        <p:nvPicPr>
          <p:cNvPr id="46090" name="Picture 4"/>
          <p:cNvPicPr>
            <a:picLocks noChangeAspect="1" noChangeArrowheads="1"/>
          </p:cNvPicPr>
          <p:nvPr>
            <p:ph sz="half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443663" y="2133600"/>
            <a:ext cx="2376487" cy="3816350"/>
          </a:xfrm>
          <a:noFill/>
          <a:ln/>
        </p:spPr>
      </p:pic>
      <p:pic>
        <p:nvPicPr>
          <p:cNvPr id="46091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>
            <a:lum bright="4000"/>
          </a:blip>
          <a:srcRect/>
          <a:stretch>
            <a:fillRect/>
          </a:stretch>
        </p:blipFill>
        <p:spPr>
          <a:xfrm>
            <a:off x="3419475" y="2133600"/>
            <a:ext cx="2592388" cy="38163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Ожоги кожи рук серной кислотой</a:t>
            </a:r>
          </a:p>
        </p:txBody>
      </p:sp>
      <p:pic>
        <p:nvPicPr>
          <p:cNvPr id="50180" name="Picture 8" descr="Opit09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628775"/>
            <a:ext cx="4105275" cy="4464050"/>
          </a:xfrm>
          <a:noFill/>
          <a:ln>
            <a:solidFill>
              <a:schemeClr val="accent2"/>
            </a:solidFill>
            <a:prstDash val="sysDot"/>
          </a:ln>
        </p:spPr>
      </p:pic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При попадании на кожу серная кислота вызывает долго незаживающие ожоги.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Попавшую на кожу кислоту необходимо смыть большим количеством воды, а затем раствором питьевой соды и вновь водой.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Значение кислот для человека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331913" y="1557338"/>
            <a:ext cx="669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835150" y="1700213"/>
            <a:ext cx="6192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sz="3200" b="1">
                <a:solidFill>
                  <a:srgbClr val="CC0000"/>
                </a:solidFill>
                <a:latin typeface="Verdana" pitchFamily="34" charset="0"/>
              </a:rPr>
              <a:t>кисл</a:t>
            </a:r>
            <a:r>
              <a:rPr lang="ru-RU" sz="3200" b="1">
                <a:solidFill>
                  <a:schemeClr val="bg1"/>
                </a:solidFill>
                <a:latin typeface="Verdana" pitchFamily="34" charset="0"/>
              </a:rPr>
              <a:t>ота</a:t>
            </a:r>
            <a:r>
              <a:rPr lang="ru-RU" sz="3200" b="1">
                <a:latin typeface="Verdana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Verdana" pitchFamily="34" charset="0"/>
              </a:rPr>
              <a:t>–</a:t>
            </a:r>
            <a:r>
              <a:rPr lang="ru-RU" sz="3200" b="1">
                <a:latin typeface="Verdana" pitchFamily="34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Verdana" pitchFamily="34" charset="0"/>
              </a:rPr>
              <a:t>кисл</a:t>
            </a:r>
            <a:r>
              <a:rPr lang="ru-RU" sz="3200" b="1">
                <a:solidFill>
                  <a:schemeClr val="bg1"/>
                </a:solidFill>
                <a:latin typeface="Verdana" pitchFamily="34" charset="0"/>
              </a:rPr>
              <a:t>ый</a:t>
            </a:r>
          </a:p>
          <a:p>
            <a:pPr eaLnBrk="1" hangingPunct="1">
              <a:spcBef>
                <a:spcPct val="50000"/>
              </a:spcBef>
            </a:pPr>
            <a:endParaRPr lang="ru-RU" sz="3200">
              <a:latin typeface="Verdana" pitchFamily="34" charset="0"/>
            </a:endParaRPr>
          </a:p>
        </p:txBody>
      </p:sp>
      <p:sp>
        <p:nvSpPr>
          <p:cNvPr id="232456" name="Arc 8"/>
          <p:cNvSpPr>
            <a:spLocks/>
          </p:cNvSpPr>
          <p:nvPr/>
        </p:nvSpPr>
        <p:spPr bwMode="auto">
          <a:xfrm rot="13744441" flipV="1">
            <a:off x="2951956" y="1448595"/>
            <a:ext cx="720725" cy="792162"/>
          </a:xfrm>
          <a:custGeom>
            <a:avLst/>
            <a:gdLst>
              <a:gd name="T0" fmla="*/ 0 w 21600"/>
              <a:gd name="T1" fmla="*/ 0 h 21600"/>
              <a:gd name="T2" fmla="*/ 24048357 w 21600"/>
              <a:gd name="T3" fmla="*/ 29051880 h 21600"/>
              <a:gd name="T4" fmla="*/ 0 w 21600"/>
              <a:gd name="T5" fmla="*/ 2905188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2457" name="Arc 9"/>
          <p:cNvSpPr>
            <a:spLocks/>
          </p:cNvSpPr>
          <p:nvPr/>
        </p:nvSpPr>
        <p:spPr bwMode="auto">
          <a:xfrm rot="13744441" flipV="1">
            <a:off x="5399881" y="1448595"/>
            <a:ext cx="720725" cy="792162"/>
          </a:xfrm>
          <a:custGeom>
            <a:avLst/>
            <a:gdLst>
              <a:gd name="T0" fmla="*/ 0 w 21600"/>
              <a:gd name="T1" fmla="*/ 0 h 21600"/>
              <a:gd name="T2" fmla="*/ 24048357 w 21600"/>
              <a:gd name="T3" fmla="*/ 29051880 h 21600"/>
              <a:gd name="T4" fmla="*/ 0 w 21600"/>
              <a:gd name="T5" fmla="*/ 2905188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250825" y="2565400"/>
            <a:ext cx="259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яблочная           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лимонная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уксусная</a:t>
            </a:r>
          </a:p>
        </p:txBody>
      </p:sp>
      <p:sp>
        <p:nvSpPr>
          <p:cNvPr id="232459" name="AutoShape 11"/>
          <p:cNvSpPr>
            <a:spLocks/>
          </p:cNvSpPr>
          <p:nvPr/>
        </p:nvSpPr>
        <p:spPr bwMode="auto">
          <a:xfrm>
            <a:off x="2268538" y="2565400"/>
            <a:ext cx="360362" cy="1366838"/>
          </a:xfrm>
          <a:prstGeom prst="rightBrace">
            <a:avLst>
              <a:gd name="adj1" fmla="val 31608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95288" y="42926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Аскорбиновая</a:t>
            </a:r>
          </a:p>
          <a:p>
            <a:pPr eaLnBrk="1" hangingPunct="1"/>
            <a:r>
              <a:rPr lang="ru-RU" sz="2400" b="1">
                <a:solidFill>
                  <a:schemeClr val="bg1"/>
                </a:solidFill>
              </a:rPr>
              <a:t>Ацетилсалициловая   Никотиновая</a:t>
            </a:r>
          </a:p>
        </p:txBody>
      </p:sp>
      <p:sp>
        <p:nvSpPr>
          <p:cNvPr id="232461" name="AutoShape 13"/>
          <p:cNvSpPr>
            <a:spLocks/>
          </p:cNvSpPr>
          <p:nvPr/>
        </p:nvSpPr>
        <p:spPr bwMode="auto">
          <a:xfrm>
            <a:off x="3995738" y="4292600"/>
            <a:ext cx="360362" cy="1366838"/>
          </a:xfrm>
          <a:prstGeom prst="rightBrace">
            <a:avLst>
              <a:gd name="adj1" fmla="val 31608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2700338" y="2852738"/>
            <a:ext cx="49688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b="1">
                <a:solidFill>
                  <a:schemeClr val="bg1"/>
                </a:solidFill>
              </a:rPr>
              <a:t>пищевые кислоты</a:t>
            </a:r>
          </a:p>
          <a:p>
            <a:pPr eaLnBrk="1" hangingPunct="1"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4284663" y="4365625"/>
            <a:ext cx="45370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b="1">
                <a:solidFill>
                  <a:schemeClr val="bg1"/>
                </a:solidFill>
              </a:rPr>
              <a:t>лекарственные</a:t>
            </a:r>
          </a:p>
          <a:p>
            <a:pPr eaLnBrk="1" hangingPunct="1"/>
            <a:r>
              <a:rPr lang="ru-RU" b="1">
                <a:solidFill>
                  <a:schemeClr val="bg1"/>
                </a:solidFill>
              </a:rPr>
              <a:t>вещества</a:t>
            </a:r>
          </a:p>
          <a:p>
            <a:pPr eaLnBrk="1" hangingPunct="1">
              <a:spcBef>
                <a:spcPct val="50000"/>
              </a:spcBef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32465" name="Rectangle 17"/>
          <p:cNvSpPr>
            <a:spLocks noChangeArrowheads="1"/>
          </p:cNvSpPr>
          <p:nvPr/>
        </p:nvSpPr>
        <p:spPr bwMode="auto">
          <a:xfrm>
            <a:off x="0" y="5734050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ru-RU" sz="2400" b="1" u="sng">
                <a:solidFill>
                  <a:srgbClr val="FF0000"/>
                </a:solidFill>
                <a:latin typeface="Verdana" pitchFamily="34" charset="0"/>
                <a:hlinkClick r:id="rId3" action="ppaction://hlinksldjump"/>
              </a:rPr>
              <a:t>Опасные для здоровья</a:t>
            </a:r>
            <a:r>
              <a:rPr lang="ru-RU" sz="1800" b="1">
                <a:latin typeface="Verdana" pitchFamily="34" charset="0"/>
                <a:hlinkClick r:id="rId3" action="ppaction://hlinksldjump"/>
              </a:rPr>
              <a:t> </a:t>
            </a: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ru-RU" sz="1800" b="1">
                <a:latin typeface="Verdana" pitchFamily="34" charset="0"/>
              </a:rPr>
              <a:t> </a:t>
            </a:r>
            <a:r>
              <a:rPr lang="ru-RU" sz="2000" b="1">
                <a:solidFill>
                  <a:schemeClr val="bg1"/>
                </a:solidFill>
              </a:rPr>
              <a:t>серная, соляная, </a:t>
            </a:r>
          </a:p>
          <a:p>
            <a:pPr eaLnBrk="1" hangingPunct="1">
              <a:spcBef>
                <a:spcPct val="20000"/>
              </a:spcBef>
            </a:pPr>
            <a:r>
              <a:rPr lang="ru-RU" sz="2000" b="1">
                <a:solidFill>
                  <a:schemeClr val="bg1"/>
                </a:solidFill>
              </a:rPr>
              <a:t>                                                     азотная кислоты и др.</a:t>
            </a:r>
          </a:p>
        </p:txBody>
      </p:sp>
      <p:pic>
        <p:nvPicPr>
          <p:cNvPr id="232466" name="Picture 18" descr="карбоновые кислот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836613"/>
            <a:ext cx="2233613" cy="15843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2467" name="уксусная кислота 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092950" y="2205038"/>
            <a:ext cx="1943100" cy="2160587"/>
          </a:xfrm>
          <a:ln w="3810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246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2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2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66"/>
                  </p:tgtEl>
                </p:cond>
              </p:nextCondLst>
            </p:seq>
          </p:childTnLst>
        </p:cTn>
      </p:par>
    </p:tnLst>
    <p:bldLst>
      <p:bldP spid="232456" grpId="0" animBg="1"/>
      <p:bldP spid="232457" grpId="0" animBg="1"/>
      <p:bldP spid="232459" grpId="0" animBg="1"/>
      <p:bldP spid="232461" grpId="0" animBg="1"/>
      <p:bldP spid="2324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rgbClr val="FFFF00"/>
                </a:solidFill>
              </a:rPr>
              <a:t>Проверь себя!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052513"/>
            <a:ext cx="899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1. </a:t>
            </a:r>
            <a:r>
              <a:rPr lang="ru-RU" sz="2400" i="1">
                <a:solidFill>
                  <a:schemeClr val="bg1"/>
                </a:solidFill>
              </a:rPr>
              <a:t>Выбери ряд формул, в котором все вещества – кислоты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А. </a:t>
            </a:r>
            <a:r>
              <a:rPr lang="en-US" sz="2000" b="1">
                <a:solidFill>
                  <a:schemeClr val="bg1"/>
                </a:solidFill>
              </a:rPr>
              <a:t>HCl, CaCl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, 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SO</a:t>
            </a:r>
            <a:r>
              <a:rPr lang="en-US" sz="1400" b="1">
                <a:solidFill>
                  <a:schemeClr val="bg1"/>
                </a:solidFill>
              </a:rPr>
              <a:t>4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3276600" y="177323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Б.</a:t>
            </a:r>
            <a:r>
              <a:rPr lang="en-US" sz="2000" b="1">
                <a:solidFill>
                  <a:schemeClr val="bg1"/>
                </a:solidFill>
              </a:rPr>
              <a:t> HCl,</a:t>
            </a:r>
            <a:r>
              <a:rPr lang="ru-RU" sz="2000" b="1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/>
                </a:solidFill>
              </a:rPr>
              <a:t> CuO, HNO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940425" y="1773238"/>
            <a:ext cx="298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B. HNO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, 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SO</a:t>
            </a:r>
            <a:r>
              <a:rPr lang="en-US" sz="1400" b="1">
                <a:solidFill>
                  <a:schemeClr val="bg1"/>
                </a:solidFill>
              </a:rPr>
              <a:t>4</a:t>
            </a:r>
            <a:r>
              <a:rPr lang="en-US" sz="2000" b="1">
                <a:solidFill>
                  <a:schemeClr val="bg1"/>
                </a:solidFill>
              </a:rPr>
              <a:t>, H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PO</a:t>
            </a:r>
            <a:r>
              <a:rPr lang="en-US" sz="1400" b="1">
                <a:solidFill>
                  <a:schemeClr val="bg1"/>
                </a:solidFill>
              </a:rPr>
              <a:t>4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263683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</a:rPr>
              <a:t>2. Число формул кислот в следующем списке: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11188" y="3357563"/>
            <a:ext cx="568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CO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, KOH, 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SO</a:t>
            </a:r>
            <a:r>
              <a:rPr lang="en-US" sz="1400" b="1">
                <a:solidFill>
                  <a:schemeClr val="bg1"/>
                </a:solidFill>
              </a:rPr>
              <a:t>4</a:t>
            </a:r>
            <a:r>
              <a:rPr lang="en-US" sz="2000" b="1">
                <a:solidFill>
                  <a:schemeClr val="bg1"/>
                </a:solidFill>
              </a:rPr>
              <a:t>, NaNO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, HNO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, CaCO</a:t>
            </a:r>
            <a:r>
              <a:rPr lang="en-US" sz="1400" b="1">
                <a:solidFill>
                  <a:schemeClr val="bg1"/>
                </a:solidFill>
              </a:rPr>
              <a:t>3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11188" y="400526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А. 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3132138" y="4005263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Б. 2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867400" y="40052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В. 3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4797425"/>
            <a:ext cx="8315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</a:rPr>
              <a:t>3. Среди предложенных молекул веществ найдите кислородсодержащую двухосновную кислоту: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684213" y="59499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А. </a:t>
            </a:r>
            <a:r>
              <a:rPr lang="en-US" sz="2000" b="1">
                <a:solidFill>
                  <a:schemeClr val="bg1"/>
                </a:solidFill>
              </a:rPr>
              <a:t>KOH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3276600" y="594995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Б. </a:t>
            </a:r>
            <a:r>
              <a:rPr lang="en-US" sz="2000" b="1">
                <a:solidFill>
                  <a:schemeClr val="bg1"/>
                </a:solidFill>
              </a:rPr>
              <a:t>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S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940425" y="594995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B. H</a:t>
            </a:r>
            <a:r>
              <a:rPr lang="en-US" sz="1400" b="1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SO</a:t>
            </a:r>
            <a:r>
              <a:rPr lang="en-US" sz="1400" b="1">
                <a:solidFill>
                  <a:schemeClr val="bg1"/>
                </a:solidFill>
              </a:rPr>
              <a:t>4</a:t>
            </a:r>
            <a:endParaRPr lang="ru-RU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  <p:bldP spid="192521" grpId="0"/>
      <p:bldP spid="192522" grpId="0"/>
      <p:bldP spid="192525" grpId="0"/>
      <p:bldP spid="1925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66"/>
                </a:solidFill>
              </a:rPr>
              <a:t>Ответы на тест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1-В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2-В</a:t>
            </a:r>
          </a:p>
          <a:p>
            <a:endParaRPr lang="ru-RU" smtClean="0">
              <a:solidFill>
                <a:schemeClr val="bg1"/>
              </a:solidFill>
            </a:endParaRPr>
          </a:p>
          <a:p>
            <a:r>
              <a:rPr lang="ru-RU" smtClean="0">
                <a:solidFill>
                  <a:schemeClr val="bg1"/>
                </a:solidFill>
              </a:rPr>
              <a:t>3-В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Соотнесите</a:t>
            </a:r>
          </a:p>
        </p:txBody>
      </p:sp>
      <p:sp>
        <p:nvSpPr>
          <p:cNvPr id="270339" name="AutoShape 3"/>
          <p:cNvSpPr>
            <a:spLocks noChangeArrowheads="1"/>
          </p:cNvSpPr>
          <p:nvPr/>
        </p:nvSpPr>
        <p:spPr bwMode="auto">
          <a:xfrm>
            <a:off x="684213" y="35734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азотная кислота</a:t>
            </a:r>
          </a:p>
          <a:p>
            <a:pPr algn="ctr" eaLnBrk="1" hangingPunct="1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auto">
          <a:xfrm>
            <a:off x="684213" y="479742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сернистая кислота</a:t>
            </a:r>
          </a:p>
          <a:p>
            <a:pPr algn="ctr" eaLnBrk="1" hangingPunct="1"/>
            <a:endParaRPr lang="ru-RU" sz="1800"/>
          </a:p>
        </p:txBody>
      </p:sp>
      <p:sp>
        <p:nvSpPr>
          <p:cNvPr id="270342" name="AutoShape 6"/>
          <p:cNvSpPr>
            <a:spLocks noChangeArrowheads="1"/>
          </p:cNvSpPr>
          <p:nvPr/>
        </p:nvSpPr>
        <p:spPr bwMode="auto">
          <a:xfrm>
            <a:off x="684213" y="2492375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хлороводородная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кислота</a:t>
            </a:r>
            <a:endParaRPr lang="en-US" sz="2000" b="1">
              <a:solidFill>
                <a:srgbClr val="000066"/>
              </a:solidFill>
            </a:endParaRPr>
          </a:p>
          <a:p>
            <a:pPr algn="ctr" eaLnBrk="1" hangingPunct="1"/>
            <a:endParaRPr lang="ru-RU" sz="2000" b="1">
              <a:solidFill>
                <a:srgbClr val="000066"/>
              </a:solidFill>
            </a:endParaRPr>
          </a:p>
        </p:txBody>
      </p:sp>
      <p:sp>
        <p:nvSpPr>
          <p:cNvPr id="270343" name="AutoShape 7"/>
          <p:cNvSpPr>
            <a:spLocks noChangeArrowheads="1"/>
          </p:cNvSpPr>
          <p:nvPr/>
        </p:nvSpPr>
        <p:spPr bwMode="auto">
          <a:xfrm>
            <a:off x="5940425" y="479742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фосфорная кислота</a:t>
            </a:r>
          </a:p>
          <a:p>
            <a:pPr algn="ctr" eaLnBrk="1" hangingPunct="1"/>
            <a:endParaRPr lang="ru-RU" sz="1800"/>
          </a:p>
        </p:txBody>
      </p:sp>
      <p:sp>
        <p:nvSpPr>
          <p:cNvPr id="270344" name="AutoShape 8"/>
          <p:cNvSpPr>
            <a:spLocks noChangeArrowheads="1"/>
          </p:cNvSpPr>
          <p:nvPr/>
        </p:nvSpPr>
        <p:spPr bwMode="auto">
          <a:xfrm>
            <a:off x="5867400" y="3573463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000066"/>
                </a:solidFill>
              </a:rPr>
              <a:t>кремниевая кислота</a:t>
            </a:r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5867400" y="2420938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угольная</a:t>
            </a:r>
            <a:r>
              <a:rPr lang="en-US" sz="20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66"/>
                </a:solidFill>
              </a:rPr>
              <a:t>кислота</a:t>
            </a:r>
            <a:endParaRPr lang="en-US" sz="2000" b="1">
              <a:solidFill>
                <a:srgbClr val="000066"/>
              </a:solidFill>
            </a:endParaRPr>
          </a:p>
          <a:p>
            <a:pPr algn="ctr" eaLnBrk="1" hangingPunct="1"/>
            <a:endParaRPr lang="ru-RU" sz="2000" b="1">
              <a:solidFill>
                <a:srgbClr val="000066"/>
              </a:solidFill>
            </a:endParaRPr>
          </a:p>
        </p:txBody>
      </p: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5795963" y="141287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сероводородная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кислота </a:t>
            </a:r>
          </a:p>
          <a:p>
            <a:pPr algn="ctr" eaLnBrk="1" hangingPunct="1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70347" name="AutoShape 11"/>
          <p:cNvSpPr>
            <a:spLocks noChangeArrowheads="1"/>
          </p:cNvSpPr>
          <p:nvPr/>
        </p:nvSpPr>
        <p:spPr bwMode="auto">
          <a:xfrm>
            <a:off x="684213" y="1412875"/>
            <a:ext cx="2736850" cy="7207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ru-RU" sz="2000" b="1">
              <a:solidFill>
                <a:srgbClr val="000066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sz="2000" b="1">
                <a:solidFill>
                  <a:srgbClr val="000066"/>
                </a:solidFill>
              </a:rPr>
              <a:t>серная кислота</a:t>
            </a:r>
            <a:endParaRPr lang="en-US" sz="2000" b="1">
              <a:solidFill>
                <a:srgbClr val="000066"/>
              </a:solidFill>
            </a:endParaRPr>
          </a:p>
          <a:p>
            <a:pPr algn="ctr" eaLnBrk="1" hangingPunct="1"/>
            <a:endParaRPr lang="ru-RU" sz="2000">
              <a:solidFill>
                <a:srgbClr val="000066"/>
              </a:solidFill>
            </a:endParaRPr>
          </a:p>
        </p:txBody>
      </p:sp>
      <p:sp>
        <p:nvSpPr>
          <p:cNvPr id="270348" name="AutoShape 12"/>
          <p:cNvSpPr>
            <a:spLocks noChangeArrowheads="1"/>
          </p:cNvSpPr>
          <p:nvPr/>
        </p:nvSpPr>
        <p:spPr bwMode="auto">
          <a:xfrm>
            <a:off x="3635375" y="1628775"/>
            <a:ext cx="1943100" cy="503238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H</a:t>
            </a:r>
            <a:r>
              <a:rPr lang="ru-RU" sz="2000" b="1" baseline="-25000"/>
              <a:t>2</a:t>
            </a:r>
            <a:r>
              <a:rPr lang="en-US" sz="2000" b="1"/>
              <a:t>SO</a:t>
            </a:r>
            <a:r>
              <a:rPr lang="en-US" sz="2000" b="1" baseline="-25000"/>
              <a:t>3</a:t>
            </a:r>
            <a:endParaRPr lang="ru-RU" sz="2000" b="1" baseline="-25000"/>
          </a:p>
        </p:txBody>
      </p:sp>
      <p:sp>
        <p:nvSpPr>
          <p:cNvPr id="270349" name="AutoShape 13"/>
          <p:cNvSpPr>
            <a:spLocks noChangeArrowheads="1"/>
          </p:cNvSpPr>
          <p:nvPr/>
        </p:nvSpPr>
        <p:spPr bwMode="auto">
          <a:xfrm>
            <a:off x="3563938" y="2276475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</a:t>
            </a:r>
            <a:endParaRPr lang="ru-RU" sz="2000" b="1" i="1"/>
          </a:p>
        </p:txBody>
      </p:sp>
      <p:sp>
        <p:nvSpPr>
          <p:cNvPr id="270350" name="AutoShape 14"/>
          <p:cNvSpPr>
            <a:spLocks noChangeArrowheads="1"/>
          </p:cNvSpPr>
          <p:nvPr/>
        </p:nvSpPr>
        <p:spPr bwMode="auto">
          <a:xfrm>
            <a:off x="3635375" y="2852738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CO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1" name="AutoShape 15"/>
          <p:cNvSpPr>
            <a:spLocks noChangeArrowheads="1"/>
          </p:cNvSpPr>
          <p:nvPr/>
        </p:nvSpPr>
        <p:spPr bwMode="auto">
          <a:xfrm>
            <a:off x="3635375" y="3500438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SiO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2" name="AutoShape 16"/>
          <p:cNvSpPr>
            <a:spLocks noChangeArrowheads="1"/>
          </p:cNvSpPr>
          <p:nvPr/>
        </p:nvSpPr>
        <p:spPr bwMode="auto">
          <a:xfrm>
            <a:off x="3708400" y="4221163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3</a:t>
            </a:r>
            <a:r>
              <a:rPr lang="en-US" sz="2000" b="1" i="1"/>
              <a:t>PO</a:t>
            </a:r>
            <a:r>
              <a:rPr lang="en-US" sz="2000" b="1" i="1" baseline="-25000"/>
              <a:t>4</a:t>
            </a:r>
            <a:endParaRPr lang="ru-RU" sz="2000" b="1" i="1" baseline="-25000"/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3635375" y="4868863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SO</a:t>
            </a:r>
            <a:r>
              <a:rPr lang="en-US" sz="2000" b="1" i="1" baseline="-25000"/>
              <a:t>4</a:t>
            </a:r>
            <a:endParaRPr lang="ru-RU" sz="2000" b="1" i="1" baseline="-25000"/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3635375" y="5516563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HNO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3635375" y="6165850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HCl</a:t>
            </a:r>
            <a:endParaRPr lang="ru-RU" sz="2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0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0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0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0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0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0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0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0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0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0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0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0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66"/>
                </a:solidFill>
              </a:rPr>
              <a:t>Ответы</a:t>
            </a:r>
          </a:p>
        </p:txBody>
      </p:sp>
      <p:sp>
        <p:nvSpPr>
          <p:cNvPr id="270347" name="AutoShape 11"/>
          <p:cNvSpPr>
            <a:spLocks noChangeArrowheads="1"/>
          </p:cNvSpPr>
          <p:nvPr>
            <p:ph type="body" idx="4294967295"/>
          </p:nvPr>
        </p:nvSpPr>
        <p:spPr>
          <a:xfrm>
            <a:off x="395288" y="1268413"/>
            <a:ext cx="8229600" cy="518318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FF33CC"/>
            </a:solidFill>
            <a:round/>
          </a:ln>
        </p:spPr>
        <p:txBody>
          <a:bodyPr/>
          <a:lstStyle/>
          <a:p>
            <a:endParaRPr lang="ru-RU" sz="2800" b="1" smtClean="0"/>
          </a:p>
          <a:p>
            <a:r>
              <a:rPr lang="ru-RU" sz="2800" b="1" smtClean="0">
                <a:solidFill>
                  <a:schemeClr val="accent2"/>
                </a:solidFill>
              </a:rPr>
              <a:t>серная кислота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хлороводородная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азотная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сернистая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сероводородная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фосфорная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угольная</a:t>
            </a:r>
          </a:p>
          <a:p>
            <a:r>
              <a:rPr lang="ru-RU" sz="2800" b="1" smtClean="0">
                <a:solidFill>
                  <a:schemeClr val="accent2"/>
                </a:solidFill>
              </a:rPr>
              <a:t>кремниевая</a:t>
            </a:r>
            <a:endParaRPr lang="en-US" sz="2800" b="1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smtClean="0">
              <a:solidFill>
                <a:schemeClr val="accent2"/>
              </a:solidFill>
            </a:endParaRPr>
          </a:p>
        </p:txBody>
      </p:sp>
      <p:sp>
        <p:nvSpPr>
          <p:cNvPr id="270348" name="AutoShape 12"/>
          <p:cNvSpPr>
            <a:spLocks noChangeArrowheads="1"/>
          </p:cNvSpPr>
          <p:nvPr/>
        </p:nvSpPr>
        <p:spPr bwMode="auto">
          <a:xfrm>
            <a:off x="4643438" y="3644900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H</a:t>
            </a:r>
            <a:r>
              <a:rPr lang="ru-RU" sz="2000" b="1" baseline="-25000"/>
              <a:t>2</a:t>
            </a:r>
            <a:r>
              <a:rPr lang="en-US" sz="2000" b="1"/>
              <a:t>SO</a:t>
            </a:r>
            <a:r>
              <a:rPr lang="en-US" sz="2000" b="1" baseline="-25000"/>
              <a:t>3</a:t>
            </a:r>
            <a:endParaRPr lang="ru-RU" sz="2000" b="1" baseline="-25000"/>
          </a:p>
        </p:txBody>
      </p:sp>
      <p:sp>
        <p:nvSpPr>
          <p:cNvPr id="270349" name="AutoShape 13"/>
          <p:cNvSpPr>
            <a:spLocks noChangeArrowheads="1"/>
          </p:cNvSpPr>
          <p:nvPr/>
        </p:nvSpPr>
        <p:spPr bwMode="auto">
          <a:xfrm>
            <a:off x="4572000" y="4149725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</a:t>
            </a:r>
            <a:endParaRPr lang="ru-RU" sz="2000" b="1" i="1"/>
          </a:p>
        </p:txBody>
      </p:sp>
      <p:sp>
        <p:nvSpPr>
          <p:cNvPr id="270350" name="AutoShape 14"/>
          <p:cNvSpPr>
            <a:spLocks noChangeArrowheads="1"/>
          </p:cNvSpPr>
          <p:nvPr/>
        </p:nvSpPr>
        <p:spPr bwMode="auto">
          <a:xfrm>
            <a:off x="4572000" y="5229225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CO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1" name="AutoShape 15"/>
          <p:cNvSpPr>
            <a:spLocks noChangeArrowheads="1"/>
          </p:cNvSpPr>
          <p:nvPr/>
        </p:nvSpPr>
        <p:spPr bwMode="auto">
          <a:xfrm>
            <a:off x="4572000" y="5805488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SiO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2" name="AutoShape 16"/>
          <p:cNvSpPr>
            <a:spLocks noChangeArrowheads="1"/>
          </p:cNvSpPr>
          <p:nvPr/>
        </p:nvSpPr>
        <p:spPr bwMode="auto">
          <a:xfrm>
            <a:off x="4572000" y="4652963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3</a:t>
            </a:r>
            <a:r>
              <a:rPr lang="en-US" sz="2000" b="1" i="1"/>
              <a:t>PO</a:t>
            </a:r>
            <a:r>
              <a:rPr lang="en-US" sz="2000" b="1" i="1" baseline="-25000"/>
              <a:t>4</a:t>
            </a:r>
            <a:endParaRPr lang="ru-RU" sz="2000" b="1" i="1" baseline="-25000"/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643438" y="2060575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</a:t>
            </a:r>
            <a:r>
              <a:rPr lang="en-US" sz="2000" b="1" i="1" baseline="-25000"/>
              <a:t>2</a:t>
            </a:r>
            <a:r>
              <a:rPr lang="en-US" sz="2000" b="1" i="1"/>
              <a:t>SO</a:t>
            </a:r>
            <a:r>
              <a:rPr lang="en-US" sz="2000" b="1" i="1" baseline="-25000"/>
              <a:t>4</a:t>
            </a:r>
            <a:endParaRPr lang="ru-RU" sz="2000" b="1" i="1" baseline="-25000"/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643438" y="3068638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HNO</a:t>
            </a:r>
            <a:r>
              <a:rPr lang="en-US" sz="2000" b="1" i="1" baseline="-25000"/>
              <a:t>3</a:t>
            </a:r>
            <a:endParaRPr lang="ru-RU" sz="2000" b="1" i="1" baseline="-25000"/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4643438" y="2565400"/>
            <a:ext cx="1943100" cy="431800"/>
          </a:xfrm>
          <a:prstGeom prst="flowChartTerminator">
            <a:avLst/>
          </a:prstGeom>
          <a:solidFill>
            <a:srgbClr val="FFFF66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 i="1"/>
              <a:t>HCl</a:t>
            </a:r>
            <a:endParaRPr lang="ru-RU" sz="2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0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0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0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0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0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0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0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0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0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0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0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0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0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0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4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0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0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0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0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356"/>
                  </p:tgtEl>
                </p:cond>
              </p:nextCondLst>
            </p:seq>
          </p:childTnLst>
        </p:cTn>
      </p:par>
    </p:tnLst>
    <p:bldLst>
      <p:bldP spid="27650" grpId="0"/>
      <p:bldP spid="2703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66"/>
                </a:solidFill>
              </a:rPr>
              <a:t>Домашнее задание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2962275" cy="2185988"/>
          </a:xfrm>
        </p:spPr>
      </p:pic>
      <p:pic>
        <p:nvPicPr>
          <p:cNvPr id="52229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95963" y="4292600"/>
            <a:ext cx="2962275" cy="2187575"/>
          </a:xfrm>
        </p:spPr>
      </p:pic>
      <p:sp>
        <p:nvSpPr>
          <p:cNvPr id="52232" name="Rectangle 8"/>
          <p:cNvSpPr>
            <a:spLocks noGrp="1" noChangeArrowheads="1"/>
          </p:cNvSpPr>
          <p:nvPr>
            <p:ph sz="half" idx="3"/>
          </p:nvPr>
        </p:nvSpPr>
        <p:spPr>
          <a:xfrm>
            <a:off x="3492500" y="1600200"/>
            <a:ext cx="51943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ru-RU" sz="2800" b="1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sz="2400" b="1" smtClean="0">
                <a:solidFill>
                  <a:schemeClr val="bg1"/>
                </a:solidFill>
              </a:rPr>
              <a:t>Найдите информацию о данных кислотах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8-31p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500438"/>
            <a:ext cx="4464050" cy="3127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539750" y="-315913"/>
            <a:ext cx="7632700" cy="41306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a55_img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692150"/>
            <a:ext cx="1727200" cy="1584325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028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6202363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Кислоты в природе</a:t>
            </a:r>
          </a:p>
        </p:txBody>
      </p:sp>
      <p:pic>
        <p:nvPicPr>
          <p:cNvPr id="1029" name="Picture 9" descr="apple0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1773238"/>
            <a:ext cx="1511300" cy="1638300"/>
          </a:xfrm>
          <a:noFill/>
          <a:ln w="38100">
            <a:solidFill>
              <a:srgbClr val="003366"/>
            </a:solidFill>
          </a:ln>
        </p:spPr>
      </p:pic>
      <p:pic>
        <p:nvPicPr>
          <p:cNvPr id="1030" name="Picture 10" descr="is_017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435600" y="1484313"/>
            <a:ext cx="1657350" cy="1584325"/>
          </a:xfrm>
          <a:noFill/>
          <a:ln w="38100">
            <a:solidFill>
              <a:srgbClr val="003366"/>
            </a:solidFill>
          </a:ln>
        </p:spPr>
      </p:pic>
      <p:pic>
        <p:nvPicPr>
          <p:cNvPr id="1031" name="Picture 7" descr="is_006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555875" y="4221163"/>
            <a:ext cx="1625600" cy="1655762"/>
          </a:xfrm>
          <a:noFill/>
          <a:ln w="38100">
            <a:solidFill>
              <a:srgbClr val="003366"/>
            </a:solidFill>
          </a:ln>
        </p:spPr>
      </p:pic>
      <p:pic>
        <p:nvPicPr>
          <p:cNvPr id="1032" name="Picture 11" descr="is_008"/>
          <p:cNvPicPr>
            <a:picLocks noChangeAspect="1" noChangeArrowheads="1"/>
          </p:cNvPicPr>
          <p:nvPr>
            <p:ph sz="quarter" idx="4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6300788" y="4149725"/>
            <a:ext cx="1625600" cy="1603375"/>
          </a:xfrm>
          <a:noFill/>
          <a:ln w="38100">
            <a:solidFill>
              <a:srgbClr val="003366"/>
            </a:solidFill>
          </a:ln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52400" y="3505200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Яблочная кислота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900113" y="580548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Щавелевая кислота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832475" y="5791200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Муравьиная кислота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35600" y="3068638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Аскорбиновая кислота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2987675" y="1341438"/>
          <a:ext cx="1646238" cy="1782762"/>
        </p:xfrm>
        <a:graphic>
          <a:graphicData uri="http://schemas.openxmlformats.org/presentationml/2006/ole">
            <p:oleObj spid="_x0000_s1026" name="Фотография Photo Editor" r:id="rId8" imgW="4877223" imgH="3276884" progId="MSPhotoEd.3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00338" y="3141663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Лимонная кислота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Немного «кислотной» истории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Уксусная кислота (получена</a:t>
            </a:r>
            <a:r>
              <a:rPr lang="ru-RU" sz="2400" i="1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около</a:t>
            </a:r>
            <a:r>
              <a:rPr lang="ru-RU" sz="2400" i="1" smtClean="0">
                <a:solidFill>
                  <a:schemeClr val="bg1"/>
                </a:solidFill>
              </a:rPr>
              <a:t> </a:t>
            </a:r>
            <a:r>
              <a:rPr lang="ru-RU" sz="2400" smtClean="0">
                <a:solidFill>
                  <a:schemeClr val="bg1"/>
                </a:solidFill>
              </a:rPr>
              <a:t>3 тыс. лет)  самая «древняя» из всех кислот. </a:t>
            </a:r>
            <a:endParaRPr lang="en-US" sz="240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Человек в первый раз познакомился с уксусной кислотой при брожении виноградных вин.</a:t>
            </a:r>
          </a:p>
          <a:p>
            <a:pPr algn="just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ru-RU" sz="2400" smtClean="0">
                <a:solidFill>
                  <a:schemeClr val="bg1"/>
                </a:solidFill>
              </a:rPr>
              <a:t>лово «уксус» в России называли «кислотная влажность».</a:t>
            </a:r>
          </a:p>
        </p:txBody>
      </p:sp>
      <p:graphicFrame>
        <p:nvGraphicFramePr>
          <p:cNvPr id="2050" name="Object 17"/>
          <p:cNvGraphicFramePr>
            <a:graphicFrameLocks noChangeAspect="1"/>
          </p:cNvGraphicFramePr>
          <p:nvPr>
            <p:ph sz="half" idx="2"/>
          </p:nvPr>
        </p:nvGraphicFramePr>
        <p:xfrm>
          <a:off x="5108575" y="1600200"/>
          <a:ext cx="3351213" cy="4421188"/>
        </p:xfrm>
        <a:graphic>
          <a:graphicData uri="http://schemas.openxmlformats.org/presentationml/2006/ole">
            <p:oleObj spid="_x0000_s2050" name="Фотография Photo Editor" r:id="rId3" imgW="1767993" imgH="2567619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Угольная кислота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sz="2400" smtClean="0">
                <a:solidFill>
                  <a:schemeClr val="bg1"/>
                </a:solidFill>
              </a:rPr>
              <a:t>Угольную кислоту получил впервые в начале </a:t>
            </a:r>
            <a:r>
              <a:rPr lang="en-US" sz="2400" smtClean="0">
                <a:solidFill>
                  <a:schemeClr val="bg1"/>
                </a:solidFill>
              </a:rPr>
              <a:t>XVIII</a:t>
            </a:r>
            <a:r>
              <a:rPr lang="ru-RU" sz="2400" smtClean="0">
                <a:solidFill>
                  <a:schemeClr val="bg1"/>
                </a:solidFill>
              </a:rPr>
              <a:t> в. Английский химик Джозеф Пристли путем растворения в воде углекислого газа. Полученный раствор называли «содовой» водой в течение 20 лет.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51400" y="1600200"/>
          <a:ext cx="3630613" cy="4525963"/>
        </p:xfrm>
        <a:graphic>
          <a:graphicData uri="http://schemas.openxmlformats.org/presentationml/2006/ole">
            <p:oleObj spid="_x0000_s3074" name="Фотография Photo Editor" r:id="rId3" imgW="990686" imgH="1234547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Серная кислота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Серная кислота «сернокислый квас» известна с </a:t>
            </a:r>
            <a:r>
              <a:rPr lang="en-US" sz="2400" smtClean="0">
                <a:solidFill>
                  <a:schemeClr val="bg1"/>
                </a:solidFill>
              </a:rPr>
              <a:t>X</a:t>
            </a:r>
            <a:r>
              <a:rPr lang="ru-RU" sz="2400" smtClean="0">
                <a:solidFill>
                  <a:schemeClr val="bg1"/>
                </a:solidFill>
              </a:rPr>
              <a:t> в. </a:t>
            </a:r>
          </a:p>
          <a:p>
            <a:pPr algn="just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Серную кислоту выделили из купоросов, например, из железного купороса, и назвали купоросным маслом. </a:t>
            </a:r>
          </a:p>
          <a:p>
            <a:pPr algn="just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Серная кислота используется для получения практически всех кислот. Поэтому ее  называют «матерью» всех кислот.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55303" name="Picture 4" descr="acid1-0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628775"/>
            <a:ext cx="4032250" cy="4464050"/>
          </a:xfrm>
          <a:solidFill>
            <a:schemeClr val="accent2"/>
          </a:solidFill>
          <a:ln w="38100"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Соляная кислота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smtClean="0">
                <a:solidFill>
                  <a:schemeClr val="bg1"/>
                </a:solidFill>
              </a:rPr>
              <a:t>В 1824 году врач и биохимик Антуа Праут определил, что в состав желудочного сока человека всегда входит  соляная кислота, которая  убивает всех болезнетворных микробов, а также паразитов. </a:t>
            </a:r>
          </a:p>
        </p:txBody>
      </p:sp>
      <p:graphicFrame>
        <p:nvGraphicFramePr>
          <p:cNvPr id="4098" name="Picture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32363" y="1916113"/>
          <a:ext cx="3676650" cy="4032250"/>
        </p:xfrm>
        <a:graphic>
          <a:graphicData uri="http://schemas.openxmlformats.org/presentationml/2006/ole">
            <p:oleObj spid="_x0000_s4098" name="Фотография Photo Editor" r:id="rId3" imgW="3048264" imgH="2171888" progId="MSPhotoEd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Шкала понимания</a:t>
            </a:r>
          </a:p>
        </p:txBody>
      </p:sp>
      <p:sp>
        <p:nvSpPr>
          <p:cNvPr id="26010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0113" y="4005263"/>
            <a:ext cx="5040312" cy="863600"/>
          </a:xfrm>
          <a:prstGeom prst="rightArrow">
            <a:avLst>
              <a:gd name="adj1" fmla="val 50000"/>
              <a:gd name="adj2" fmla="val 145910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Номенклатура </a:t>
            </a:r>
            <a:r>
              <a:rPr lang="ru-RU" sz="1800">
                <a:latin typeface="Comic Sans MS" pitchFamily="66" charset="0"/>
              </a:rPr>
              <a:t> </a:t>
            </a:r>
          </a:p>
        </p:txBody>
      </p:sp>
      <p:sp>
        <p:nvSpPr>
          <p:cNvPr id="26010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5805488"/>
            <a:ext cx="5040312" cy="865187"/>
          </a:xfrm>
          <a:prstGeom prst="rightArrow">
            <a:avLst>
              <a:gd name="adj1" fmla="val 50000"/>
              <a:gd name="adj2" fmla="val 145642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Состав</a:t>
            </a:r>
            <a:endParaRPr lang="ru-RU">
              <a:latin typeface="Comic Sans MS" pitchFamily="66" charset="0"/>
            </a:endParaRPr>
          </a:p>
        </p:txBody>
      </p:sp>
      <p:sp>
        <p:nvSpPr>
          <p:cNvPr id="260104" name="AutoShape 8"/>
          <p:cNvSpPr>
            <a:spLocks noChangeArrowheads="1"/>
          </p:cNvSpPr>
          <p:nvPr/>
        </p:nvSpPr>
        <p:spPr bwMode="auto">
          <a:xfrm>
            <a:off x="0" y="765175"/>
            <a:ext cx="611188" cy="6092825"/>
          </a:xfrm>
          <a:prstGeom prst="upArrow">
            <a:avLst>
              <a:gd name="adj1" fmla="val 50000"/>
              <a:gd name="adj2" fmla="val 249221"/>
            </a:avLst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buFont typeface="Symbol" pitchFamily="18" charset="2"/>
              <a:buNone/>
            </a:pPr>
            <a:r>
              <a:rPr lang="ru-RU" sz="2400" b="1">
                <a:solidFill>
                  <a:srgbClr val="CC3399"/>
                </a:solidFill>
              </a:rPr>
              <a:t>план изучения  кислот</a:t>
            </a:r>
            <a:endParaRPr lang="ru-RU" sz="1800" b="1">
              <a:solidFill>
                <a:srgbClr val="CC3399"/>
              </a:solidFill>
              <a:latin typeface="Comic Sans MS" pitchFamily="66" charset="0"/>
            </a:endParaRPr>
          </a:p>
        </p:txBody>
      </p:sp>
      <p:pic>
        <p:nvPicPr>
          <p:cNvPr id="260106" name="Picture 10" descr="j02991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2060575"/>
            <a:ext cx="2413000" cy="3167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1196975"/>
            <a:ext cx="5040312" cy="865188"/>
          </a:xfrm>
          <a:prstGeom prst="rightArrow">
            <a:avLst>
              <a:gd name="adj1" fmla="val 50000"/>
              <a:gd name="adj2" fmla="val 145642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Физические свойства 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2133600"/>
            <a:ext cx="5040312" cy="865188"/>
          </a:xfrm>
          <a:prstGeom prst="rightArrow">
            <a:avLst>
              <a:gd name="adj1" fmla="val 50000"/>
              <a:gd name="adj2" fmla="val 145642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Расчет с.о. всех атомов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4941888"/>
            <a:ext cx="5040312" cy="865187"/>
          </a:xfrm>
          <a:prstGeom prst="rightArrow">
            <a:avLst>
              <a:gd name="adj1" fmla="val 50000"/>
              <a:gd name="adj2" fmla="val 145642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Определение класса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0113" y="3068638"/>
            <a:ext cx="5040312" cy="865187"/>
          </a:xfrm>
          <a:prstGeom prst="rightArrow">
            <a:avLst>
              <a:gd name="adj1" fmla="val 50000"/>
              <a:gd name="adj2" fmla="val 145642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2400"/>
              <a:t>Классификация </a:t>
            </a:r>
            <a:r>
              <a:rPr lang="ru-RU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2" grpId="0" animBg="1"/>
      <p:bldP spid="260103" grpId="0" animBg="1"/>
      <p:bldP spid="260104" grpId="0" animBg="1"/>
      <p:bldP spid="260104" grpId="1" animBg="1"/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48038" y="908050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5288" y="620713"/>
            <a:ext cx="1655762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 i="1">
                <a:solidFill>
                  <a:srgbClr val="006600"/>
                </a:solidFill>
              </a:rPr>
              <a:t>       </a:t>
            </a:r>
            <a:r>
              <a:rPr lang="en-US" sz="2400"/>
              <a:t>HCl</a:t>
            </a:r>
            <a:endParaRPr lang="ru-RU" sz="240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88" y="2852738"/>
            <a:ext cx="7129462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/>
              <a:t>В чем предмет «благородства» всех кислот ?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 flipV="1">
            <a:off x="971550" y="1125538"/>
            <a:ext cx="2449513" cy="172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971550" y="3357563"/>
            <a:ext cx="2305050" cy="16557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6084888" y="3357563"/>
            <a:ext cx="2014537" cy="172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6373813" y="1125538"/>
            <a:ext cx="2014537" cy="1727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122" name="Object 48"/>
          <p:cNvGraphicFramePr>
            <a:graphicFrameLocks noChangeAspect="1"/>
          </p:cNvGraphicFramePr>
          <p:nvPr/>
        </p:nvGraphicFramePr>
        <p:xfrm>
          <a:off x="3635375" y="188913"/>
          <a:ext cx="2305050" cy="2519362"/>
        </p:xfrm>
        <a:graphic>
          <a:graphicData uri="http://schemas.openxmlformats.org/presentationml/2006/ole">
            <p:oleObj spid="_x0000_s5122" name="Фотография Photo Editor" r:id="rId3" imgW="2499577" imgH="3657917" progId="MSPhotoEd.3">
              <p:embed/>
            </p:oleObj>
          </a:graphicData>
        </a:graphic>
      </p:graphicFrame>
      <p:graphicFrame>
        <p:nvGraphicFramePr>
          <p:cNvPr id="5123" name="Object 49"/>
          <p:cNvGraphicFramePr>
            <a:graphicFrameLocks noChangeAspect="1"/>
          </p:cNvGraphicFramePr>
          <p:nvPr/>
        </p:nvGraphicFramePr>
        <p:xfrm>
          <a:off x="3708400" y="3860800"/>
          <a:ext cx="2232025" cy="2160588"/>
        </p:xfrm>
        <a:graphic>
          <a:graphicData uri="http://schemas.openxmlformats.org/presentationml/2006/ole">
            <p:oleObj spid="_x0000_s5123" name="Фотография Photo Editor" r:id="rId4" imgW="1143099" imgH="655238" progId="MSPhotoEd.3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308850" y="620713"/>
            <a:ext cx="165576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 i="1">
                <a:solidFill>
                  <a:srgbClr val="006600"/>
                </a:solidFill>
              </a:rPr>
              <a:t>     </a:t>
            </a:r>
            <a:r>
              <a:rPr lang="en-US" sz="2400"/>
              <a:t>HNO</a:t>
            </a:r>
            <a:r>
              <a:rPr lang="en-US" sz="1400"/>
              <a:t>3</a:t>
            </a:r>
            <a:endParaRPr lang="ru-RU" sz="140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35825" y="5084763"/>
            <a:ext cx="165576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 i="1">
                <a:solidFill>
                  <a:srgbClr val="006600"/>
                </a:solidFill>
              </a:rPr>
              <a:t>   </a:t>
            </a:r>
            <a:r>
              <a:rPr lang="en-US" sz="2400"/>
              <a:t>H</a:t>
            </a:r>
            <a:r>
              <a:rPr lang="en-US" sz="1400"/>
              <a:t>3</a:t>
            </a:r>
            <a:r>
              <a:rPr lang="en-US" sz="2400"/>
              <a:t>PO</a:t>
            </a:r>
            <a:r>
              <a:rPr lang="en-US" sz="1400"/>
              <a:t>4</a:t>
            </a:r>
            <a:endParaRPr lang="ru-RU" sz="14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850" y="5013325"/>
            <a:ext cx="1655763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1800" b="1" i="1">
                <a:solidFill>
                  <a:srgbClr val="006600"/>
                </a:solidFill>
              </a:rPr>
              <a:t>       </a:t>
            </a:r>
            <a:r>
              <a:rPr lang="en-US" sz="2400"/>
              <a:t>H</a:t>
            </a:r>
            <a:r>
              <a:rPr lang="en-US" sz="1400"/>
              <a:t>2</a:t>
            </a:r>
            <a:r>
              <a:rPr lang="en-US" sz="2400"/>
              <a:t>S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allAtOnce" animBg="1"/>
      <p:bldP spid="2" grpId="0" build="allAtOnce" animBg="1"/>
      <p:bldP spid="67594" grpId="0" animBg="1"/>
      <p:bldP spid="3" grpId="0" animBg="1"/>
      <p:bldP spid="4" grpId="0" animBg="1"/>
      <p:bldP spid="5" grpId="0" animBg="1"/>
      <p:bldP spid="6" grpId="0" build="allAtOnce" animBg="1"/>
      <p:bldP spid="7" grpId="0" build="allAtOnce" animBg="1"/>
      <p:bldP spid="8" grpId="0" build="allAtOnce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788</Words>
  <Application>Microsoft Office PowerPoint</Application>
  <PresentationFormat>Экран (4:3)</PresentationFormat>
  <Paragraphs>241</Paragraphs>
  <Slides>28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Symbol</vt:lpstr>
      <vt:lpstr>Times New Roman</vt:lpstr>
      <vt:lpstr>Verdana</vt:lpstr>
      <vt:lpstr>Оформление по умолчанию</vt:lpstr>
      <vt:lpstr>Фотография Microsoft Photo Editor 3.0</vt:lpstr>
      <vt:lpstr>Слайд 1</vt:lpstr>
      <vt:lpstr>Что общего изображено ?</vt:lpstr>
      <vt:lpstr>Кислоты в природе</vt:lpstr>
      <vt:lpstr>Немного «кислотной» истории</vt:lpstr>
      <vt:lpstr>Угольная кислота</vt:lpstr>
      <vt:lpstr>Серная кислота</vt:lpstr>
      <vt:lpstr>Соляная кислота</vt:lpstr>
      <vt:lpstr>Шкала понимания</vt:lpstr>
      <vt:lpstr>Слайд 9</vt:lpstr>
      <vt:lpstr>Названия  кислот </vt:lpstr>
      <vt:lpstr>Кислоты</vt:lpstr>
      <vt:lpstr>Определение степени окисления элементов</vt:lpstr>
      <vt:lpstr>Слайд 13</vt:lpstr>
      <vt:lpstr>Агрегатное состояние  кислот</vt:lpstr>
      <vt:lpstr>Лабораторная работа</vt:lpstr>
      <vt:lpstr>Слайд 16</vt:lpstr>
      <vt:lpstr>Слайд 17</vt:lpstr>
      <vt:lpstr>Действие какого индикатора наблюдаем?</vt:lpstr>
      <vt:lpstr>Разбавление серной кислоты водой</vt:lpstr>
      <vt:lpstr>Действие концентрированной серной кислоты на сахар</vt:lpstr>
      <vt:lpstr>Ожоги кожи рук серной кислотой</vt:lpstr>
      <vt:lpstr>Значение кислот для человека</vt:lpstr>
      <vt:lpstr>Слайд 23</vt:lpstr>
      <vt:lpstr>Ответы на тест</vt:lpstr>
      <vt:lpstr>Соотнесите</vt:lpstr>
      <vt:lpstr>Ответы</vt:lpstr>
      <vt:lpstr>Домашнее задание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Проверь  себя:</dc:title>
  <dc:creator>FOX</dc:creator>
  <cp:lastModifiedBy>Дарёна</cp:lastModifiedBy>
  <cp:revision>109</cp:revision>
  <dcterms:created xsi:type="dcterms:W3CDTF">2007-11-28T07:56:37Z</dcterms:created>
  <dcterms:modified xsi:type="dcterms:W3CDTF">2012-03-28T20:42:58Z</dcterms:modified>
</cp:coreProperties>
</file>