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30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09" r:id="rId24"/>
    <p:sldId id="277" r:id="rId25"/>
    <p:sldId id="278" r:id="rId26"/>
    <p:sldId id="281" r:id="rId27"/>
    <p:sldId id="315" r:id="rId28"/>
    <p:sldId id="279" r:id="rId29"/>
    <p:sldId id="280" r:id="rId30"/>
    <p:sldId id="283" r:id="rId31"/>
    <p:sldId id="314" r:id="rId32"/>
    <p:sldId id="316" r:id="rId33"/>
    <p:sldId id="284" r:id="rId34"/>
    <p:sldId id="285" r:id="rId35"/>
    <p:sldId id="286" r:id="rId36"/>
    <p:sldId id="287" r:id="rId37"/>
    <p:sldId id="312" r:id="rId38"/>
    <p:sldId id="288" r:id="rId39"/>
    <p:sldId id="289" r:id="rId40"/>
    <p:sldId id="317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313" r:id="rId51"/>
    <p:sldId id="304" r:id="rId52"/>
    <p:sldId id="300" r:id="rId53"/>
    <p:sldId id="299" r:id="rId54"/>
    <p:sldId id="301" r:id="rId55"/>
    <p:sldId id="302" r:id="rId56"/>
    <p:sldId id="303" r:id="rId57"/>
    <p:sldId id="305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33"/>
    <a:srgbClr val="6600CC"/>
    <a:srgbClr val="FF0066"/>
    <a:srgbClr val="009900"/>
    <a:srgbClr val="FF3300"/>
    <a:srgbClr val="660066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9" autoAdjust="0"/>
  </p:normalViewPr>
  <p:slideViewPr>
    <p:cSldViewPr>
      <p:cViewPr varScale="1">
        <p:scale>
          <a:sx n="69" d="100"/>
          <a:sy n="69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02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D0ADEC-F880-4076-84D4-414E7ECC48D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EB9FE-8CAC-4897-9258-DB015F8C0217}" type="slidenum">
              <a:rPr lang="ru-RU"/>
              <a:pPr/>
              <a:t>1</a:t>
            </a:fld>
            <a:endParaRPr lang="ru-RU"/>
          </a:p>
        </p:txBody>
      </p:sp>
      <p:sp>
        <p:nvSpPr>
          <p:cNvPr id="11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8FDD6B-32BB-4FE3-9E47-3B2E2D2235C4}" type="slidenum">
              <a:rPr lang="ru-RU"/>
              <a:pPr/>
              <a:t>10</a:t>
            </a:fld>
            <a:endParaRPr lang="ru-RU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7408E-A893-4E03-93C4-8C63E58C297D}" type="slidenum">
              <a:rPr lang="ru-RU"/>
              <a:pPr/>
              <a:t>11</a:t>
            </a:fld>
            <a:endParaRPr lang="ru-RU"/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6697F-8C13-42E3-A04D-2C90C625ADCE}" type="slidenum">
              <a:rPr lang="ru-RU"/>
              <a:pPr/>
              <a:t>12</a:t>
            </a:fld>
            <a:endParaRPr lang="ru-RU"/>
          </a:p>
        </p:txBody>
      </p:sp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9C5D65-0308-44E4-A60C-A2C646D0627F}" type="slidenum">
              <a:rPr lang="ru-RU"/>
              <a:pPr/>
              <a:t>13</a:t>
            </a:fld>
            <a:endParaRPr lang="ru-RU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6967C-9604-471A-BEF8-EE30336D9E74}" type="slidenum">
              <a:rPr lang="ru-RU"/>
              <a:pPr/>
              <a:t>14</a:t>
            </a:fld>
            <a:endParaRPr lang="ru-RU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031649-D761-4189-B467-6B8869978E62}" type="slidenum">
              <a:rPr lang="ru-RU"/>
              <a:pPr/>
              <a:t>15</a:t>
            </a:fld>
            <a:endParaRPr lang="ru-RU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F3A10C-B8E3-4BD1-BEC6-5AF4A4535C56}" type="slidenum">
              <a:rPr lang="ru-RU"/>
              <a:pPr/>
              <a:t>16</a:t>
            </a:fld>
            <a:endParaRPr lang="ru-RU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BB7631-0319-4AA4-91C1-8A174891F0E6}" type="slidenum">
              <a:rPr lang="ru-RU"/>
              <a:pPr/>
              <a:t>17</a:t>
            </a:fld>
            <a:endParaRPr lang="ru-RU"/>
          </a:p>
        </p:txBody>
      </p:sp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96E64-3CE3-44CE-964B-F70A697022F9}" type="slidenum">
              <a:rPr lang="ru-RU"/>
              <a:pPr/>
              <a:t>18</a:t>
            </a:fld>
            <a:endParaRPr lang="ru-RU"/>
          </a:p>
        </p:txBody>
      </p:sp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85B697-DFE8-4960-924D-C7462A2993E1}" type="slidenum">
              <a:rPr lang="ru-RU"/>
              <a:pPr/>
              <a:t>19</a:t>
            </a:fld>
            <a:endParaRPr lang="ru-RU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99981-E601-4C27-B59F-84FCDF575936}" type="slidenum">
              <a:rPr lang="ru-RU"/>
              <a:pPr/>
              <a:t>2</a:t>
            </a:fld>
            <a:endParaRPr lang="ru-RU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480DA9-DFB7-469D-9A39-7DB9F2AE23A5}" type="slidenum">
              <a:rPr lang="ru-RU"/>
              <a:pPr/>
              <a:t>20</a:t>
            </a:fld>
            <a:endParaRPr lang="ru-RU"/>
          </a:p>
        </p:txBody>
      </p:sp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0AAE2C-E64E-40F7-BDC0-598E1215EEA6}" type="slidenum">
              <a:rPr lang="ru-RU"/>
              <a:pPr/>
              <a:t>21</a:t>
            </a:fld>
            <a:endParaRPr lang="ru-RU"/>
          </a:p>
        </p:txBody>
      </p:sp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00880-734E-48C9-8CED-F8CEABE258EE}" type="slidenum">
              <a:rPr lang="ru-RU"/>
              <a:pPr/>
              <a:t>22</a:t>
            </a:fld>
            <a:endParaRPr lang="ru-RU"/>
          </a:p>
        </p:txBody>
      </p:sp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40208-E936-44C9-84DB-00F2FA5CBA7F}" type="slidenum">
              <a:rPr lang="ru-RU"/>
              <a:pPr/>
              <a:t>23</a:t>
            </a:fld>
            <a:endParaRPr lang="ru-RU"/>
          </a:p>
        </p:txBody>
      </p:sp>
      <p:sp>
        <p:nvSpPr>
          <p:cNvPr id="188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2258B3-A561-4EA0-B369-D120B87FC8DD}" type="slidenum">
              <a:rPr lang="ru-RU"/>
              <a:pPr/>
              <a:t>24</a:t>
            </a:fld>
            <a:endParaRPr lang="ru-RU"/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8CDA93-9D04-4A4E-ADCB-A278490F2DFA}" type="slidenum">
              <a:rPr lang="ru-RU"/>
              <a:pPr/>
              <a:t>25</a:t>
            </a:fld>
            <a:endParaRPr lang="ru-RU"/>
          </a:p>
        </p:txBody>
      </p:sp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20532-81B9-4E11-BEAF-E55F89DB4D78}" type="slidenum">
              <a:rPr lang="ru-RU"/>
              <a:pPr/>
              <a:t>26</a:t>
            </a:fld>
            <a:endParaRPr lang="ru-RU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1B90B-7483-4820-88A9-8FF05B374EFC}" type="slidenum">
              <a:rPr lang="ru-RU"/>
              <a:pPr/>
              <a:t>27</a:t>
            </a:fld>
            <a:endParaRPr lang="ru-RU"/>
          </a:p>
        </p:txBody>
      </p:sp>
      <p:sp>
        <p:nvSpPr>
          <p:cNvPr id="202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041F7-1EE6-4E01-A474-E325DB6DBB78}" type="slidenum">
              <a:rPr lang="ru-RU"/>
              <a:pPr/>
              <a:t>28</a:t>
            </a:fld>
            <a:endParaRPr lang="ru-RU"/>
          </a:p>
        </p:txBody>
      </p:sp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A2C19-23FD-4AF3-8640-8BB8D44FC3DB}" type="slidenum">
              <a:rPr lang="ru-RU"/>
              <a:pPr/>
              <a:t>29</a:t>
            </a:fld>
            <a:endParaRPr lang="ru-RU"/>
          </a:p>
        </p:txBody>
      </p:sp>
      <p:sp>
        <p:nvSpPr>
          <p:cNvPr id="829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2F4E4-325C-47FA-BF12-872D98153BE1}" type="slidenum">
              <a:rPr lang="ru-RU"/>
              <a:pPr/>
              <a:t>3</a:t>
            </a:fld>
            <a:endParaRPr lang="ru-RU"/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5D4D3-DFDC-48AE-AAD6-4AA627E37D96}" type="slidenum">
              <a:rPr lang="ru-RU"/>
              <a:pPr/>
              <a:t>30</a:t>
            </a:fld>
            <a:endParaRPr lang="ru-RU"/>
          </a:p>
        </p:txBody>
      </p:sp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7FEEF-ED28-40EA-98BD-CA07119EE2F3}" type="slidenum">
              <a:rPr lang="ru-RU"/>
              <a:pPr/>
              <a:t>31</a:t>
            </a:fld>
            <a:endParaRPr lang="ru-RU"/>
          </a:p>
        </p:txBody>
      </p:sp>
      <p:sp>
        <p:nvSpPr>
          <p:cNvPr id="199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4340F-A5C4-4E60-B282-3DFBEBD85E9E}" type="slidenum">
              <a:rPr lang="ru-RU"/>
              <a:pPr/>
              <a:t>32</a:t>
            </a:fld>
            <a:endParaRPr lang="ru-RU"/>
          </a:p>
        </p:txBody>
      </p:sp>
      <p:sp>
        <p:nvSpPr>
          <p:cNvPr id="205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AC37D-4699-4834-9BEA-92A0D5FAED68}" type="slidenum">
              <a:rPr lang="ru-RU"/>
              <a:pPr/>
              <a:t>33</a:t>
            </a:fld>
            <a:endParaRPr lang="ru-RU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968DE6-BEF1-425F-82F5-28C64ABB53FE}" type="slidenum">
              <a:rPr lang="ru-RU"/>
              <a:pPr/>
              <a:t>34</a:t>
            </a:fld>
            <a:endParaRPr lang="ru-RU"/>
          </a:p>
        </p:txBody>
      </p:sp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CCE85-9E3C-4D9D-A503-195570B49FF7}" type="slidenum">
              <a:rPr lang="ru-RU"/>
              <a:pPr/>
              <a:t>35</a:t>
            </a:fld>
            <a:endParaRPr lang="ru-RU"/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BB802-2C7E-483A-81B8-189508BF774A}" type="slidenum">
              <a:rPr lang="ru-RU"/>
              <a:pPr/>
              <a:t>36</a:t>
            </a:fld>
            <a:endParaRPr lang="ru-RU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01589B-01AC-4FE7-A8C5-788113034EFB}" type="slidenum">
              <a:rPr lang="ru-RU"/>
              <a:pPr/>
              <a:t>37</a:t>
            </a:fld>
            <a:endParaRPr lang="ru-RU"/>
          </a:p>
        </p:txBody>
      </p:sp>
      <p:sp>
        <p:nvSpPr>
          <p:cNvPr id="192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17EEB9-2FF1-4ABF-802F-0F496355F0B3}" type="slidenum">
              <a:rPr lang="ru-RU"/>
              <a:pPr/>
              <a:t>38</a:t>
            </a:fld>
            <a:endParaRPr lang="ru-RU"/>
          </a:p>
        </p:txBody>
      </p:sp>
      <p:sp>
        <p:nvSpPr>
          <p:cNvPr id="105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97C83-958B-488F-A60F-517078C315FD}" type="slidenum">
              <a:rPr lang="ru-RU"/>
              <a:pPr/>
              <a:t>39</a:t>
            </a:fld>
            <a:endParaRPr lang="ru-RU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AF81BD-4C80-4F54-83CD-08A88F8D2342}" type="slidenum">
              <a:rPr lang="ru-RU"/>
              <a:pPr/>
              <a:t>4</a:t>
            </a:fld>
            <a:endParaRPr lang="ru-RU"/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F10A2-5C1A-4D44-B46D-29B51A520E72}" type="slidenum">
              <a:rPr lang="ru-RU"/>
              <a:pPr/>
              <a:t>40</a:t>
            </a:fld>
            <a:endParaRPr lang="ru-RU"/>
          </a:p>
        </p:txBody>
      </p:sp>
      <p:sp>
        <p:nvSpPr>
          <p:cNvPr id="208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7BFFC-D92A-4E86-8D81-506135179806}" type="slidenum">
              <a:rPr lang="ru-RU"/>
              <a:pPr/>
              <a:t>41</a:t>
            </a:fld>
            <a:endParaRPr lang="ru-RU"/>
          </a:p>
        </p:txBody>
      </p:sp>
      <p:sp>
        <p:nvSpPr>
          <p:cNvPr id="111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B2E9F3-72CD-4C9B-9216-BE85A07908BD}" type="slidenum">
              <a:rPr lang="ru-RU"/>
              <a:pPr/>
              <a:t>42</a:t>
            </a:fld>
            <a:endParaRPr lang="ru-RU"/>
          </a:p>
        </p:txBody>
      </p:sp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7B736-9812-4E92-95B8-0DDE640CAE9A}" type="slidenum">
              <a:rPr lang="ru-RU"/>
              <a:pPr/>
              <a:t>43</a:t>
            </a:fld>
            <a:endParaRPr lang="ru-RU"/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2AE78-42B9-4D13-B14B-79ABC033A742}" type="slidenum">
              <a:rPr lang="ru-RU"/>
              <a:pPr/>
              <a:t>44</a:t>
            </a:fld>
            <a:endParaRPr lang="ru-RU"/>
          </a:p>
        </p:txBody>
      </p:sp>
      <p:sp>
        <p:nvSpPr>
          <p:cNvPr id="1208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2F450-F058-4CAE-9F10-F9AD451D3995}" type="slidenum">
              <a:rPr lang="ru-RU"/>
              <a:pPr/>
              <a:t>45</a:t>
            </a:fld>
            <a:endParaRPr lang="ru-RU"/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195260-1FE7-4339-BD8B-2D03BD947F02}" type="slidenum">
              <a:rPr lang="ru-RU"/>
              <a:pPr/>
              <a:t>46</a:t>
            </a:fld>
            <a:endParaRPr lang="ru-RU"/>
          </a:p>
        </p:txBody>
      </p:sp>
      <p:sp>
        <p:nvSpPr>
          <p:cNvPr id="126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67009D-0B7A-4A91-B353-AACAD7423927}" type="slidenum">
              <a:rPr lang="ru-RU"/>
              <a:pPr/>
              <a:t>47</a:t>
            </a:fld>
            <a:endParaRPr lang="ru-RU"/>
          </a:p>
        </p:txBody>
      </p:sp>
      <p:sp>
        <p:nvSpPr>
          <p:cNvPr id="130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871FB-6B1D-4859-BA68-502936CE3772}" type="slidenum">
              <a:rPr lang="ru-RU"/>
              <a:pPr/>
              <a:t>48</a:t>
            </a:fld>
            <a:endParaRPr lang="ru-RU"/>
          </a:p>
        </p:txBody>
      </p:sp>
      <p:sp>
        <p:nvSpPr>
          <p:cNvPr id="133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29BFE6-D757-4D67-88C5-D68F4CE346E4}" type="slidenum">
              <a:rPr lang="ru-RU"/>
              <a:pPr/>
              <a:t>49</a:t>
            </a:fld>
            <a:endParaRPr lang="ru-RU"/>
          </a:p>
        </p:txBody>
      </p:sp>
      <p:sp>
        <p:nvSpPr>
          <p:cNvPr id="138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D3DC8-8965-4433-A7D5-8A7E74F04CE5}" type="slidenum">
              <a:rPr lang="ru-RU"/>
              <a:pPr/>
              <a:t>5</a:t>
            </a:fld>
            <a:endParaRPr lang="ru-RU"/>
          </a:p>
        </p:txBody>
      </p:sp>
      <p:sp>
        <p:nvSpPr>
          <p:cNvPr id="180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B5686-B737-4F17-90BA-82BADC09900A}" type="slidenum">
              <a:rPr lang="ru-RU"/>
              <a:pPr/>
              <a:t>50</a:t>
            </a:fld>
            <a:endParaRPr lang="ru-RU"/>
          </a:p>
        </p:txBody>
      </p:sp>
      <p:sp>
        <p:nvSpPr>
          <p:cNvPr id="194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0B87AF-4D30-4B5B-9FA9-BA17DB3CC502}" type="slidenum">
              <a:rPr lang="ru-RU"/>
              <a:pPr/>
              <a:t>51</a:t>
            </a:fld>
            <a:endParaRPr lang="ru-RU"/>
          </a:p>
        </p:txBody>
      </p:sp>
      <p:sp>
        <p:nvSpPr>
          <p:cNvPr id="156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9FDC4B-AC80-49EE-B965-E5C9E2F209C0}" type="slidenum">
              <a:rPr lang="ru-RU"/>
              <a:pPr/>
              <a:t>52</a:t>
            </a:fld>
            <a:endParaRPr lang="ru-RU"/>
          </a:p>
        </p:txBody>
      </p:sp>
      <p:sp>
        <p:nvSpPr>
          <p:cNvPr id="142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53803-5A8E-4C86-A6E9-DAD233539C76}" type="slidenum">
              <a:rPr lang="ru-RU"/>
              <a:pPr/>
              <a:t>53</a:t>
            </a:fld>
            <a:endParaRPr lang="ru-RU"/>
          </a:p>
        </p:txBody>
      </p:sp>
      <p:sp>
        <p:nvSpPr>
          <p:cNvPr id="139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58DB9-4678-47FC-92D7-7D4EA6FE41D6}" type="slidenum">
              <a:rPr lang="ru-RU"/>
              <a:pPr/>
              <a:t>54</a:t>
            </a:fld>
            <a:endParaRPr lang="ru-RU"/>
          </a:p>
        </p:txBody>
      </p:sp>
      <p:sp>
        <p:nvSpPr>
          <p:cNvPr id="149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EC3A8-5EF1-48E4-8115-7F3B21F60AF5}" type="slidenum">
              <a:rPr lang="ru-RU"/>
              <a:pPr/>
              <a:t>55</a:t>
            </a:fld>
            <a:endParaRPr lang="ru-RU"/>
          </a:p>
        </p:txBody>
      </p:sp>
      <p:sp>
        <p:nvSpPr>
          <p:cNvPr id="152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4F2C8-88FC-49CB-8517-3D5A5E3581EB}" type="slidenum">
              <a:rPr lang="ru-RU"/>
              <a:pPr/>
              <a:t>56</a:t>
            </a:fld>
            <a:endParaRPr lang="ru-RU"/>
          </a:p>
        </p:txBody>
      </p:sp>
      <p:sp>
        <p:nvSpPr>
          <p:cNvPr id="157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3B254D-C7C1-4E73-8E10-633CDC318E3D}" type="slidenum">
              <a:rPr lang="ru-RU"/>
              <a:pPr/>
              <a:t>57</a:t>
            </a:fld>
            <a:endParaRPr lang="ru-RU"/>
          </a:p>
        </p:txBody>
      </p:sp>
      <p:sp>
        <p:nvSpPr>
          <p:cNvPr id="160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323E1-5E04-4A7A-8BB0-8BD631F1F466}" type="slidenum">
              <a:rPr lang="ru-RU"/>
              <a:pPr/>
              <a:t>6</a:t>
            </a:fld>
            <a:endParaRPr lang="ru-RU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F36D48-AC27-4D10-A229-56BF72270529}" type="slidenum">
              <a:rPr lang="ru-RU"/>
              <a:pPr/>
              <a:t>7</a:t>
            </a:fld>
            <a:endParaRPr lang="ru-RU"/>
          </a:p>
        </p:txBody>
      </p:sp>
      <p:sp>
        <p:nvSpPr>
          <p:cNvPr id="21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D81178-1DF4-422E-8731-7BDEF83429BD}" type="slidenum">
              <a:rPr lang="ru-RU"/>
              <a:pPr/>
              <a:t>8</a:t>
            </a:fld>
            <a:endParaRPr lang="ru-RU"/>
          </a:p>
        </p:txBody>
      </p:sp>
      <p:sp>
        <p:nvSpPr>
          <p:cNvPr id="23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D51B5-F84B-44BE-856F-D17AD69B61A7}" type="slidenum">
              <a:rPr lang="ru-RU"/>
              <a:pPr/>
              <a:t>9</a:t>
            </a:fld>
            <a:endParaRPr lang="ru-RU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BCA816-853C-46D6-A3DA-FD11F0777D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6CAFC-06B1-426D-9CDA-7DBBF9F761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6AE41-C6FA-416E-9135-063F1B3FA0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27012-53A9-4B85-9126-86F2F20F30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769C3-94D7-4727-9E04-4FC42D9D49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16A6E-5B6A-4516-A101-32B051A50C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3882F-4FA9-4E6B-9950-6609DCC9C0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48931-586C-4161-83DC-0AFE03E87F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57086-BC63-4126-83FC-2EDF317B83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5CF99-5F23-4A2E-8ED8-D71B4DAE42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937FA-4032-446C-BCD4-BA189C04C9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E57DDC-4E8E-4816-8400-7685ED7DABC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295400"/>
            <a:ext cx="7772400" cy="1470025"/>
          </a:xfrm>
        </p:spPr>
        <p:txBody>
          <a:bodyPr/>
          <a:lstStyle/>
          <a:p>
            <a:r>
              <a:rPr lang="en-US" sz="7500" b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“Countries, </a:t>
            </a:r>
            <a:r>
              <a:rPr lang="ru-RU" sz="7500" b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7500" b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7500" b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cities, sights”</a:t>
            </a:r>
            <a:endParaRPr lang="ru-RU" sz="7500" b="1">
              <a:solidFill>
                <a:srgbClr val="CC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/>
          <a:p>
            <a:r>
              <a:rPr lang="en-US" sz="45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Elena Arkadievna Ivanova</a:t>
            </a:r>
          </a:p>
          <a:p>
            <a:r>
              <a:rPr lang="en-US" sz="45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Form 5A</a:t>
            </a:r>
            <a:endParaRPr lang="ru-RU" sz="45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744663" y="1019175"/>
            <a:ext cx="554831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3700" b="1" i="1">
                <a:solidFill>
                  <a:srgbClr val="CC0099"/>
                </a:solidFill>
              </a:rPr>
              <a:t> * Buckingham Palace</a:t>
            </a:r>
            <a:endParaRPr lang="ru-RU" sz="3700" b="1" i="1">
              <a:solidFill>
                <a:srgbClr val="CC0099"/>
              </a:solidFill>
            </a:endParaRPr>
          </a:p>
          <a:p>
            <a:pPr algn="ctr"/>
            <a:r>
              <a:rPr lang="en-US" sz="3700" b="1" i="1">
                <a:solidFill>
                  <a:srgbClr val="CC0099"/>
                </a:solidFill>
              </a:rPr>
              <a:t>* Westminster Abbey</a:t>
            </a:r>
            <a:endParaRPr lang="ru-RU" sz="3700" b="1" i="1">
              <a:solidFill>
                <a:srgbClr val="CC0099"/>
              </a:solidFill>
            </a:endParaRPr>
          </a:p>
          <a:p>
            <a:pPr algn="ctr"/>
            <a:r>
              <a:rPr lang="en-US" sz="3700" b="1" i="1">
                <a:solidFill>
                  <a:srgbClr val="CC0099"/>
                </a:solidFill>
              </a:rPr>
              <a:t>* St. Paul’s Cathedral</a:t>
            </a:r>
            <a:endParaRPr lang="ru-RU" sz="3700" b="1" i="1">
              <a:solidFill>
                <a:srgbClr val="CC0099"/>
              </a:solidFill>
            </a:endParaRPr>
          </a:p>
          <a:p>
            <a:pPr algn="ctr"/>
            <a:r>
              <a:rPr lang="en-US" sz="3700" b="1" i="1">
                <a:solidFill>
                  <a:srgbClr val="CC0099"/>
                </a:solidFill>
              </a:rPr>
              <a:t>* The Kremlin in Izmailovo</a:t>
            </a:r>
            <a:r>
              <a:rPr lang="en-US" sz="3700">
                <a:solidFill>
                  <a:srgbClr val="CC0099"/>
                </a:solidFill>
              </a:rPr>
              <a:t> </a:t>
            </a:r>
            <a:endParaRPr lang="ru-RU" sz="3700" b="1" i="1">
              <a:solidFill>
                <a:srgbClr val="CC0099"/>
              </a:solidFill>
            </a:endParaRPr>
          </a:p>
          <a:p>
            <a:pPr algn="ctr"/>
            <a:r>
              <a:rPr lang="en-US" sz="3700" b="1" i="1">
                <a:solidFill>
                  <a:srgbClr val="CC0099"/>
                </a:solidFill>
              </a:rPr>
              <a:t>* The Tretyakov Gallery </a:t>
            </a:r>
            <a:endParaRPr lang="ru-RU" sz="3700" b="1" i="1">
              <a:solidFill>
                <a:srgbClr val="CC0099"/>
              </a:solidFill>
            </a:endParaRPr>
          </a:p>
          <a:p>
            <a:pPr algn="ctr"/>
            <a:r>
              <a:rPr lang="en-US" sz="3700" b="1" i="1">
                <a:solidFill>
                  <a:srgbClr val="CC0099"/>
                </a:solidFill>
              </a:rPr>
              <a:t>* The White House</a:t>
            </a:r>
            <a:endParaRPr lang="ru-RU" sz="3700" b="1" i="1">
              <a:solidFill>
                <a:srgbClr val="CC0099"/>
              </a:solidFill>
            </a:endParaRPr>
          </a:p>
          <a:p>
            <a:pPr algn="ctr"/>
            <a:r>
              <a:rPr lang="en-US" sz="3700" b="1" i="1">
                <a:solidFill>
                  <a:srgbClr val="CC0099"/>
                </a:solidFill>
              </a:rPr>
              <a:t>* The Library of Congress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6172200"/>
          </a:xfrm>
        </p:spPr>
        <p:txBody>
          <a:bodyPr/>
          <a:lstStyle/>
          <a:p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residence</a:t>
            </a:r>
            <a:r>
              <a:rPr lang="ru-RU" sz="4000" b="1" u="sng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- 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>резиденция</a:t>
            </a:r>
            <a:br>
              <a:rPr lang="ru-RU" sz="400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state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>-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> государственный 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/>
            </a:r>
            <a:br>
              <a:rPr lang="ru-RU" sz="400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marble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>– мраморный</a:t>
            </a:r>
            <a:br>
              <a:rPr lang="ru-RU" sz="400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Drawing Room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> – 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>гостиная</a:t>
            </a:r>
            <a:br>
              <a:rPr lang="ru-RU" sz="400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royal</a:t>
            </a:r>
            <a:r>
              <a:rPr lang="en-US" sz="4000" u="sng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>– 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>королевский</a:t>
            </a:r>
            <a:br>
              <a:rPr lang="ru-RU" sz="400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a</a:t>
            </a:r>
            <a:r>
              <a:rPr lang="en-US" sz="4000" u="sng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throne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> – 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>трон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/>
            </a:r>
            <a:br>
              <a:rPr lang="en-US" sz="400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a</a:t>
            </a:r>
            <a:r>
              <a:rPr lang="en-US" sz="4000" u="sng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coach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> – 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>карета</a:t>
            </a:r>
            <a:br>
              <a:rPr lang="ru-RU" sz="400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a ball</a:t>
            </a:r>
            <a:r>
              <a:rPr lang="ru-RU" sz="4000" b="1">
                <a:solidFill>
                  <a:srgbClr val="6600CC"/>
                </a:solidFill>
                <a:latin typeface="Times New Roman" pitchFamily="18" charset="0"/>
              </a:rPr>
              <a:t>  - </a:t>
            </a:r>
            <a:r>
              <a:rPr lang="ru-RU" sz="3600">
                <a:solidFill>
                  <a:srgbClr val="6600CC"/>
                </a:solidFill>
                <a:latin typeface="Times New Roman" pitchFamily="18" charset="0"/>
              </a:rPr>
              <a:t>бал</a:t>
            </a:r>
            <a:br>
              <a:rPr lang="ru-RU" sz="3600">
                <a:solidFill>
                  <a:srgbClr val="6600CC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6600CC"/>
                </a:solidFill>
                <a:latin typeface="Times New Roman" pitchFamily="18" charset="0"/>
              </a:rPr>
              <a:t>a ceremony-</a:t>
            </a:r>
            <a:r>
              <a:rPr lang="en-US" sz="400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ru-RU" sz="4000">
                <a:solidFill>
                  <a:srgbClr val="6600CC"/>
                </a:solidFill>
                <a:latin typeface="Times New Roman" pitchFamily="18" charset="0"/>
              </a:rPr>
              <a:t>церемония</a:t>
            </a:r>
            <a:r>
              <a:rPr lang="ru-RU" sz="4000">
                <a:solidFill>
                  <a:srgbClr val="6600CC"/>
                </a:solidFill>
              </a:rPr>
              <a:t/>
            </a:r>
            <a:br>
              <a:rPr lang="ru-RU" sz="4000">
                <a:solidFill>
                  <a:srgbClr val="6600CC"/>
                </a:solidFill>
              </a:rPr>
            </a:br>
            <a:endParaRPr lang="ru-RU" sz="4000">
              <a:solidFill>
                <a:srgbClr val="66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6600CC"/>
                </a:solidFill>
                <a:latin typeface="Rockwell Extra Bold" pitchFamily="18" charset="0"/>
              </a:rPr>
              <a:t>BUCKINGHAM PALACE</a:t>
            </a:r>
            <a:endParaRPr lang="ru-RU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31752" name="Picture 8" descr="32829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14400"/>
            <a:ext cx="78486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fotolia_12765185_X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0"/>
            <a:ext cx="4318000" cy="3238500"/>
          </a:xfrm>
          <a:prstGeom prst="rect">
            <a:avLst/>
          </a:prstGeom>
          <a:noFill/>
        </p:spPr>
      </p:pic>
      <p:pic>
        <p:nvPicPr>
          <p:cNvPr id="35846" name="Picture 6" descr="buckingham-palace-a_998699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7800" y="990600"/>
            <a:ext cx="5156200" cy="4191000"/>
          </a:xfrm>
          <a:prstGeom prst="rect">
            <a:avLst/>
          </a:prstGeom>
          <a:noFill/>
        </p:spPr>
      </p:pic>
      <p:pic>
        <p:nvPicPr>
          <p:cNvPr id="35847" name="Picture 7" descr="queens_birthday_buckingham_palac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86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828800"/>
            <a:ext cx="3962400" cy="1143000"/>
          </a:xfrm>
        </p:spPr>
        <p:txBody>
          <a:bodyPr/>
          <a:lstStyle/>
          <a:p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/>
            </a:r>
            <a:br>
              <a:rPr lang="en-US" sz="4000">
                <a:solidFill>
                  <a:srgbClr val="6600CC"/>
                </a:solidFill>
                <a:latin typeface="Rockwell Extra Bold" pitchFamily="18" charset="0"/>
              </a:rPr>
            </a:br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/>
            </a:r>
            <a:br>
              <a:rPr lang="en-US" sz="4000">
                <a:solidFill>
                  <a:srgbClr val="6600CC"/>
                </a:solidFill>
                <a:latin typeface="Rockwell Extra Bold" pitchFamily="18" charset="0"/>
              </a:rPr>
            </a:br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>The Grand Hall </a:t>
            </a:r>
            <a:br>
              <a:rPr lang="en-US" sz="4000">
                <a:solidFill>
                  <a:srgbClr val="6600CC"/>
                </a:solidFill>
                <a:latin typeface="Rockwell Extra Bold" pitchFamily="18" charset="0"/>
              </a:rPr>
            </a:br>
            <a:r>
              <a:rPr lang="en-US" sz="4000" i="1">
                <a:solidFill>
                  <a:srgbClr val="6600CC"/>
                </a:solidFill>
                <a:latin typeface="Rockwell Extra Bold" pitchFamily="18" charset="0"/>
              </a:rPr>
              <a:t>and </a:t>
            </a:r>
            <a:br>
              <a:rPr lang="en-US" sz="4000" i="1">
                <a:solidFill>
                  <a:srgbClr val="6600CC"/>
                </a:solidFill>
                <a:latin typeface="Rockwell Extra Bold" pitchFamily="18" charset="0"/>
              </a:rPr>
            </a:br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>the Grand staircase</a:t>
            </a:r>
            <a:endParaRPr lang="ru-RU" sz="4000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36870" name="Picture 6" descr="8500043%20GSC%20(Derry%20Moor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609600"/>
            <a:ext cx="4637088" cy="5721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153400" cy="762000"/>
          </a:xfrm>
        </p:spPr>
        <p:txBody>
          <a:bodyPr/>
          <a:lstStyle/>
          <a:p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>The Green Drawing Room</a:t>
            </a:r>
            <a:endParaRPr lang="ru-RU" sz="4000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40965" name="Picture 5" descr="BP_GDR%20(Derry%20Moor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8027988" cy="5894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>The White Drawing Room</a:t>
            </a:r>
            <a:endParaRPr lang="ru-RU" sz="4000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43014" name="Picture 6" descr="white dr 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7924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153400" cy="715962"/>
          </a:xfrm>
        </p:spPr>
        <p:txBody>
          <a:bodyPr/>
          <a:lstStyle/>
          <a:p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>The State Dining Room</a:t>
            </a:r>
            <a:endParaRPr lang="ru-RU" sz="4000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45063" name="Picture 7" descr="BP4%20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7899400" cy="5241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>
                <a:solidFill>
                  <a:srgbClr val="6600CC"/>
                </a:solidFill>
                <a:latin typeface="Rockwell Extra Bold" pitchFamily="18" charset="0"/>
              </a:rPr>
              <a:t>The Throne Room</a:t>
            </a:r>
            <a:endParaRPr lang="ru-RU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50181" name="Picture 5" descr="imgszbD0h_jpg_556x435_q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7658100" cy="5346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77200" cy="762000"/>
          </a:xfrm>
        </p:spPr>
        <p:txBody>
          <a:bodyPr/>
          <a:lstStyle/>
          <a:p>
            <a:r>
              <a:rPr lang="en-US">
                <a:solidFill>
                  <a:srgbClr val="6600CC"/>
                </a:solidFill>
                <a:latin typeface="Rockwell Extra Bold" pitchFamily="18" charset="0"/>
              </a:rPr>
              <a:t>The Queen’s Gallery</a:t>
            </a:r>
            <a:endParaRPr lang="ru-RU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53253" name="Picture 5" descr="RT_Nash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927975" cy="565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1219200"/>
            <a:ext cx="7772400" cy="1470025"/>
          </a:xfrm>
        </p:spPr>
        <p:txBody>
          <a:bodyPr/>
          <a:lstStyle/>
          <a:p>
            <a:r>
              <a:rPr lang="en-US" sz="5000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It’s better to see something once then to hear about it a hundred times</a:t>
            </a:r>
            <a:r>
              <a:rPr lang="ru-RU" sz="5000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sz="4000"/>
              <a:t> 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000" i="1">
                <a:solidFill>
                  <a:srgbClr val="336600"/>
                </a:solidFill>
              </a:rPr>
              <a:t>Лучше</a:t>
            </a:r>
            <a:r>
              <a:rPr lang="en-US" sz="4000" i="1">
                <a:solidFill>
                  <a:srgbClr val="336600"/>
                </a:solidFill>
              </a:rPr>
              <a:t> </a:t>
            </a:r>
            <a:r>
              <a:rPr lang="ru-RU" sz="4000" i="1">
                <a:solidFill>
                  <a:srgbClr val="336600"/>
                </a:solidFill>
              </a:rPr>
              <a:t>один</a:t>
            </a:r>
            <a:r>
              <a:rPr lang="en-US" sz="4000" i="1">
                <a:solidFill>
                  <a:srgbClr val="336600"/>
                </a:solidFill>
              </a:rPr>
              <a:t> </a:t>
            </a:r>
            <a:r>
              <a:rPr lang="ru-RU" sz="4000" i="1">
                <a:solidFill>
                  <a:srgbClr val="336600"/>
                </a:solidFill>
              </a:rPr>
              <a:t>раз</a:t>
            </a:r>
            <a:r>
              <a:rPr lang="en-US" sz="4000" i="1">
                <a:solidFill>
                  <a:srgbClr val="336600"/>
                </a:solidFill>
              </a:rPr>
              <a:t> </a:t>
            </a:r>
            <a:r>
              <a:rPr lang="ru-RU" sz="4000" i="1">
                <a:solidFill>
                  <a:srgbClr val="336600"/>
                </a:solidFill>
              </a:rPr>
              <a:t>увидеть</a:t>
            </a:r>
            <a:r>
              <a:rPr lang="en-US" sz="4000" i="1">
                <a:solidFill>
                  <a:srgbClr val="336600"/>
                </a:solidFill>
              </a:rPr>
              <a:t>, </a:t>
            </a:r>
            <a:r>
              <a:rPr lang="ru-RU" sz="4000" i="1">
                <a:solidFill>
                  <a:srgbClr val="336600"/>
                </a:solidFill>
              </a:rPr>
              <a:t>чем</a:t>
            </a:r>
            <a:r>
              <a:rPr lang="en-US" sz="4000" i="1">
                <a:solidFill>
                  <a:srgbClr val="336600"/>
                </a:solidFill>
              </a:rPr>
              <a:t> </a:t>
            </a:r>
            <a:r>
              <a:rPr lang="ru-RU" sz="4000" i="1">
                <a:solidFill>
                  <a:srgbClr val="336600"/>
                </a:solidFill>
              </a:rPr>
              <a:t>сто</a:t>
            </a:r>
            <a:r>
              <a:rPr lang="en-US" sz="4000" i="1">
                <a:solidFill>
                  <a:srgbClr val="336600"/>
                </a:solidFill>
              </a:rPr>
              <a:t> </a:t>
            </a:r>
            <a:r>
              <a:rPr lang="ru-RU" sz="4000" i="1">
                <a:solidFill>
                  <a:srgbClr val="336600"/>
                </a:solidFill>
              </a:rPr>
              <a:t>раз</a:t>
            </a:r>
            <a:r>
              <a:rPr lang="en-US" sz="4000" i="1">
                <a:solidFill>
                  <a:srgbClr val="336600"/>
                </a:solidFill>
              </a:rPr>
              <a:t> </a:t>
            </a:r>
            <a:r>
              <a:rPr lang="ru-RU" sz="4000" i="1">
                <a:solidFill>
                  <a:srgbClr val="336600"/>
                </a:solidFill>
              </a:rPr>
              <a:t>услышать.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>The Queen’s Gallery</a:t>
            </a:r>
            <a:endParaRPr lang="ru-RU" sz="4000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55301" name="Picture 5" descr="G3_Pennethorne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90600"/>
            <a:ext cx="7772400" cy="5522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153400" cy="868362"/>
          </a:xfrm>
        </p:spPr>
        <p:txBody>
          <a:bodyPr/>
          <a:lstStyle/>
          <a:p>
            <a:r>
              <a:rPr lang="en-US">
                <a:solidFill>
                  <a:srgbClr val="6600CC"/>
                </a:solidFill>
                <a:latin typeface="Rockwell Extra Bold" pitchFamily="18" charset="0"/>
              </a:rPr>
              <a:t>The Gold State Coach</a:t>
            </a:r>
            <a:r>
              <a:rPr lang="en-US"/>
              <a:t> </a:t>
            </a:r>
            <a:endParaRPr lang="ru-RU"/>
          </a:p>
        </p:txBody>
      </p:sp>
      <p:pic>
        <p:nvPicPr>
          <p:cNvPr id="59397" name="Picture 5" descr="8540523%20Gold%20State%20Coa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8001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/>
          <a:lstStyle/>
          <a:p>
            <a:r>
              <a:rPr lang="en-US" sz="4000">
                <a:solidFill>
                  <a:srgbClr val="6600CC"/>
                </a:solidFill>
                <a:latin typeface="Rockwell Extra Bold" pitchFamily="18" charset="0"/>
              </a:rPr>
              <a:t>The Ball Room</a:t>
            </a:r>
            <a:endParaRPr lang="ru-RU" sz="4000">
              <a:solidFill>
                <a:srgbClr val="6600CC"/>
              </a:solidFill>
              <a:latin typeface="Rockwell Extra Bold" pitchFamily="18" charset="0"/>
            </a:endParaRPr>
          </a:p>
        </p:txBody>
      </p:sp>
      <p:pic>
        <p:nvPicPr>
          <p:cNvPr id="62472" name="Picture 8" descr="ball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8077200" cy="5543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i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True or false?</a:t>
            </a:r>
            <a:endParaRPr lang="ru-RU" i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6248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660066"/>
                </a:solidFill>
                <a:latin typeface="Times New Roman" pitchFamily="18" charset="0"/>
              </a:rPr>
              <a:t>1. If the Queen’s flag is  outside the palace,  the Queen is at home.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660066"/>
                </a:solidFill>
                <a:latin typeface="Times New Roman" pitchFamily="18" charset="0"/>
              </a:rPr>
              <a:t>2. Buckingham Palace has 770 rooms.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660066"/>
                </a:solidFill>
                <a:latin typeface="Times New Roman" pitchFamily="18" charset="0"/>
              </a:rPr>
              <a:t>3. There is a table where 60 people can sit and have meals in the Green Drawing Room. 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660066"/>
                </a:solidFill>
                <a:latin typeface="Times New Roman" pitchFamily="18" charset="0"/>
              </a:rPr>
              <a:t>4. The Queen meets guests on special days in the Throne room. 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660066"/>
                </a:solidFill>
                <a:latin typeface="Times New Roman" pitchFamily="18" charset="0"/>
              </a:rPr>
              <a:t>5. You can  see  beautiful paintings, statues, different pieces of furniture in the Ball Room.</a:t>
            </a:r>
            <a:endParaRPr lang="ru-RU" b="1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553200" y="1295400"/>
            <a:ext cx="2590800" cy="4754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CC"/>
                </a:solidFill>
              </a:rPr>
              <a:t>TRUE</a:t>
            </a:r>
          </a:p>
          <a:p>
            <a:pPr>
              <a:lnSpc>
                <a:spcPct val="90000"/>
              </a:lnSpc>
            </a:pPr>
            <a:endParaRPr lang="en-US" b="1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CC"/>
                </a:solidFill>
              </a:rPr>
              <a:t>FALSE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b="1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CC"/>
                </a:solidFill>
              </a:rPr>
              <a:t>FALSE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b="1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CC"/>
                </a:solidFill>
              </a:rPr>
              <a:t>TRUE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b="1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b="1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CC"/>
                </a:solidFill>
              </a:rPr>
              <a:t>FALSE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1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1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1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1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1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1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1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1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1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12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12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12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6202362"/>
          </a:xfrm>
        </p:spPr>
        <p:txBody>
          <a:bodyPr/>
          <a:lstStyle/>
          <a:p>
            <a:r>
              <a:rPr lang="en-US" sz="4000" b="1" u="sng">
                <a:solidFill>
                  <a:srgbClr val="0000FF"/>
                </a:solidFill>
                <a:latin typeface="Times New Roman" pitchFamily="18" charset="0"/>
              </a:rPr>
              <a:t>Thomas Jefferson Building</a:t>
            </a:r>
            <a:r>
              <a:rPr lang="ru-RU" sz="4000" b="1" u="sng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sz="4000" b="1" u="sng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0000FF"/>
                </a:solidFill>
                <a:latin typeface="Times New Roman" pitchFamily="18" charset="0"/>
              </a:rPr>
              <a:t>John Adams Building </a:t>
            </a:r>
            <a:r>
              <a:rPr lang="ru-RU" sz="4000" b="1" u="sng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sz="4000" b="1" u="sng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0000FF"/>
                </a:solidFill>
                <a:latin typeface="Times New Roman" pitchFamily="18" charset="0"/>
              </a:rPr>
              <a:t>James Madison Memorial Building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400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u="sng">
                <a:solidFill>
                  <a:srgbClr val="0000FF"/>
                </a:solidFill>
                <a:latin typeface="Times New Roman" pitchFamily="18" charset="0"/>
              </a:rPr>
              <a:t>a manuscript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 – </a:t>
            </a:r>
            <a:r>
              <a:rPr lang="ru-RU" sz="4000">
                <a:solidFill>
                  <a:srgbClr val="0000FF"/>
                </a:solidFill>
                <a:latin typeface="Times New Roman" pitchFamily="18" charset="0"/>
              </a:rPr>
              <a:t>манускрипт</a:t>
            </a:r>
            <a:br>
              <a:rPr lang="ru-RU" sz="400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0000FF"/>
                </a:solidFill>
                <a:latin typeface="Times New Roman" pitchFamily="18" charset="0"/>
              </a:rPr>
              <a:t>circular in shape</a:t>
            </a:r>
            <a:r>
              <a:rPr lang="ru-RU" sz="4000">
                <a:solidFill>
                  <a:srgbClr val="0000FF"/>
                </a:solidFill>
                <a:latin typeface="Times New Roman" pitchFamily="18" charset="0"/>
              </a:rPr>
              <a:t>-круглой формы</a:t>
            </a:r>
            <a:br>
              <a:rPr lang="ru-RU" sz="400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0000FF"/>
                </a:solidFill>
                <a:latin typeface="Times New Roman" pitchFamily="18" charset="0"/>
              </a:rPr>
              <a:t>a balcony</a:t>
            </a:r>
            <a:r>
              <a:rPr lang="ru-RU" sz="4000">
                <a:solidFill>
                  <a:srgbClr val="0000FF"/>
                </a:solidFill>
                <a:latin typeface="Times New Roman" pitchFamily="18" charset="0"/>
              </a:rPr>
              <a:t> – балкон</a:t>
            </a:r>
            <a:br>
              <a:rPr lang="ru-RU" sz="400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000" b="1" u="sng">
                <a:solidFill>
                  <a:srgbClr val="0000FF"/>
                </a:solidFill>
                <a:latin typeface="Times New Roman" pitchFamily="18" charset="0"/>
              </a:rPr>
              <a:t>a dome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ru-RU" sz="4000">
                <a:solidFill>
                  <a:srgbClr val="0000FF"/>
                </a:solidFill>
                <a:latin typeface="Times New Roman" pitchFamily="18" charset="0"/>
              </a:rPr>
              <a:t>купол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400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76872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868362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Library of Congress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68613" name="Picture 5" descr="24894286_library_of_Congr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19200"/>
            <a:ext cx="77724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Library of Congress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79879" name="Picture 7" descr="jefferso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4210050" cy="3295650"/>
          </a:xfrm>
          <a:prstGeom prst="rect">
            <a:avLst/>
          </a:prstGeom>
          <a:noFill/>
        </p:spPr>
      </p:pic>
      <p:pic>
        <p:nvPicPr>
          <p:cNvPr id="79880" name="Picture 8" descr="159181634_7zxeK-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819400"/>
            <a:ext cx="46482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Library of Congress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200711" name="Picture 7" descr="library-of-congress-jeffersons-libra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371600"/>
            <a:ext cx="3733800" cy="2462213"/>
          </a:xfrm>
          <a:prstGeom prst="rect">
            <a:avLst/>
          </a:prstGeom>
          <a:noFill/>
        </p:spPr>
      </p:pic>
      <p:pic>
        <p:nvPicPr>
          <p:cNvPr id="200712" name="Picture 8" descr="биб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0"/>
            <a:ext cx="4064000" cy="3048000"/>
          </a:xfrm>
          <a:prstGeom prst="rect">
            <a:avLst/>
          </a:prstGeom>
          <a:noFill/>
        </p:spPr>
      </p:pic>
      <p:pic>
        <p:nvPicPr>
          <p:cNvPr id="200713" name="Picture 9" descr="Lib_of_Congress_John_Adam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3657600"/>
            <a:ext cx="3670300" cy="2936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Capitol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73733" name="Picture 5" descr="WashCapitol(6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371600"/>
            <a:ext cx="77724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Library of Congress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76807" name="Picture 7" descr="lafla1806 -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295400"/>
            <a:ext cx="2971800" cy="2035175"/>
          </a:xfrm>
          <a:prstGeom prst="rect">
            <a:avLst/>
          </a:prstGeom>
          <a:noFill/>
        </p:spPr>
      </p:pic>
      <p:pic>
        <p:nvPicPr>
          <p:cNvPr id="76812" name="Picture 12" descr="usnp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62400"/>
            <a:ext cx="3124200" cy="2560638"/>
          </a:xfrm>
          <a:prstGeom prst="rect">
            <a:avLst/>
          </a:prstGeom>
          <a:noFill/>
        </p:spPr>
      </p:pic>
      <p:pic>
        <p:nvPicPr>
          <p:cNvPr id="76813" name="Picture 13" descr="liberty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295400"/>
            <a:ext cx="3733800" cy="2693988"/>
          </a:xfrm>
          <a:prstGeom prst="rect">
            <a:avLst/>
          </a:prstGeom>
          <a:noFill/>
        </p:spPr>
      </p:pic>
      <p:pic>
        <p:nvPicPr>
          <p:cNvPr id="76814" name="Picture 14" descr="be0003_7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429000"/>
            <a:ext cx="3476625" cy="2598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2133600"/>
            <a:ext cx="7086600" cy="1676400"/>
          </a:xfrm>
        </p:spPr>
        <p:txBody>
          <a:bodyPr/>
          <a:lstStyle/>
          <a:p>
            <a:endParaRPr lang="ru-RU" sz="60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7" name="Picture 5" descr="gb -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3962400" cy="2359025"/>
          </a:xfrm>
          <a:prstGeom prst="rect">
            <a:avLst/>
          </a:prstGeom>
          <a:noFill/>
        </p:spPr>
      </p:pic>
      <p:pic>
        <p:nvPicPr>
          <p:cNvPr id="8199" name="Picture 7" descr="russian-flag_Varna-ru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981200"/>
            <a:ext cx="4010025" cy="2673350"/>
          </a:xfrm>
          <a:prstGeom prst="rect">
            <a:avLst/>
          </a:prstGeom>
          <a:noFill/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971800" y="1752600"/>
            <a:ext cx="27590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Countries,</a:t>
            </a: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3581400" y="2286000"/>
            <a:ext cx="16891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0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cities,</a:t>
            </a:r>
            <a:r>
              <a:rPr lang="en-US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2819400" y="3810000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sights</a:t>
            </a:r>
            <a:endParaRPr lang="ru-RU" sz="40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203" name="Picture 11" descr="294 - коп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191000"/>
            <a:ext cx="3695700" cy="246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153400" cy="8382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Library of Congress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86023" name="Picture 7" descr="Interior_of_the_Library_of_Cong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7772400" cy="528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Library of Congress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198659" name="Picture 3" descr="Library_of_Congress_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4419600" cy="4038600"/>
          </a:xfrm>
          <a:prstGeom prst="rect">
            <a:avLst/>
          </a:prstGeom>
          <a:noFill/>
        </p:spPr>
      </p:pic>
      <p:pic>
        <p:nvPicPr>
          <p:cNvPr id="198660" name="Picture 4" descr="interior-art-at-the-library-of-congress-jefferson-building-carol-m-highsmi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909888"/>
            <a:ext cx="4572000" cy="3649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Library of Congress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203783" name="Picture 7" descr="2405977620_fccdc44f5c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7620000" cy="5337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9144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Reading Room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88069" name="Picture 5" descr="library_of_congress_rea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7772400" cy="498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Reading Room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93191" name="Picture 7" descr="stock-photo-interior-library-of-congress-reading-room-in-washington-dc-330850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7467600" cy="5160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Rockwell Extra Bold" pitchFamily="18" charset="0"/>
              </a:rPr>
              <a:t>The Reading Room</a:t>
            </a:r>
            <a:endParaRPr lang="ru-RU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96261" name="Picture 5" descr="20050204_statu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4724400" cy="4191000"/>
          </a:xfrm>
          <a:prstGeom prst="rect">
            <a:avLst/>
          </a:prstGeom>
          <a:noFill/>
        </p:spPr>
      </p:pic>
      <p:pic>
        <p:nvPicPr>
          <p:cNvPr id="96262" name="Picture 6" descr="loc_moses-2_frontal_mylo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95400"/>
            <a:ext cx="2678113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00FF"/>
                </a:solidFill>
                <a:latin typeface="Rockwell Extra Bold" pitchFamily="18" charset="0"/>
              </a:rPr>
              <a:t>The Dome of the Reading Room</a:t>
            </a:r>
            <a:endParaRPr lang="ru-RU" sz="4000">
              <a:solidFill>
                <a:srgbClr val="0000FF"/>
              </a:solidFill>
              <a:latin typeface="Rockwell Extra Bold" pitchFamily="18" charset="0"/>
            </a:endParaRPr>
          </a:p>
        </p:txBody>
      </p:sp>
      <p:pic>
        <p:nvPicPr>
          <p:cNvPr id="99333" name="Picture 5" descr="800px-Dome_Main_Reading_Room_Library_of_Cong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True or false?</a:t>
            </a:r>
            <a:endParaRPr lang="ru-RU" i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6400800" cy="5105400"/>
          </a:xfrm>
        </p:spPr>
        <p:txBody>
          <a:bodyPr/>
          <a:lstStyle/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The Library started in 1900.</a:t>
            </a:r>
          </a:p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The Library has three buildings and is situated in the United States Capitol.</a:t>
            </a:r>
          </a:p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There  are more than 80 million  things in collections of books, newspapers, manuscripts, films, maps, works of drama, music and art.</a:t>
            </a:r>
          </a:p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The Reading Room  is circular in shape.</a:t>
            </a:r>
          </a:p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There are 10 large marble columns and 14 bronze statues near the columns in the Reading Room.</a:t>
            </a:r>
            <a:endParaRPr lang="ru-RU" sz="2600" b="1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629400" y="1295400"/>
            <a:ext cx="2057400" cy="5105400"/>
          </a:xfrm>
        </p:spPr>
        <p:txBody>
          <a:bodyPr/>
          <a:lstStyle/>
          <a:p>
            <a:r>
              <a:rPr lang="en-US" sz="2600" b="1">
                <a:solidFill>
                  <a:srgbClr val="0000CC"/>
                </a:solidFill>
              </a:rPr>
              <a:t>FALSE</a:t>
            </a:r>
          </a:p>
          <a:p>
            <a:r>
              <a:rPr lang="en-US" sz="2600" b="1">
                <a:solidFill>
                  <a:srgbClr val="0000CC"/>
                </a:solidFill>
              </a:rPr>
              <a:t>TRUE</a:t>
            </a:r>
          </a:p>
          <a:p>
            <a:endParaRPr lang="en-US" sz="2600" b="1">
              <a:solidFill>
                <a:srgbClr val="0000CC"/>
              </a:solidFill>
            </a:endParaRPr>
          </a:p>
          <a:p>
            <a:endParaRPr lang="en-US" sz="2600" b="1">
              <a:solidFill>
                <a:srgbClr val="0000CC"/>
              </a:solidFill>
            </a:endParaRPr>
          </a:p>
          <a:p>
            <a:r>
              <a:rPr lang="en-US" sz="2600" b="1">
                <a:solidFill>
                  <a:srgbClr val="0000CC"/>
                </a:solidFill>
              </a:rPr>
              <a:t>TRUE</a:t>
            </a:r>
          </a:p>
          <a:p>
            <a:endParaRPr lang="en-US" sz="2600" b="1">
              <a:solidFill>
                <a:srgbClr val="0000CC"/>
              </a:solidFill>
            </a:endParaRPr>
          </a:p>
          <a:p>
            <a:endParaRPr lang="en-US" sz="2600" b="1">
              <a:solidFill>
                <a:srgbClr val="0000CC"/>
              </a:solidFill>
            </a:endParaRPr>
          </a:p>
          <a:p>
            <a:r>
              <a:rPr lang="en-US" sz="2600" b="1">
                <a:solidFill>
                  <a:srgbClr val="0000CC"/>
                </a:solidFill>
              </a:rPr>
              <a:t>TRUE</a:t>
            </a:r>
          </a:p>
          <a:p>
            <a:endParaRPr lang="en-US" sz="2600" b="1">
              <a:solidFill>
                <a:srgbClr val="0000CC"/>
              </a:solidFill>
            </a:endParaRPr>
          </a:p>
          <a:p>
            <a:r>
              <a:rPr lang="en-US" sz="2600" b="1">
                <a:solidFill>
                  <a:srgbClr val="0000CC"/>
                </a:solidFill>
              </a:rPr>
              <a:t>FALSE</a:t>
            </a:r>
            <a:endParaRPr lang="ru-RU" sz="26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91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914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1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1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1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1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914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14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14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14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14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914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5800" cy="5943600"/>
          </a:xfrm>
        </p:spPr>
        <p:txBody>
          <a:bodyPr/>
          <a:lstStyle/>
          <a:p>
            <a:r>
              <a:rPr lang="en-US" b="1" u="sng">
                <a:solidFill>
                  <a:srgbClr val="009900"/>
                </a:solidFill>
                <a:latin typeface="Times New Roman" pitchFamily="18" charset="0"/>
              </a:rPr>
              <a:t>to defend</a:t>
            </a:r>
            <a:r>
              <a:rPr lang="en-US">
                <a:solidFill>
                  <a:srgbClr val="009900"/>
                </a:solidFill>
                <a:latin typeface="Times New Roman" pitchFamily="18" charset="0"/>
              </a:rPr>
              <a:t> - </a:t>
            </a:r>
            <a:r>
              <a:rPr lang="ru-RU">
                <a:solidFill>
                  <a:srgbClr val="009900"/>
                </a:solidFill>
                <a:latin typeface="Times New Roman" pitchFamily="18" charset="0"/>
              </a:rPr>
              <a:t>защищать</a:t>
            </a:r>
            <a:br>
              <a:rPr lang="ru-RU">
                <a:solidFill>
                  <a:srgbClr val="009900"/>
                </a:solidFill>
                <a:latin typeface="Times New Roman" pitchFamily="18" charset="0"/>
              </a:rPr>
            </a:br>
            <a:r>
              <a:rPr lang="en-US" b="1" u="sng">
                <a:solidFill>
                  <a:srgbClr val="009900"/>
                </a:solidFill>
                <a:latin typeface="Times New Roman" pitchFamily="18" charset="0"/>
              </a:rPr>
              <a:t>a</a:t>
            </a:r>
            <a:r>
              <a:rPr lang="en-US" u="sng">
                <a:solidFill>
                  <a:srgbClr val="009900"/>
                </a:solidFill>
                <a:latin typeface="Times New Roman" pitchFamily="18" charset="0"/>
              </a:rPr>
              <a:t>  </a:t>
            </a:r>
            <a:r>
              <a:rPr lang="en-US" b="1" u="sng">
                <a:solidFill>
                  <a:srgbClr val="009900"/>
                </a:solidFill>
                <a:latin typeface="Times New Roman" pitchFamily="18" charset="0"/>
              </a:rPr>
              <a:t>souvenir market</a:t>
            </a:r>
            <a:r>
              <a:rPr lang="en-US">
                <a:solidFill>
                  <a:srgbClr val="009900"/>
                </a:solidFill>
                <a:latin typeface="Times New Roman" pitchFamily="18" charset="0"/>
              </a:rPr>
              <a:t> – </a:t>
            </a:r>
            <a:r>
              <a:rPr lang="ru-RU">
                <a:solidFill>
                  <a:srgbClr val="009900"/>
                </a:solidFill>
                <a:latin typeface="Times New Roman" pitchFamily="18" charset="0"/>
              </a:rPr>
              <a:t>рынок сувениров</a:t>
            </a:r>
            <a:br>
              <a:rPr lang="ru-RU">
                <a:solidFill>
                  <a:srgbClr val="009900"/>
                </a:solidFill>
                <a:latin typeface="Times New Roman" pitchFamily="18" charset="0"/>
              </a:rPr>
            </a:br>
            <a:r>
              <a:rPr lang="en-US" b="1" u="sng">
                <a:solidFill>
                  <a:srgbClr val="009900"/>
                </a:solidFill>
                <a:latin typeface="Times New Roman" pitchFamily="18" charset="0"/>
              </a:rPr>
              <a:t>The Palace of Russian Dining</a:t>
            </a:r>
            <a:r>
              <a:rPr lang="en-US">
                <a:solidFill>
                  <a:srgbClr val="009900"/>
                </a:solidFill>
                <a:latin typeface="Times New Roman" pitchFamily="18" charset="0"/>
              </a:rPr>
              <a:t> – </a:t>
            </a:r>
            <a:r>
              <a:rPr lang="ru-RU">
                <a:solidFill>
                  <a:srgbClr val="009900"/>
                </a:solidFill>
                <a:latin typeface="Times New Roman" pitchFamily="18" charset="0"/>
              </a:rPr>
              <a:t>Дворец российской трапезы</a:t>
            </a:r>
            <a:br>
              <a:rPr lang="ru-RU">
                <a:solidFill>
                  <a:srgbClr val="009900"/>
                </a:solidFill>
                <a:latin typeface="Times New Roman" pitchFamily="18" charset="0"/>
              </a:rPr>
            </a:br>
            <a:r>
              <a:rPr lang="en-US" b="1" u="sng">
                <a:solidFill>
                  <a:srgbClr val="009900"/>
                </a:solidFill>
                <a:latin typeface="Times New Roman" pitchFamily="18" charset="0"/>
              </a:rPr>
              <a:t>a marriage</a:t>
            </a:r>
            <a:r>
              <a:rPr lang="en-US">
                <a:solidFill>
                  <a:srgbClr val="009900"/>
                </a:solidFill>
                <a:latin typeface="Times New Roman" pitchFamily="18" charset="0"/>
              </a:rPr>
              <a:t>  - </a:t>
            </a:r>
            <a:r>
              <a:rPr lang="ru-RU">
                <a:solidFill>
                  <a:srgbClr val="009900"/>
                </a:solidFill>
                <a:latin typeface="Times New Roman" pitchFamily="18" charset="0"/>
              </a:rPr>
              <a:t>свадьба</a:t>
            </a:r>
            <a:br>
              <a:rPr lang="ru-RU">
                <a:solidFill>
                  <a:srgbClr val="009900"/>
                </a:solidFill>
                <a:latin typeface="Times New Roman" pitchFamily="18" charset="0"/>
              </a:rPr>
            </a:br>
            <a:r>
              <a:rPr lang="en-US" b="1" u="sng">
                <a:solidFill>
                  <a:srgbClr val="009900"/>
                </a:solidFill>
                <a:latin typeface="Times New Roman" pitchFamily="18" charset="0"/>
              </a:rPr>
              <a:t>a grown-up-</a:t>
            </a:r>
            <a:r>
              <a:rPr lang="en-US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ru-RU">
                <a:solidFill>
                  <a:srgbClr val="009900"/>
                </a:solidFill>
                <a:latin typeface="Times New Roman" pitchFamily="18" charset="0"/>
              </a:rPr>
              <a:t>взрослый</a:t>
            </a:r>
            <a:r>
              <a:rPr lang="en-US">
                <a:solidFill>
                  <a:srgbClr val="009900"/>
                </a:solidFill>
                <a:latin typeface="Rockwell Extra Bold" pitchFamily="18" charset="0"/>
              </a:rPr>
              <a:t/>
            </a:r>
            <a:br>
              <a:rPr lang="en-US">
                <a:solidFill>
                  <a:srgbClr val="009900"/>
                </a:solidFill>
                <a:latin typeface="Rockwell Extra Bold" pitchFamily="18" charset="0"/>
              </a:rPr>
            </a:br>
            <a:endParaRPr lang="ru-RU">
              <a:solidFill>
                <a:srgbClr val="009900"/>
              </a:solidFill>
              <a:latin typeface="Rockwell Extra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001000" cy="868362"/>
          </a:xfrm>
        </p:spPr>
        <p:txBody>
          <a:bodyPr/>
          <a:lstStyle/>
          <a:p>
            <a:r>
              <a:rPr lang="en-US" sz="4000">
                <a:solidFill>
                  <a:srgbClr val="009900"/>
                </a:solidFill>
                <a:latin typeface="Rockwell Extra Bold" pitchFamily="18" charset="0"/>
              </a:rPr>
              <a:t>The Kremlin in Izmailovo</a:t>
            </a:r>
            <a:endParaRPr lang="ru-RU" sz="4000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06502" name="Picture 6" descr="6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5946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15" name="Group 179"/>
          <p:cNvGraphicFramePr>
            <a:graphicFrameLocks noGrp="1"/>
          </p:cNvGraphicFramePr>
          <p:nvPr/>
        </p:nvGraphicFramePr>
        <p:xfrm>
          <a:off x="0" y="0"/>
          <a:ext cx="9144000" cy="6774816"/>
        </p:xfrm>
        <a:graphic>
          <a:graphicData uri="http://schemas.openxmlformats.org/drawingml/2006/table">
            <a:tbl>
              <a:tblPr/>
              <a:tblGrid>
                <a:gridCol w="1447800"/>
                <a:gridCol w="1600200"/>
                <a:gridCol w="1371600"/>
                <a:gridCol w="2209800"/>
                <a:gridCol w="2514600"/>
              </a:tblGrid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Country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Population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Capital / Date of the foundation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National Symbols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6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9900"/>
                </a:solidFill>
                <a:latin typeface="Rockwell Extra Bold" pitchFamily="18" charset="0"/>
              </a:rPr>
              <a:t>The Kremlin in Izmailovo</a:t>
            </a:r>
            <a:endParaRPr lang="ru-RU" sz="4000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206853" name="Picture 5" descr="IMG_39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71600"/>
            <a:ext cx="7543800" cy="491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9900"/>
                </a:solidFill>
                <a:latin typeface="Rockwell Extra Bold" pitchFamily="18" charset="0"/>
              </a:rPr>
              <a:t>The Kremlin in Izmailovo</a:t>
            </a:r>
            <a:endParaRPr lang="ru-RU" sz="4000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08552" name="Picture 8" descr="кремль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19200"/>
            <a:ext cx="5181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9900"/>
                </a:solidFill>
                <a:latin typeface="Rockwell Extra Bold" pitchFamily="18" charset="0"/>
              </a:rPr>
              <a:t>The Souvenir Market</a:t>
            </a:r>
            <a:endParaRPr lang="ru-RU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12647" name="Picture 7" descr="вер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5080000" cy="3810000"/>
          </a:xfrm>
          <a:prstGeom prst="rect">
            <a:avLst/>
          </a:prstGeom>
          <a:noFill/>
        </p:spPr>
      </p:pic>
      <p:pic>
        <p:nvPicPr>
          <p:cNvPr id="112648" name="Picture 8" descr="рын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048000"/>
            <a:ext cx="411480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9900"/>
                </a:solidFill>
                <a:latin typeface="Rockwell Extra Bold" pitchFamily="18" charset="0"/>
              </a:rPr>
              <a:t>The Church</a:t>
            </a:r>
            <a:endParaRPr lang="ru-RU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15717" name="Picture 5" descr="храм свят никол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72390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9900"/>
                </a:solidFill>
                <a:latin typeface="Rockwell Extra Bold" pitchFamily="18" charset="0"/>
              </a:rPr>
              <a:t>The Palace of Russian Dining</a:t>
            </a:r>
            <a:endParaRPr lang="ru-RU" sz="4000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18790" name="Picture 6" descr="дворец рос трапез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701040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9900"/>
                </a:solidFill>
                <a:latin typeface="Rockwell Extra Bold" pitchFamily="18" charset="0"/>
              </a:rPr>
              <a:t>The Kremlin in Izmailovo</a:t>
            </a:r>
            <a:endParaRPr lang="ru-RU" sz="4000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21863" name="Picture 7" descr="муз хлеб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19200"/>
            <a:ext cx="3810000" cy="2857500"/>
          </a:xfrm>
          <a:prstGeom prst="rect">
            <a:avLst/>
          </a:prstGeom>
          <a:noFill/>
        </p:spPr>
      </p:pic>
      <p:pic>
        <p:nvPicPr>
          <p:cNvPr id="121864" name="Picture 8" descr="IMG_40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581400"/>
            <a:ext cx="4114800" cy="3086100"/>
          </a:xfrm>
          <a:prstGeom prst="rect">
            <a:avLst/>
          </a:prstGeom>
          <a:noFill/>
        </p:spPr>
      </p:pic>
      <p:pic>
        <p:nvPicPr>
          <p:cNvPr id="121865" name="Picture 9" descr="танц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5400"/>
            <a:ext cx="3962400" cy="296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9900"/>
                </a:solidFill>
                <a:latin typeface="Rockwell Extra Bold" pitchFamily="18" charset="0"/>
              </a:rPr>
              <a:t>The Kremlin in Izmailovo</a:t>
            </a:r>
            <a:endParaRPr lang="ru-RU" sz="4000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24933" name="Picture 5" descr="свадьб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581400"/>
            <a:ext cx="4267200" cy="2835275"/>
          </a:xfrm>
          <a:prstGeom prst="rect">
            <a:avLst/>
          </a:prstGeom>
          <a:noFill/>
        </p:spPr>
      </p:pic>
      <p:pic>
        <p:nvPicPr>
          <p:cNvPr id="124934" name="Picture 6" descr="ремесл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71600"/>
            <a:ext cx="3733800" cy="2465388"/>
          </a:xfrm>
          <a:prstGeom prst="rect">
            <a:avLst/>
          </a:prstGeom>
          <a:noFill/>
        </p:spPr>
      </p:pic>
      <p:pic>
        <p:nvPicPr>
          <p:cNvPr id="124936" name="Picture 8" descr="картин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447800"/>
            <a:ext cx="3733800" cy="2478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9900"/>
                </a:solidFill>
                <a:latin typeface="Rockwell Extra Bold" pitchFamily="18" charset="0"/>
              </a:rPr>
              <a:t>The Museum of Toys</a:t>
            </a:r>
            <a:endParaRPr lang="ru-RU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28005" name="Picture 5" descr="игруш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19200"/>
            <a:ext cx="6400800" cy="5205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009900"/>
                </a:solidFill>
                <a:latin typeface="Rockwell Extra Bold" pitchFamily="18" charset="0"/>
              </a:rPr>
              <a:t>The Museum of Russian Costume</a:t>
            </a:r>
            <a:endParaRPr lang="ru-RU" sz="4000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31077" name="Picture 5" descr="рус комтюм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343400"/>
            <a:ext cx="3149600" cy="2109788"/>
          </a:xfrm>
          <a:prstGeom prst="rect">
            <a:avLst/>
          </a:prstGeom>
          <a:noFill/>
        </p:spPr>
      </p:pic>
      <p:pic>
        <p:nvPicPr>
          <p:cNvPr id="131078" name="Picture 6" descr="рус кос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676400"/>
            <a:ext cx="3606800" cy="2416175"/>
          </a:xfrm>
          <a:prstGeom prst="rect">
            <a:avLst/>
          </a:prstGeom>
          <a:noFill/>
        </p:spPr>
      </p:pic>
      <p:pic>
        <p:nvPicPr>
          <p:cNvPr id="131079" name="Picture 7" descr="рус костю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676400"/>
            <a:ext cx="28194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9900"/>
                </a:solidFill>
                <a:latin typeface="Rockwell Extra Bold" pitchFamily="18" charset="0"/>
              </a:rPr>
              <a:t>The Museum of Bread</a:t>
            </a:r>
            <a:endParaRPr lang="ru-RU">
              <a:solidFill>
                <a:srgbClr val="009900"/>
              </a:solidFill>
              <a:latin typeface="Rockwell Extra Bold" pitchFamily="18" charset="0"/>
            </a:endParaRPr>
          </a:p>
        </p:txBody>
      </p:sp>
      <p:pic>
        <p:nvPicPr>
          <p:cNvPr id="134149" name="Picture 5" descr="рус костюм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3124200" cy="4038600"/>
          </a:xfrm>
          <a:prstGeom prst="rect">
            <a:avLst/>
          </a:prstGeom>
          <a:noFill/>
        </p:spPr>
      </p:pic>
      <p:pic>
        <p:nvPicPr>
          <p:cNvPr id="134150" name="Picture 6" descr="муз хлеба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752600"/>
            <a:ext cx="49530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305" name="Group 129"/>
          <p:cNvGraphicFramePr>
            <a:graphicFrameLocks noGrp="1"/>
          </p:cNvGraphicFramePr>
          <p:nvPr/>
        </p:nvGraphicFramePr>
        <p:xfrm>
          <a:off x="0" y="685800"/>
          <a:ext cx="9144000" cy="2047875"/>
        </p:xfrm>
        <a:graphic>
          <a:graphicData uri="http://schemas.openxmlformats.org/drawingml/2006/table">
            <a:tbl>
              <a:tblPr/>
              <a:tblGrid>
                <a:gridCol w="1371600"/>
                <a:gridCol w="1600200"/>
                <a:gridCol w="1368425"/>
                <a:gridCol w="2246313"/>
                <a:gridCol w="2557462"/>
              </a:tblGrid>
              <a:tr h="2047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Great Britain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The British Isles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 million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London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47AD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Big Ben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Queen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Double-decker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8307" name="Group 131"/>
          <p:cNvGraphicFramePr>
            <a:graphicFrameLocks noGrp="1"/>
          </p:cNvGraphicFramePr>
          <p:nvPr/>
        </p:nvGraphicFramePr>
        <p:xfrm>
          <a:off x="0" y="0"/>
          <a:ext cx="9144000" cy="701040"/>
        </p:xfrm>
        <a:graphic>
          <a:graphicData uri="http://schemas.openxmlformats.org/drawingml/2006/table">
            <a:tbl>
              <a:tblPr/>
              <a:tblGrid>
                <a:gridCol w="1371600"/>
                <a:gridCol w="1600200"/>
                <a:gridCol w="1371600"/>
                <a:gridCol w="2209800"/>
                <a:gridCol w="2590800"/>
              </a:tblGrid>
              <a:tr h="700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Country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Population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Capital / Date of the foundation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National Symbols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8313" name="Group 137"/>
          <p:cNvGraphicFramePr>
            <a:graphicFrameLocks noGrp="1"/>
          </p:cNvGraphicFramePr>
          <p:nvPr/>
        </p:nvGraphicFramePr>
        <p:xfrm>
          <a:off x="0" y="2743200"/>
          <a:ext cx="9144000" cy="1757363"/>
        </p:xfrm>
        <a:graphic>
          <a:graphicData uri="http://schemas.openxmlformats.org/drawingml/2006/table">
            <a:tbl>
              <a:tblPr/>
              <a:tblGrid>
                <a:gridCol w="1371600"/>
                <a:gridCol w="1600200"/>
                <a:gridCol w="1371600"/>
                <a:gridCol w="2209800"/>
                <a:gridCol w="2590800"/>
              </a:tblGrid>
              <a:tr h="175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Russia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Eurasia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132 million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Moscow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1147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 Square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The Kremlin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Birch tree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8315" name="Group 139"/>
          <p:cNvGraphicFramePr>
            <a:graphicFrameLocks noGrp="1"/>
          </p:cNvGraphicFramePr>
          <p:nvPr/>
        </p:nvGraphicFramePr>
        <p:xfrm>
          <a:off x="0" y="4495800"/>
          <a:ext cx="9144000" cy="2438400"/>
        </p:xfrm>
        <a:graphic>
          <a:graphicData uri="http://schemas.openxmlformats.org/drawingml/2006/table">
            <a:tbl>
              <a:tblPr/>
              <a:tblGrid>
                <a:gridCol w="1295400"/>
                <a:gridCol w="1676400"/>
                <a:gridCol w="1371600"/>
                <a:gridCol w="2286000"/>
                <a:gridCol w="2514600"/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The USA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North America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309 million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Washington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1790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The Statue of Liberty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Stars and Stripes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Uncle Sam</a:t>
                      </a:r>
                      <a:endParaRPr kumimoji="0" lang="ru-RU" sz="2800" b="1" i="1" u="none" strike="noStrike" cap="none" normalizeH="0" baseline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i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True or false?</a:t>
            </a:r>
            <a:endParaRPr lang="ru-RU" i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95400"/>
            <a:ext cx="6553200" cy="5334000"/>
          </a:xfrm>
        </p:spPr>
        <p:txBody>
          <a:bodyPr/>
          <a:lstStyle/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The word “kremlin” means “building”. </a:t>
            </a:r>
          </a:p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You can enjoy a wonderful view of wooden buildings with museums, the souvenir market and the wooden Church.</a:t>
            </a:r>
          </a:p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In the Palace of Russian Dining you can cook different Russian food.</a:t>
            </a:r>
          </a:p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Children can play games, feed birds, ride horses, take part in celebration of traditional Russian holidays there.</a:t>
            </a:r>
          </a:p>
          <a:p>
            <a:pPr marL="533400" indent="-533400"/>
            <a:r>
              <a:rPr lang="en-US" sz="2600" b="1">
                <a:solidFill>
                  <a:srgbClr val="660066"/>
                </a:solidFill>
                <a:latin typeface="Times New Roman" pitchFamily="18" charset="0"/>
              </a:rPr>
              <a:t>You can visit the Museum of Toys, the Museum of Bread and the Museum of Russian Costume.</a:t>
            </a:r>
            <a:endParaRPr lang="ru-RU" sz="2600" b="1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705600" y="1219200"/>
            <a:ext cx="2209800" cy="5257800"/>
          </a:xfrm>
        </p:spPr>
        <p:txBody>
          <a:bodyPr/>
          <a:lstStyle/>
          <a:p>
            <a:r>
              <a:rPr lang="en-US" sz="2600" b="1">
                <a:solidFill>
                  <a:srgbClr val="0000CC"/>
                </a:solidFill>
              </a:rPr>
              <a:t>FALSE</a:t>
            </a:r>
          </a:p>
          <a:p>
            <a:endParaRPr lang="en-US" sz="2600" b="1">
              <a:solidFill>
                <a:srgbClr val="0000CC"/>
              </a:solidFill>
            </a:endParaRPr>
          </a:p>
          <a:p>
            <a:r>
              <a:rPr lang="en-US" sz="2600" b="1">
                <a:solidFill>
                  <a:srgbClr val="0000CC"/>
                </a:solidFill>
              </a:rPr>
              <a:t>TRUE</a:t>
            </a:r>
          </a:p>
          <a:p>
            <a:endParaRPr lang="en-US" sz="2600" b="1">
              <a:solidFill>
                <a:srgbClr val="0000CC"/>
              </a:solidFill>
            </a:endParaRPr>
          </a:p>
          <a:p>
            <a:r>
              <a:rPr lang="en-US" sz="2600" b="1">
                <a:solidFill>
                  <a:srgbClr val="0000CC"/>
                </a:solidFill>
              </a:rPr>
              <a:t>FALSE</a:t>
            </a:r>
          </a:p>
          <a:p>
            <a:endParaRPr lang="en-US" sz="2600" b="1">
              <a:solidFill>
                <a:srgbClr val="0000CC"/>
              </a:solidFill>
            </a:endParaRPr>
          </a:p>
          <a:p>
            <a:endParaRPr lang="en-US" sz="2600" b="1">
              <a:solidFill>
                <a:srgbClr val="0000CC"/>
              </a:solidFill>
            </a:endParaRPr>
          </a:p>
          <a:p>
            <a:r>
              <a:rPr lang="en-US" sz="2600" b="1">
                <a:solidFill>
                  <a:srgbClr val="0000CC"/>
                </a:solidFill>
              </a:rPr>
              <a:t>TRUE</a:t>
            </a:r>
          </a:p>
          <a:p>
            <a:endParaRPr lang="en-US" sz="2600" b="1">
              <a:solidFill>
                <a:srgbClr val="0000CC"/>
              </a:solidFill>
            </a:endParaRPr>
          </a:p>
          <a:p>
            <a:r>
              <a:rPr lang="en-US" sz="2600" b="1">
                <a:solidFill>
                  <a:srgbClr val="0000CC"/>
                </a:solidFill>
              </a:rPr>
              <a:t>TRUE</a:t>
            </a:r>
            <a:endParaRPr lang="ru-RU" sz="26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BritainLondonmapsightseeing -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6324600"/>
          </a:xfrm>
        </p:spPr>
        <p:txBody>
          <a:bodyPr/>
          <a:lstStyle/>
          <a:p>
            <a:pPr marL="838200" indent="-838200"/>
            <a:r>
              <a:rPr lang="en-US" sz="4000"/>
              <a:t/>
            </a:r>
            <a:br>
              <a:rPr lang="en-US" sz="4000"/>
            </a:br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Choose the right variant:</a:t>
            </a:r>
            <a:b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/>
              <a:t/>
            </a:r>
            <a:br>
              <a:rPr lang="en-US" sz="4000"/>
            </a:br>
            <a:r>
              <a:rPr lang="en-US" sz="4000" b="1" i="1">
                <a:solidFill>
                  <a:srgbClr val="660033"/>
                </a:solidFill>
              </a:rPr>
              <a:t>1. a) Trafalgar Square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>b) Hyde park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>
                <a:solidFill>
                  <a:srgbClr val="660033"/>
                </a:solidFill>
              </a:rPr>
              <a:t/>
            </a:r>
            <a:br>
              <a:rPr lang="en-US" sz="4000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>2. a) the White House 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>b) the Metropolitan Museum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/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>3. a) The Tretyakov Gallery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>b) Red Square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/>
              <a:t/>
            </a:r>
            <a:br>
              <a:rPr lang="en-US" sz="4000"/>
            </a:br>
            <a:endParaRPr lang="ru-RU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/>
          <a:lstStyle/>
          <a:p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Find the word with “the" article:</a:t>
            </a:r>
            <a:b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(?) Big Ben</a:t>
            </a:r>
            <a:b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(?) Gorky Park</a:t>
            </a:r>
            <a:b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(?) St. Paul’s Cathedral</a:t>
            </a:r>
            <a:b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(?) British Museum</a:t>
            </a:r>
            <a:b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(?) Times Square</a:t>
            </a:r>
            <a:b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(?) Westminster Bridge</a:t>
            </a:r>
            <a:b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(?) Buckingham Palace</a:t>
            </a:r>
            <a:br>
              <a:rPr lang="en-US" sz="40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0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2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35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Complete the sentences with the words:</a:t>
            </a:r>
            <a:endParaRPr lang="ru-RU" sz="35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439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458200" cy="57150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sz="3000" b="1" i="1">
                <a:solidFill>
                  <a:srgbClr val="660033"/>
                </a:solidFill>
              </a:rPr>
              <a:t>Sir Christopher Wren built (1) in the 17th century after the great fire.</a:t>
            </a:r>
            <a:endParaRPr lang="ru-RU" sz="3000" b="1" i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3000" b="1" i="1">
                <a:solidFill>
                  <a:srgbClr val="660033"/>
                </a:solidFill>
              </a:rPr>
              <a:t>(2)      is one of the main symbols of the USA.</a:t>
            </a:r>
            <a:endParaRPr lang="ru-RU" sz="3000" b="1" i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3000" b="1" i="1">
                <a:solidFill>
                  <a:srgbClr val="660033"/>
                </a:solidFill>
              </a:rPr>
              <a:t>The building in the centre of Moscow is  (3). </a:t>
            </a:r>
            <a:endParaRPr lang="ru-RU" sz="3000" b="1" i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3000" b="1" i="1">
                <a:solidFill>
                  <a:srgbClr val="660033"/>
                </a:solidFill>
              </a:rPr>
              <a:t>The members of the British Parliament work in (4). </a:t>
            </a:r>
            <a:endParaRPr lang="ru-RU" sz="3000" b="1" i="1">
              <a:solidFill>
                <a:srgbClr val="660033"/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3000" b="1" i="1">
                <a:solidFill>
                  <a:srgbClr val="660033"/>
                </a:solidFill>
              </a:rPr>
              <a:t>(5)    was a fortress, a palace, a prison and the King’s Zoo.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sz="3000" b="1" i="1">
              <a:solidFill>
                <a:srgbClr val="FF6600"/>
              </a:solidFill>
            </a:endParaRPr>
          </a:p>
          <a:p>
            <a:pPr marL="609600" indent="-609600" algn="ctr">
              <a:lnSpc>
                <a:spcPct val="80000"/>
              </a:lnSpc>
              <a:buFontTx/>
              <a:buNone/>
            </a:pPr>
            <a:r>
              <a:rPr lang="en-US" sz="2500" i="1">
                <a:solidFill>
                  <a:srgbClr val="FF3300"/>
                </a:solidFill>
                <a:latin typeface="Rockwell Extra Bold" pitchFamily="18" charset="0"/>
              </a:rPr>
              <a:t>The Statue of Liberty,  the White tower,  St. Paul’s Cathedral, Westminster Abbey, the Houses of Parliament, the Kremlin</a:t>
            </a:r>
            <a:endParaRPr lang="ru-RU" sz="2500" i="1">
              <a:solidFill>
                <a:srgbClr val="FF3300"/>
              </a:solidFill>
              <a:latin typeface="Rockwell Extra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278563"/>
          </a:xfrm>
        </p:spPr>
        <p:txBody>
          <a:bodyPr/>
          <a:lstStyle/>
          <a:p>
            <a:pPr marL="838200" indent="-838200"/>
            <a:endParaRPr lang="ru-RU" b="1" i="1">
              <a:solidFill>
                <a:srgbClr val="660033"/>
              </a:solidFill>
            </a:endParaRPr>
          </a:p>
        </p:txBody>
      </p:sp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1600200" y="2743200"/>
            <a:ext cx="5772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500" b="1" i="1" u="sng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en-US" sz="45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British Museum</a:t>
            </a:r>
            <a:r>
              <a:rPr lang="en-US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b="1" i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219200" y="4114800"/>
            <a:ext cx="71786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000" b="1" i="1">
                <a:solidFill>
                  <a:srgbClr val="FF3300"/>
                </a:solidFill>
              </a:rPr>
              <a:t>St. Paul’s Cathedral 2. The Statue of Liberty 3. the Kremlin 4. The Houses of Parliament</a:t>
            </a:r>
            <a:r>
              <a:rPr lang="en-US" sz="3000" b="1"/>
              <a:t> </a:t>
            </a:r>
            <a:r>
              <a:rPr lang="en-US" sz="3000" b="1" i="1">
                <a:solidFill>
                  <a:srgbClr val="FF3300"/>
                </a:solidFill>
              </a:rPr>
              <a:t>5</a:t>
            </a:r>
            <a:r>
              <a:rPr lang="en-US" sz="3000" b="1">
                <a:solidFill>
                  <a:srgbClr val="FF3300"/>
                </a:solidFill>
              </a:rPr>
              <a:t>. </a:t>
            </a:r>
            <a:r>
              <a:rPr lang="en-US" sz="3000" b="1" i="1">
                <a:solidFill>
                  <a:srgbClr val="FF3300"/>
                </a:solidFill>
              </a:rPr>
              <a:t>The Tower</a:t>
            </a:r>
          </a:p>
          <a:p>
            <a:pPr marL="342900" indent="-342900" algn="ctr"/>
            <a:r>
              <a:rPr lang="en-US" sz="35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Westminster Abbey</a:t>
            </a:r>
            <a:endParaRPr lang="ru-RU" sz="3500" b="1" i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1981200" y="381000"/>
            <a:ext cx="54625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i="1">
                <a:solidFill>
                  <a:srgbClr val="660033"/>
                </a:solidFill>
              </a:rPr>
              <a:t>1. a) Trafalgar Square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>2. a) the White House 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>3. b) Red Square</a:t>
            </a:r>
            <a:br>
              <a:rPr lang="en-US" sz="4000" b="1" i="1">
                <a:solidFill>
                  <a:srgbClr val="660033"/>
                </a:solidFill>
              </a:rPr>
            </a:br>
            <a:r>
              <a:rPr lang="en-US" sz="4000" b="1" i="1">
                <a:solidFill>
                  <a:srgbClr val="660033"/>
                </a:solidFill>
              </a:rPr>
              <a:t/>
            </a:r>
            <a:br>
              <a:rPr lang="en-US" sz="4000" b="1" i="1">
                <a:solidFill>
                  <a:srgbClr val="660033"/>
                </a:solidFill>
              </a:rPr>
            </a:br>
            <a:endParaRPr lang="ru-RU" sz="4000" b="1" i="1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0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6" name="Picture 6" descr="кла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8229600" cy="1143000"/>
          </a:xfrm>
        </p:spPr>
        <p:txBody>
          <a:bodyPr/>
          <a:lstStyle/>
          <a:p>
            <a:r>
              <a:rPr lang="en-US" sz="7000">
                <a:effectLst>
                  <a:outerShdw blurRad="38100" dist="38100" dir="2700000" algn="tl">
                    <a:srgbClr val="FFFFFF"/>
                  </a:outerShdw>
                </a:effectLst>
                <a:latin typeface="Stencil" pitchFamily="82" charset="0"/>
              </a:rPr>
              <a:t/>
            </a:r>
            <a:br>
              <a:rPr lang="en-US" sz="7000">
                <a:effectLst>
                  <a:outerShdw blurRad="38100" dist="38100" dir="2700000" algn="tl">
                    <a:srgbClr val="FFFFFF"/>
                  </a:outerShdw>
                </a:effectLst>
                <a:latin typeface="Stencil" pitchFamily="82" charset="0"/>
              </a:rPr>
            </a:br>
            <a:r>
              <a:rPr lang="en-US" sz="7000">
                <a:effectLst>
                  <a:outerShdw blurRad="38100" dist="38100" dir="2700000" algn="tl">
                    <a:srgbClr val="FFFFFF"/>
                  </a:outerShdw>
                </a:effectLst>
                <a:latin typeface="Stencil" pitchFamily="82" charset="0"/>
              </a:rPr>
              <a:t/>
            </a:r>
            <a:br>
              <a:rPr lang="en-US" sz="7000">
                <a:effectLst>
                  <a:outerShdw blurRad="38100" dist="38100" dir="2700000" algn="tl">
                    <a:srgbClr val="FFFFFF"/>
                  </a:outerShdw>
                </a:effectLst>
                <a:latin typeface="Stencil" pitchFamily="82" charset="0"/>
              </a:rPr>
            </a:br>
            <a:r>
              <a:rPr lang="ru-RU" sz="7000">
                <a:effectLst>
                  <a:outerShdw blurRad="38100" dist="38100" dir="2700000" algn="tl">
                    <a:srgbClr val="FFFFFF"/>
                  </a:outerShdw>
                </a:effectLst>
                <a:latin typeface="Stencil" pitchFamily="82" charset="0"/>
              </a:rPr>
              <a:t/>
            </a:r>
            <a:br>
              <a:rPr lang="ru-RU" sz="7000">
                <a:effectLst>
                  <a:outerShdw blurRad="38100" dist="38100" dir="2700000" algn="tl">
                    <a:srgbClr val="FFFFFF"/>
                  </a:outerShdw>
                </a:effectLst>
                <a:latin typeface="Stencil" pitchFamily="82" charset="0"/>
              </a:rPr>
            </a:br>
            <a:r>
              <a:rPr lang="ru-RU" sz="7000">
                <a:effectLst>
                  <a:outerShdw blurRad="38100" dist="38100" dir="2700000" algn="tl">
                    <a:srgbClr val="FFFFFF"/>
                  </a:outerShdw>
                </a:effectLst>
                <a:latin typeface="Stencil" pitchFamily="82" charset="0"/>
              </a:rPr>
              <a:t/>
            </a:r>
            <a:br>
              <a:rPr lang="ru-RU" sz="7000">
                <a:effectLst>
                  <a:outerShdw blurRad="38100" dist="38100" dir="2700000" algn="tl">
                    <a:srgbClr val="FFFFFF"/>
                  </a:outerShdw>
                </a:effectLst>
                <a:latin typeface="Stencil" pitchFamily="82" charset="0"/>
              </a:rPr>
            </a:br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tencil" pitchFamily="82" charset="0"/>
              </a:rPr>
              <a:t>THANK </a:t>
            </a:r>
            <a:b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tencil" pitchFamily="82" charset="0"/>
              </a:rPr>
            </a:br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tencil" pitchFamily="82" charset="0"/>
              </a:rPr>
              <a:t>YOU !</a:t>
            </a:r>
            <a:endParaRPr lang="ru-RU" sz="800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609600"/>
          </a:xfrm>
        </p:spPr>
        <p:txBody>
          <a:bodyPr/>
          <a:lstStyle/>
          <a:p>
            <a:r>
              <a:rPr lang="en-US" sz="4000" u="sng">
                <a:solidFill>
                  <a:srgbClr val="990000"/>
                </a:solidFill>
              </a:rPr>
              <a:t>Match the sights and the pictures:</a:t>
            </a:r>
            <a:endParaRPr lang="ru-RU" sz="4000" u="sng">
              <a:solidFill>
                <a:srgbClr val="990000"/>
              </a:solidFill>
            </a:endParaRPr>
          </a:p>
        </p:txBody>
      </p:sp>
      <p:pic>
        <p:nvPicPr>
          <p:cNvPr id="16391" name="Picture 7" descr="Huge+Maze+Erected+Trafalgar+Square+03tZdwYPkQP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724400"/>
            <a:ext cx="2800350" cy="1866900"/>
          </a:xfrm>
          <a:prstGeom prst="rect">
            <a:avLst/>
          </a:prstGeom>
          <a:noFill/>
        </p:spPr>
      </p:pic>
      <p:pic>
        <p:nvPicPr>
          <p:cNvPr id="16392" name="Picture 8" descr="20 - коп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143000"/>
            <a:ext cx="1924050" cy="2895600"/>
          </a:xfrm>
          <a:prstGeom prst="rect">
            <a:avLst/>
          </a:prstGeom>
          <a:noFill/>
        </p:spPr>
      </p:pic>
      <p:pic>
        <p:nvPicPr>
          <p:cNvPr id="16393" name="Picture 9" descr="stpau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066800"/>
            <a:ext cx="2514600" cy="2036763"/>
          </a:xfrm>
          <a:prstGeom prst="rect">
            <a:avLst/>
          </a:prstGeom>
          <a:noFill/>
        </p:spPr>
      </p:pic>
      <p:pic>
        <p:nvPicPr>
          <p:cNvPr id="16394" name="Picture 10" descr="328298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810000"/>
            <a:ext cx="2971800" cy="2228850"/>
          </a:xfrm>
          <a:prstGeom prst="rect">
            <a:avLst/>
          </a:prstGeom>
          <a:noFill/>
        </p:spPr>
      </p:pic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200400" y="990600"/>
            <a:ext cx="3429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3000" b="1">
                <a:solidFill>
                  <a:srgbClr val="660066"/>
                </a:solidFill>
              </a:rPr>
              <a:t>a) Buckingham Palace</a:t>
            </a:r>
          </a:p>
          <a:p>
            <a:pPr algn="ctr"/>
            <a:endParaRPr lang="ru-RU" sz="3000" b="1">
              <a:solidFill>
                <a:srgbClr val="660066"/>
              </a:solidFill>
            </a:endParaRPr>
          </a:p>
          <a:p>
            <a:pPr algn="ctr"/>
            <a:r>
              <a:rPr lang="en-US" sz="3000" b="1">
                <a:solidFill>
                  <a:srgbClr val="660066"/>
                </a:solidFill>
              </a:rPr>
              <a:t>b) Westminster Abbey</a:t>
            </a:r>
          </a:p>
          <a:p>
            <a:pPr algn="ctr"/>
            <a:endParaRPr lang="ru-RU" sz="3000" b="1">
              <a:solidFill>
                <a:srgbClr val="660066"/>
              </a:solidFill>
            </a:endParaRPr>
          </a:p>
          <a:p>
            <a:pPr algn="ctr"/>
            <a:r>
              <a:rPr lang="en-US" sz="3000" b="1">
                <a:solidFill>
                  <a:srgbClr val="660066"/>
                </a:solidFill>
              </a:rPr>
              <a:t>c) Trafalgar Square</a:t>
            </a:r>
          </a:p>
          <a:p>
            <a:pPr algn="ctr"/>
            <a:endParaRPr lang="ru-RU" sz="3000" b="1">
              <a:solidFill>
                <a:srgbClr val="660066"/>
              </a:solidFill>
            </a:endParaRPr>
          </a:p>
          <a:p>
            <a:pPr algn="ctr"/>
            <a:r>
              <a:rPr lang="en-US" sz="3000" b="1">
                <a:solidFill>
                  <a:srgbClr val="660066"/>
                </a:solidFill>
              </a:rPr>
              <a:t>d) St. Paul’s Cathedral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1524000"/>
            <a:ext cx="4587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1</a:t>
            </a:r>
            <a:r>
              <a:rPr lang="en-US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152400" y="4343400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2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8534400" y="1600200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3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8001000" y="4176713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4</a:t>
            </a:r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5715000" y="4267200"/>
            <a:ext cx="6096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V="1">
            <a:off x="5486400" y="2895600"/>
            <a:ext cx="10668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 flipH="1">
            <a:off x="2895600" y="1447800"/>
            <a:ext cx="990600" cy="2438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H="1" flipV="1">
            <a:off x="2667000" y="3276600"/>
            <a:ext cx="1371600" cy="213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3" grpId="0" animBg="1"/>
      <p:bldP spid="16404" grpId="0" animBg="1"/>
      <p:bldP spid="16405" grpId="0" animBg="1"/>
      <p:bldP spid="164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Tretjkov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85800"/>
            <a:ext cx="2971800" cy="2143125"/>
          </a:xfrm>
          <a:prstGeom prst="rect">
            <a:avLst/>
          </a:prstGeom>
          <a:noFill/>
        </p:spPr>
      </p:pic>
      <p:pic>
        <p:nvPicPr>
          <p:cNvPr id="19462" name="Picture 6" descr="роип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962400"/>
            <a:ext cx="3143250" cy="2476500"/>
          </a:xfrm>
          <a:prstGeom prst="rect">
            <a:avLst/>
          </a:prstGeom>
          <a:noFill/>
        </p:spPr>
      </p:pic>
      <p:pic>
        <p:nvPicPr>
          <p:cNvPr id="19463" name="Picture 7" descr="RedSquareNorthS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762000"/>
            <a:ext cx="2857500" cy="2116138"/>
          </a:xfrm>
          <a:prstGeom prst="rect">
            <a:avLst/>
          </a:prstGeom>
          <a:noFill/>
        </p:spPr>
      </p:pic>
      <p:pic>
        <p:nvPicPr>
          <p:cNvPr id="19464" name="Picture 8" descr="kremlin_3_modif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267200"/>
            <a:ext cx="2984500" cy="2233613"/>
          </a:xfrm>
          <a:prstGeom prst="rect">
            <a:avLst/>
          </a:prstGeom>
          <a:noFill/>
        </p:spPr>
      </p:pic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2667000" y="1143000"/>
            <a:ext cx="3870325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buFontTx/>
              <a:buAutoNum type="alphaLcParenR"/>
            </a:pPr>
            <a:r>
              <a:rPr lang="en-US" sz="3000" b="1">
                <a:solidFill>
                  <a:srgbClr val="660066"/>
                </a:solidFill>
              </a:rPr>
              <a:t>Red Square </a:t>
            </a:r>
          </a:p>
          <a:p>
            <a:pPr marL="342900" indent="-342900" algn="ctr"/>
            <a:endParaRPr lang="en-US" sz="3000" b="1">
              <a:solidFill>
                <a:srgbClr val="660066"/>
              </a:solidFill>
            </a:endParaRPr>
          </a:p>
          <a:p>
            <a:pPr marL="342900" indent="-342900" algn="ctr"/>
            <a:r>
              <a:rPr lang="en-US" sz="3000" b="1">
                <a:solidFill>
                  <a:srgbClr val="660066"/>
                </a:solidFill>
              </a:rPr>
              <a:t>b) The Kremlin</a:t>
            </a:r>
          </a:p>
          <a:p>
            <a:pPr marL="342900" indent="-342900" algn="ctr"/>
            <a:r>
              <a:rPr lang="en-US" sz="3000" b="1">
                <a:solidFill>
                  <a:srgbClr val="660066"/>
                </a:solidFill>
              </a:rPr>
              <a:t> </a:t>
            </a:r>
          </a:p>
          <a:p>
            <a:pPr marL="342900" indent="-342900" algn="ctr"/>
            <a:r>
              <a:rPr lang="en-US" sz="3000" b="1">
                <a:solidFill>
                  <a:srgbClr val="660066"/>
                </a:solidFill>
              </a:rPr>
              <a:t>c) The Tretyakov Gallery</a:t>
            </a:r>
            <a:endParaRPr lang="ru-RU" sz="3000" b="1">
              <a:solidFill>
                <a:srgbClr val="660066"/>
              </a:solidFill>
            </a:endParaRPr>
          </a:p>
          <a:p>
            <a:pPr marL="342900" indent="-342900" algn="ctr"/>
            <a:endParaRPr lang="en-US" sz="3000" b="1">
              <a:solidFill>
                <a:srgbClr val="660066"/>
              </a:solidFill>
            </a:endParaRPr>
          </a:p>
          <a:p>
            <a:pPr marL="342900" indent="-342900" algn="ctr"/>
            <a:r>
              <a:rPr lang="en-US" sz="3000" b="1">
                <a:solidFill>
                  <a:srgbClr val="660066"/>
                </a:solidFill>
              </a:rPr>
              <a:t>d) Gorky Park</a:t>
            </a:r>
          </a:p>
          <a:p>
            <a:pPr marL="342900" indent="-342900" algn="ctr"/>
            <a:endParaRPr lang="ru-RU" sz="3000" b="1">
              <a:solidFill>
                <a:srgbClr val="660066"/>
              </a:solidFill>
            </a:endParaRPr>
          </a:p>
          <a:p>
            <a:pPr marL="342900" indent="-342900" algn="ctr"/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762000" y="152400"/>
            <a:ext cx="311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1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762000" y="3586163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2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7391400" y="80963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3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924800" y="3281363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4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4572000" y="838200"/>
            <a:ext cx="17526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H="1">
            <a:off x="1676400" y="2667000"/>
            <a:ext cx="2057400" cy="182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4038600" y="4953000"/>
            <a:ext cx="18288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 flipH="1" flipV="1">
            <a:off x="990600" y="2667000"/>
            <a:ext cx="304800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" grpId="0" animBg="1"/>
      <p:bldP spid="19472" grpId="0" animBg="1"/>
      <p:bldP spid="19476" grpId="0" animBg="1"/>
      <p:bldP spid="194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imagesCAYV5A5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85800"/>
            <a:ext cx="2657475" cy="1990725"/>
          </a:xfrm>
          <a:prstGeom prst="rect">
            <a:avLst/>
          </a:prstGeom>
          <a:noFill/>
        </p:spPr>
      </p:pic>
      <p:pic>
        <p:nvPicPr>
          <p:cNvPr id="22534" name="Picture 6" descr="liber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429000"/>
            <a:ext cx="2343150" cy="3124200"/>
          </a:xfrm>
          <a:prstGeom prst="rect">
            <a:avLst/>
          </a:prstGeom>
          <a:noFill/>
        </p:spPr>
      </p:pic>
      <p:pic>
        <p:nvPicPr>
          <p:cNvPr id="22535" name="Picture 7" descr="Disneyla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267200"/>
            <a:ext cx="2870200" cy="2297113"/>
          </a:xfrm>
          <a:prstGeom prst="rect">
            <a:avLst/>
          </a:prstGeom>
          <a:noFill/>
        </p:spPr>
      </p:pic>
      <p:pic>
        <p:nvPicPr>
          <p:cNvPr id="22536" name="Picture 8" descr="washington-dc-white-house-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762000"/>
            <a:ext cx="3276600" cy="2381250"/>
          </a:xfrm>
          <a:prstGeom prst="rect">
            <a:avLst/>
          </a:prstGeom>
          <a:noFill/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762000" y="152400"/>
            <a:ext cx="311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1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85800" y="3433763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2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7391400" y="157163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3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7239000" y="2900363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4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2590800" y="2644775"/>
            <a:ext cx="450056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ru-RU" sz="3000" b="1">
              <a:solidFill>
                <a:srgbClr val="660066"/>
              </a:solidFill>
            </a:endParaRPr>
          </a:p>
          <a:p>
            <a:pPr algn="ctr"/>
            <a:endParaRPr lang="en-US" sz="3000" b="1">
              <a:solidFill>
                <a:srgbClr val="660066"/>
              </a:solidFill>
            </a:endParaRPr>
          </a:p>
          <a:p>
            <a:pPr algn="ctr"/>
            <a:r>
              <a:rPr lang="en-US" sz="3000" b="1">
                <a:solidFill>
                  <a:srgbClr val="660066"/>
                </a:solidFill>
              </a:rPr>
              <a:t>c) The Library of Congress</a:t>
            </a:r>
            <a:endParaRPr lang="ru-RU" sz="3000" b="1">
              <a:solidFill>
                <a:srgbClr val="660066"/>
              </a:solidFill>
            </a:endParaRPr>
          </a:p>
          <a:p>
            <a:pPr algn="ctr"/>
            <a:endParaRPr lang="en-US" sz="3000" b="1">
              <a:solidFill>
                <a:srgbClr val="660066"/>
              </a:solidFill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3581400" y="762000"/>
            <a:ext cx="2660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rgbClr val="660066"/>
                </a:solidFill>
              </a:rPr>
              <a:t>a) Disneyland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3657600" y="4648200"/>
            <a:ext cx="2579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000" b="1">
                <a:solidFill>
                  <a:srgbClr val="660066"/>
                </a:solidFill>
              </a:rPr>
              <a:t>   </a:t>
            </a:r>
          </a:p>
          <a:p>
            <a:pPr algn="ctr"/>
            <a:r>
              <a:rPr lang="en-US" sz="3000" b="1">
                <a:solidFill>
                  <a:srgbClr val="660066"/>
                </a:solidFill>
              </a:rPr>
              <a:t>d) The White </a:t>
            </a:r>
          </a:p>
          <a:p>
            <a:pPr algn="ctr"/>
            <a:r>
              <a:rPr lang="en-US" sz="3000" b="1">
                <a:solidFill>
                  <a:srgbClr val="660066"/>
                </a:solidFill>
              </a:rPr>
              <a:t>House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3581400" y="2286000"/>
            <a:ext cx="27051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000" b="1">
                <a:solidFill>
                  <a:srgbClr val="660066"/>
                </a:solidFill>
              </a:rPr>
              <a:t>b) The Statue </a:t>
            </a:r>
          </a:p>
          <a:p>
            <a:pPr algn="ctr"/>
            <a:r>
              <a:rPr lang="en-US" sz="3000" b="1">
                <a:solidFill>
                  <a:srgbClr val="660066"/>
                </a:solidFill>
              </a:rPr>
              <a:t>of Liberty</a:t>
            </a:r>
            <a:endParaRPr lang="ru-RU" sz="3000" b="1">
              <a:solidFill>
                <a:srgbClr val="660066"/>
              </a:solidFill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H="1">
            <a:off x="2819400" y="1371600"/>
            <a:ext cx="1066800" cy="2895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5943600" y="3048000"/>
            <a:ext cx="10668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V="1">
            <a:off x="5105400" y="2590800"/>
            <a:ext cx="26670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H="1" flipV="1">
            <a:off x="990600" y="3124200"/>
            <a:ext cx="2895600" cy="2286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6" grpId="0" animBg="1"/>
      <p:bldP spid="22547" grpId="0" animBg="1"/>
      <p:bldP spid="22548" grpId="0" animBg="1"/>
      <p:bldP spid="225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u="sng">
                <a:solidFill>
                  <a:srgbClr val="990000"/>
                </a:solidFill>
              </a:rPr>
              <a:t>Match the sights and the cities:</a:t>
            </a:r>
            <a:endParaRPr lang="ru-RU" u="sng">
              <a:solidFill>
                <a:srgbClr val="990000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04800" y="990600"/>
            <a:ext cx="5029200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buFontTx/>
              <a:buAutoNum type="alphaLcParenR"/>
            </a:pPr>
            <a:r>
              <a:rPr lang="en-US" sz="3000" b="1">
                <a:solidFill>
                  <a:srgbClr val="008000"/>
                </a:solidFill>
              </a:rPr>
              <a:t>Buckingham Palace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b) Red Square 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c) Westminster Abbey                    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d) Trafalgar Square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e) The Tretyakov Gallery              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 f) The Library of Congress</a:t>
            </a:r>
            <a:r>
              <a:rPr lang="en-US"/>
              <a:t> 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g) St. Paul’s Cathedral                     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h) The Kremlin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i) The Statue of Liberty</a:t>
            </a:r>
            <a:endParaRPr lang="en-US" sz="3000" b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j) Gorky Park</a:t>
            </a: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k) The White  House</a:t>
            </a:r>
            <a:endParaRPr lang="ru-RU" sz="3000" b="1">
              <a:solidFill>
                <a:srgbClr val="008000"/>
              </a:solidFill>
            </a:endParaRPr>
          </a:p>
          <a:p>
            <a:pPr marL="371475" indent="-371475"/>
            <a:r>
              <a:rPr lang="en-US" sz="3000" b="1">
                <a:solidFill>
                  <a:srgbClr val="008000"/>
                </a:solidFill>
              </a:rPr>
              <a:t>                                                        </a:t>
            </a:r>
            <a:endParaRPr lang="ru-RU" sz="3000" b="1">
              <a:solidFill>
                <a:srgbClr val="008000"/>
              </a:solidFill>
            </a:endParaRPr>
          </a:p>
          <a:p>
            <a:pPr marL="371475" indent="-371475"/>
            <a:endParaRPr lang="ru-RU" b="1">
              <a:solidFill>
                <a:srgbClr val="660066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5562600" y="685800"/>
            <a:ext cx="2830513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en-US" sz="30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endParaRPr lang="en-US" sz="3000" b="1" u="sng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r>
              <a:rPr lang="en-US" sz="3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LONDON</a:t>
            </a:r>
          </a:p>
          <a:p>
            <a:pPr algn="ctr"/>
            <a:endParaRPr lang="ru-RU" sz="3000" b="1" u="sng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000" b="1" u="sng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MOSCOW</a:t>
            </a:r>
          </a:p>
          <a:p>
            <a:pPr algn="ctr"/>
            <a:endParaRPr lang="ru-RU" sz="3000" b="1" u="sng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000" b="1" u="sng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WASHINGTON</a:t>
            </a:r>
          </a:p>
          <a:p>
            <a:pPr algn="ctr"/>
            <a:endParaRPr lang="ru-RU" sz="3000" b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000" b="1" u="sng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YORK</a:t>
            </a:r>
          </a:p>
          <a:p>
            <a:pPr algn="ctr"/>
            <a:endParaRPr lang="en-US" sz="3000" b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4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4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4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4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4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4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45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45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45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45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4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4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4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365</TotalTime>
  <Words>850</Words>
  <Application>Microsoft Office PowerPoint</Application>
  <PresentationFormat>Экран (4:3)</PresentationFormat>
  <Paragraphs>265</Paragraphs>
  <Slides>57</Slides>
  <Notes>57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Times New Roman</vt:lpstr>
      <vt:lpstr>Rockwell Extra Bold</vt:lpstr>
      <vt:lpstr>Stencil</vt:lpstr>
      <vt:lpstr>Оформление по умолчанию</vt:lpstr>
      <vt:lpstr>“Countries,  cities, sights”</vt:lpstr>
      <vt:lpstr>It’s better to see something once then to hear about it a hundred times. </vt:lpstr>
      <vt:lpstr>Слайд 3</vt:lpstr>
      <vt:lpstr>Слайд 4</vt:lpstr>
      <vt:lpstr>Слайд 5</vt:lpstr>
      <vt:lpstr>Match the sights and the pictures:</vt:lpstr>
      <vt:lpstr>Слайд 7</vt:lpstr>
      <vt:lpstr>Слайд 8</vt:lpstr>
      <vt:lpstr>Match the sights and the cities:</vt:lpstr>
      <vt:lpstr>Слайд 10</vt:lpstr>
      <vt:lpstr>residence - резиденция state- государственный   marble – мраморный Drawing Room – гостиная royal – королевский a throne – трон a coach – карета a ball  - бал a ceremony- церемония </vt:lpstr>
      <vt:lpstr>BUCKINGHAM PALACE</vt:lpstr>
      <vt:lpstr>Слайд 13</vt:lpstr>
      <vt:lpstr>  The Grand Hall  and  the Grand staircase</vt:lpstr>
      <vt:lpstr>The Green Drawing Room</vt:lpstr>
      <vt:lpstr>The White Drawing Room</vt:lpstr>
      <vt:lpstr>The State Dining Room</vt:lpstr>
      <vt:lpstr>The Throne Room</vt:lpstr>
      <vt:lpstr>The Queen’s Gallery</vt:lpstr>
      <vt:lpstr>The Queen’s Gallery</vt:lpstr>
      <vt:lpstr>The Gold State Coach </vt:lpstr>
      <vt:lpstr>The Ball Room</vt:lpstr>
      <vt:lpstr> True or false?</vt:lpstr>
      <vt:lpstr>Thomas Jefferson Building John Adams Building  James Madison Memorial Building  a manuscript – манускрипт circular in shape-круглой формы a balcony – балкон a dome - купол </vt:lpstr>
      <vt:lpstr>The Library of Congress</vt:lpstr>
      <vt:lpstr>The Library of Congress</vt:lpstr>
      <vt:lpstr>The Library of Congress</vt:lpstr>
      <vt:lpstr>The Capitol</vt:lpstr>
      <vt:lpstr>The Library of Congress</vt:lpstr>
      <vt:lpstr>The Library of Congress</vt:lpstr>
      <vt:lpstr>The Library of Congress</vt:lpstr>
      <vt:lpstr>The Library of Congress</vt:lpstr>
      <vt:lpstr>The Reading Room</vt:lpstr>
      <vt:lpstr>The Reading Room</vt:lpstr>
      <vt:lpstr>The Reading Room</vt:lpstr>
      <vt:lpstr>The Dome of the Reading Room</vt:lpstr>
      <vt:lpstr>True or false?</vt:lpstr>
      <vt:lpstr>to defend - защищать a  souvenir market – рынок сувениров The Palace of Russian Dining – Дворец российской трапезы a marriage  - свадьба a grown-up- взрослый </vt:lpstr>
      <vt:lpstr>The Kremlin in Izmailovo</vt:lpstr>
      <vt:lpstr>The Kremlin in Izmailovo</vt:lpstr>
      <vt:lpstr>The Kremlin in Izmailovo</vt:lpstr>
      <vt:lpstr>The Souvenir Market</vt:lpstr>
      <vt:lpstr>The Church</vt:lpstr>
      <vt:lpstr>The Palace of Russian Dining</vt:lpstr>
      <vt:lpstr>The Kremlin in Izmailovo</vt:lpstr>
      <vt:lpstr>The Kremlin in Izmailovo</vt:lpstr>
      <vt:lpstr>The Museum of Toys</vt:lpstr>
      <vt:lpstr>The Museum of Russian Costume</vt:lpstr>
      <vt:lpstr>The Museum of Bread</vt:lpstr>
      <vt:lpstr>True or false?</vt:lpstr>
      <vt:lpstr>Слайд 51</vt:lpstr>
      <vt:lpstr> Choose the right variant:  1. a) Trafalgar Square b) Hyde park  2. a) the White House  b) the Metropolitan Museum  3. a) The Tretyakov Gallery b) Red Square  </vt:lpstr>
      <vt:lpstr> Find the word with “the" article:  (?) Big Ben (?) Gorky Park (?) St. Paul’s Cathedral (?) British Museum (?) Times Square (?) Westminster Bridge (?) Buckingham Palace  </vt:lpstr>
      <vt:lpstr>Complete the sentences with the words:</vt:lpstr>
      <vt:lpstr>Слайд 55</vt:lpstr>
      <vt:lpstr>Слайд 56</vt:lpstr>
      <vt:lpstr>    THANK  YOU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Елена</dc:creator>
  <cp:lastModifiedBy>Дарёна</cp:lastModifiedBy>
  <cp:revision>74</cp:revision>
  <cp:lastPrinted>1601-01-01T00:00:00Z</cp:lastPrinted>
  <dcterms:created xsi:type="dcterms:W3CDTF">2010-10-17T19:29:25Z</dcterms:created>
  <dcterms:modified xsi:type="dcterms:W3CDTF">2012-03-28T20:36:07Z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