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20"/>
  </p:notesMasterIdLst>
  <p:sldIdLst>
    <p:sldId id="256" r:id="rId2"/>
    <p:sldId id="280" r:id="rId3"/>
    <p:sldId id="292" r:id="rId4"/>
    <p:sldId id="285" r:id="rId5"/>
    <p:sldId id="291" r:id="rId6"/>
    <p:sldId id="257" r:id="rId7"/>
    <p:sldId id="281" r:id="rId8"/>
    <p:sldId id="258" r:id="rId9"/>
    <p:sldId id="282" r:id="rId10"/>
    <p:sldId id="295" r:id="rId11"/>
    <p:sldId id="296" r:id="rId12"/>
    <p:sldId id="294" r:id="rId13"/>
    <p:sldId id="262" r:id="rId14"/>
    <p:sldId id="263" r:id="rId15"/>
    <p:sldId id="260" r:id="rId16"/>
    <p:sldId id="287" r:id="rId17"/>
    <p:sldId id="288" r:id="rId18"/>
    <p:sldId id="289" r:id="rId19"/>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a:srgbClr val="660033"/>
    <a:srgbClr val="FF0066"/>
    <a:srgbClr val="800000"/>
    <a:srgbClr val="00CCFF"/>
    <a:srgbClr val="000066"/>
    <a:srgbClr val="99CCFF"/>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96" autoAdjust="0"/>
    <p:restoredTop sz="96730" autoAdjust="0"/>
  </p:normalViewPr>
  <p:slideViewPr>
    <p:cSldViewPr>
      <p:cViewPr>
        <p:scale>
          <a:sx n="75" d="100"/>
          <a:sy n="75" d="100"/>
        </p:scale>
        <p:origin x="-106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ru-RU"/>
          </a:p>
        </p:txBody>
      </p:sp>
      <p:sp>
        <p:nvSpPr>
          <p:cNvPr id="1300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ru-RU"/>
          </a:p>
        </p:txBody>
      </p:sp>
      <p:sp>
        <p:nvSpPr>
          <p:cNvPr id="130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00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300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ru-RU"/>
          </a:p>
        </p:txBody>
      </p:sp>
      <p:sp>
        <p:nvSpPr>
          <p:cNvPr id="1300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49621B9-60E2-483A-B77A-BC2F899CFC39}" type="slidenum">
              <a:rPr lang="ru-RU"/>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l" rtl="0"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l" rtl="0"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l" rtl="0"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l" rtl="0"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D9EF8B-3E23-4CB7-B8D5-F1B5C3AA5AA6}" type="slidenum">
              <a:rPr lang="ru-RU"/>
              <a:pPr/>
              <a:t>1</a:t>
            </a:fld>
            <a:endParaRPr lang="ru-RU"/>
          </a:p>
        </p:txBody>
      </p:sp>
      <p:sp>
        <p:nvSpPr>
          <p:cNvPr id="131074" name="Rectangle 2"/>
          <p:cNvSpPr>
            <a:spLocks noRo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63BDB8-591C-48FF-81B8-CAB55C6CBC0D}" type="slidenum">
              <a:rPr lang="ru-RU"/>
              <a:pPr/>
              <a:t>10</a:t>
            </a:fld>
            <a:endParaRPr lang="ru-RU"/>
          </a:p>
        </p:txBody>
      </p:sp>
      <p:sp>
        <p:nvSpPr>
          <p:cNvPr id="209922" name="Rectangle 2"/>
          <p:cNvSpPr>
            <a:spLocks noRo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7FB4A9-CC11-4288-9894-E07E89F699B0}" type="slidenum">
              <a:rPr lang="ru-RU"/>
              <a:pPr/>
              <a:t>11</a:t>
            </a:fld>
            <a:endParaRPr lang="ru-RU"/>
          </a:p>
        </p:txBody>
      </p:sp>
      <p:sp>
        <p:nvSpPr>
          <p:cNvPr id="210946" name="Rectangle 2"/>
          <p:cNvSpPr>
            <a:spLocks noRot="1" noChangeArrowheads="1" noTextEdit="1"/>
          </p:cNvSpPr>
          <p:nvPr>
            <p:ph type="sldImg"/>
          </p:nvPr>
        </p:nvSpPr>
        <p:spPr>
          <a:ln/>
        </p:spPr>
      </p:sp>
      <p:sp>
        <p:nvSpPr>
          <p:cNvPr id="21094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B02AEA-2806-4963-A0DD-D2B85156733F}" type="slidenum">
              <a:rPr lang="ru-RU"/>
              <a:pPr/>
              <a:t>12</a:t>
            </a:fld>
            <a:endParaRPr lang="ru-RU"/>
          </a:p>
        </p:txBody>
      </p:sp>
      <p:sp>
        <p:nvSpPr>
          <p:cNvPr id="204802" name="Rectangle 2"/>
          <p:cNvSpPr>
            <a:spLocks noRo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D194E0-0404-4410-ACD7-36CD9E5C2D24}" type="slidenum">
              <a:rPr lang="ru-RU"/>
              <a:pPr/>
              <a:t>13</a:t>
            </a:fld>
            <a:endParaRPr lang="ru-RU"/>
          </a:p>
        </p:txBody>
      </p:sp>
      <p:sp>
        <p:nvSpPr>
          <p:cNvPr id="135170" name="Rectangle 2"/>
          <p:cNvSpPr>
            <a:spLocks noRo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AA090B-CA0F-4ED3-AD3A-230774B10D23}" type="slidenum">
              <a:rPr lang="ru-RU"/>
              <a:pPr/>
              <a:t>14</a:t>
            </a:fld>
            <a:endParaRPr lang="ru-RU"/>
          </a:p>
        </p:txBody>
      </p:sp>
      <p:sp>
        <p:nvSpPr>
          <p:cNvPr id="146434" name="Rectangle 2"/>
          <p:cNvSpPr>
            <a:spLocks noRo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275C2F-5A1E-4E0C-A201-A5DFC4FBC211}" type="slidenum">
              <a:rPr lang="ru-RU"/>
              <a:pPr/>
              <a:t>15</a:t>
            </a:fld>
            <a:endParaRPr lang="ru-RU"/>
          </a:p>
        </p:txBody>
      </p:sp>
      <p:sp>
        <p:nvSpPr>
          <p:cNvPr id="147458" name="Rectangle 2"/>
          <p:cNvSpPr>
            <a:spLocks noRo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BF54CD-D2AF-4EE7-9664-6C9F590D873F}" type="slidenum">
              <a:rPr lang="ru-RU"/>
              <a:pPr/>
              <a:t>16</a:t>
            </a:fld>
            <a:endParaRPr lang="ru-RU"/>
          </a:p>
        </p:txBody>
      </p:sp>
      <p:sp>
        <p:nvSpPr>
          <p:cNvPr id="190466" name="Rectangle 2"/>
          <p:cNvSpPr>
            <a:spLocks noRo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95C181-440E-4BEC-8223-EE6577E3B481}" type="slidenum">
              <a:rPr lang="ru-RU"/>
              <a:pPr/>
              <a:t>17</a:t>
            </a:fld>
            <a:endParaRPr lang="ru-RU"/>
          </a:p>
        </p:txBody>
      </p:sp>
      <p:sp>
        <p:nvSpPr>
          <p:cNvPr id="191490" name="Rectangle 2"/>
          <p:cNvSpPr>
            <a:spLocks noRo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35D644-5CE9-45F2-9A96-F1447AC82A3C}" type="slidenum">
              <a:rPr lang="ru-RU"/>
              <a:pPr/>
              <a:t>18</a:t>
            </a:fld>
            <a:endParaRPr lang="ru-RU"/>
          </a:p>
        </p:txBody>
      </p:sp>
      <p:sp>
        <p:nvSpPr>
          <p:cNvPr id="196610" name="Rectangle 2"/>
          <p:cNvSpPr>
            <a:spLocks noRo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82D614-8ECF-4B3C-BD72-FCFD828FD7C6}" type="slidenum">
              <a:rPr lang="ru-RU"/>
              <a:pPr/>
              <a:t>2</a:t>
            </a:fld>
            <a:endParaRPr lang="ru-RU"/>
          </a:p>
        </p:txBody>
      </p:sp>
      <p:sp>
        <p:nvSpPr>
          <p:cNvPr id="162818" name="Rectangle 2"/>
          <p:cNvSpPr>
            <a:spLocks noRo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1156D-835B-4F3A-B207-DAEB1074E56C}" type="slidenum">
              <a:rPr lang="ru-RU"/>
              <a:pPr/>
              <a:t>3</a:t>
            </a:fld>
            <a:endParaRPr lang="ru-RU"/>
          </a:p>
        </p:txBody>
      </p:sp>
      <p:sp>
        <p:nvSpPr>
          <p:cNvPr id="208898" name="Rectangle 2"/>
          <p:cNvSpPr>
            <a:spLocks noRo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5E7FB9-8D51-490B-B39F-B21728CFC14A}" type="slidenum">
              <a:rPr lang="ru-RU"/>
              <a:pPr/>
              <a:t>4</a:t>
            </a:fld>
            <a:endParaRPr lang="ru-RU"/>
          </a:p>
        </p:txBody>
      </p:sp>
      <p:sp>
        <p:nvSpPr>
          <p:cNvPr id="181250" name="Rectangle 2"/>
          <p:cNvSpPr>
            <a:spLocks noRo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C98B56-AC72-4501-9BBC-567F01FA59EF}" type="slidenum">
              <a:rPr lang="ru-RU"/>
              <a:pPr/>
              <a:t>5</a:t>
            </a:fld>
            <a:endParaRPr lang="ru-RU"/>
          </a:p>
        </p:txBody>
      </p:sp>
      <p:sp>
        <p:nvSpPr>
          <p:cNvPr id="199682" name="Rectangle 2"/>
          <p:cNvSpPr>
            <a:spLocks noRot="1" noChangeArrowheads="1" noTextEdit="1"/>
          </p:cNvSpPr>
          <p:nvPr>
            <p:ph type="sldImg"/>
          </p:nvPr>
        </p:nvSpPr>
        <p:spPr>
          <a:ln/>
        </p:spPr>
      </p:sp>
      <p:sp>
        <p:nvSpPr>
          <p:cNvPr id="19968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3A2CA6-8844-40CC-A954-3FC9CBC843D1}" type="slidenum">
              <a:rPr lang="ru-RU"/>
              <a:pPr/>
              <a:t>6</a:t>
            </a:fld>
            <a:endParaRPr lang="ru-RU"/>
          </a:p>
        </p:txBody>
      </p:sp>
      <p:sp>
        <p:nvSpPr>
          <p:cNvPr id="132098" name="Rectangle 2"/>
          <p:cNvSpPr>
            <a:spLocks noRo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3B5D68-46F2-4AB7-9B11-A83E133E5480}" type="slidenum">
              <a:rPr lang="ru-RU"/>
              <a:pPr/>
              <a:t>7</a:t>
            </a:fld>
            <a:endParaRPr lang="ru-RU"/>
          </a:p>
        </p:txBody>
      </p:sp>
      <p:sp>
        <p:nvSpPr>
          <p:cNvPr id="172034" name="Rectangle 2"/>
          <p:cNvSpPr>
            <a:spLocks noRo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3C72ED-4A17-4E06-AE09-98163A2C2A6E}" type="slidenum">
              <a:rPr lang="ru-RU"/>
              <a:pPr/>
              <a:t>8</a:t>
            </a:fld>
            <a:endParaRPr lang="ru-RU"/>
          </a:p>
        </p:txBody>
      </p:sp>
      <p:sp>
        <p:nvSpPr>
          <p:cNvPr id="134146" name="Rectangle 2"/>
          <p:cNvSpPr>
            <a:spLocks noRo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A55D67-FDDB-4664-8B7F-2151D7C2078E}" type="slidenum">
              <a:rPr lang="ru-RU"/>
              <a:pPr/>
              <a:t>9</a:t>
            </a:fld>
            <a:endParaRPr lang="ru-RU"/>
          </a:p>
        </p:txBody>
      </p:sp>
      <p:sp>
        <p:nvSpPr>
          <p:cNvPr id="173058" name="Rectangle 2"/>
          <p:cNvSpPr>
            <a:spLocks noRo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3910101-B71B-4EF9-90DD-E4F94F965B0D}"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0236382-6C4F-437D-A0A9-4474191F0C97}"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79F69D9-A9A1-4476-804E-0308E0D3CCEA}"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endParaRPr lang="ru-RU"/>
          </a:p>
        </p:txBody>
      </p:sp>
      <p:sp>
        <p:nvSpPr>
          <p:cNvPr id="4" name="Дата 3"/>
          <p:cNvSpPr>
            <a:spLocks noGrp="1"/>
          </p:cNvSpPr>
          <p:nvPr>
            <p:ph type="dt" sz="half" idx="10"/>
          </p:nvPr>
        </p:nvSpPr>
        <p:spPr>
          <a:xfrm>
            <a:off x="457200" y="6245225"/>
            <a:ext cx="2133600" cy="476250"/>
          </a:xfrm>
        </p:spPr>
        <p:txBody>
          <a:bodyPr/>
          <a:lstStyle>
            <a:lvl1pPr>
              <a:defRPr/>
            </a:lvl1pPr>
          </a:lstStyle>
          <a:p>
            <a:endParaRPr lang="ru-RU"/>
          </a:p>
        </p:txBody>
      </p:sp>
      <p:sp>
        <p:nvSpPr>
          <p:cNvPr id="5" name="Нижний колонтитул 4"/>
          <p:cNvSpPr>
            <a:spLocks noGrp="1"/>
          </p:cNvSpPr>
          <p:nvPr>
            <p:ph type="ftr" sz="quarter" idx="11"/>
          </p:nvPr>
        </p:nvSpPr>
        <p:spPr>
          <a:xfrm>
            <a:off x="3124200" y="6245225"/>
            <a:ext cx="2895600" cy="476250"/>
          </a:xfrm>
        </p:spPr>
        <p:txBody>
          <a:bodyPr/>
          <a:lstStyle>
            <a:lvl1pPr>
              <a:defRPr/>
            </a:lvl1pPr>
          </a:lstStyle>
          <a:p>
            <a:endParaRPr lang="ru-RU"/>
          </a:p>
        </p:txBody>
      </p:sp>
      <p:sp>
        <p:nvSpPr>
          <p:cNvPr id="6" name="Номер слайда 5"/>
          <p:cNvSpPr>
            <a:spLocks noGrp="1"/>
          </p:cNvSpPr>
          <p:nvPr>
            <p:ph type="sldNum" sz="quarter" idx="12"/>
          </p:nvPr>
        </p:nvSpPr>
        <p:spPr>
          <a:xfrm>
            <a:off x="6553200" y="6245225"/>
            <a:ext cx="2133600" cy="476250"/>
          </a:xfrm>
        </p:spPr>
        <p:txBody>
          <a:bodyPr/>
          <a:lstStyle>
            <a:lvl1pPr>
              <a:defRPr/>
            </a:lvl1pPr>
          </a:lstStyle>
          <a:p>
            <a:fld id="{EB3001A1-519F-4590-8DE3-C5324C23D905}"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B2D7431-0261-4CC5-A110-63A0A267CA9C}"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97B71E5-9E79-4C5C-8DEF-F248418FEAB5}"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5FD3B5E3-AE95-44C4-9B24-9BFD4F1FAE37}"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15E677DC-C451-4769-9311-E81A9581E630}"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60E3BE50-40C9-43AE-8A50-26BFA2383618}"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7F9A7144-0C96-44F1-B678-024E67A7D615}"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8EADA690-52C2-4B4E-B05A-4158E9E9D3E8}"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D013AAC0-20B7-4DB2-9392-9CCDF6C9473E}"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78ED8">
                <a:gamma/>
                <a:shade val="46275"/>
                <a:invGamma/>
              </a:srgbClr>
            </a:gs>
            <a:gs pos="50000">
              <a:srgbClr val="978ED8"/>
            </a:gs>
            <a:gs pos="100000">
              <a:srgbClr val="978ED8">
                <a:gamma/>
                <a:shade val="46275"/>
                <a:invGamma/>
              </a:srgbClr>
            </a:gs>
          </a:gsLst>
          <a:lin ang="5400000" scaled="1"/>
        </a:gra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2185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218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endParaRPr lang="ru-RU"/>
          </a:p>
        </p:txBody>
      </p:sp>
      <p:sp>
        <p:nvSpPr>
          <p:cNvPr id="1218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ru-RU"/>
          </a:p>
        </p:txBody>
      </p:sp>
      <p:sp>
        <p:nvSpPr>
          <p:cNvPr id="12186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30FE4A2C-FEE4-4012-84D7-0DFB9B739C4E}"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6.xml"/><Relationship Id="rId5" Type="http://schemas.openxmlformats.org/officeDocument/2006/relationships/image" Target="../media/image12.jpeg"/><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a:solidFill>
                  <a:srgbClr val="FF0066"/>
                </a:solidFill>
                <a:effectLst>
                  <a:outerShdw blurRad="38100" dist="38100" dir="2700000" algn="tl">
                    <a:srgbClr val="000000"/>
                  </a:outerShdw>
                </a:effectLst>
              </a:rPr>
              <a:t>ANCIENT ROME</a:t>
            </a:r>
            <a:endParaRPr lang="ru-RU" b="1">
              <a:solidFill>
                <a:srgbClr val="FF0066"/>
              </a:solidFill>
              <a:effectLst>
                <a:outerShdw blurRad="38100" dist="38100" dir="2700000" algn="tl">
                  <a:srgbClr val="000000"/>
                </a:outerShdw>
              </a:effectLst>
            </a:endParaRPr>
          </a:p>
        </p:txBody>
      </p:sp>
      <p:pic>
        <p:nvPicPr>
          <p:cNvPr id="8195" name="Picture 3" descr="Ancient Rome"/>
          <p:cNvPicPr>
            <a:picLocks noChangeAspect="1" noChangeArrowheads="1"/>
          </p:cNvPicPr>
          <p:nvPr/>
        </p:nvPicPr>
        <p:blipFill>
          <a:blip r:embed="rId3" cstate="email"/>
          <a:srcRect/>
          <a:stretch>
            <a:fillRect/>
          </a:stretch>
        </p:blipFill>
        <p:spPr bwMode="auto">
          <a:xfrm>
            <a:off x="1295400" y="1905000"/>
            <a:ext cx="6781800" cy="452120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6852" name="Rectangle 4"/>
          <p:cNvSpPr>
            <a:spLocks noChangeArrowheads="1"/>
          </p:cNvSpPr>
          <p:nvPr/>
        </p:nvSpPr>
        <p:spPr bwMode="auto">
          <a:xfrm>
            <a:off x="304800" y="0"/>
            <a:ext cx="8464550" cy="1190625"/>
          </a:xfrm>
          <a:prstGeom prst="rect">
            <a:avLst/>
          </a:prstGeom>
          <a:noFill/>
          <a:ln w="9525">
            <a:noFill/>
            <a:miter lim="800000"/>
            <a:headEnd/>
            <a:tailEnd/>
          </a:ln>
          <a:effectLst/>
        </p:spPr>
        <p:txBody>
          <a:bodyPr wrap="none" anchor="ctr">
            <a:spAutoFit/>
          </a:bodyPr>
          <a:lstStyle/>
          <a:p>
            <a:pPr eaLnBrk="1" hangingPunct="1"/>
            <a:r>
              <a:rPr lang="en-US" sz="3600" b="1" i="1">
                <a:solidFill>
                  <a:srgbClr val="800000"/>
                </a:solidFill>
              </a:rPr>
              <a:t>Agree or disagree with the statements</a:t>
            </a:r>
            <a:r>
              <a:rPr lang="en-US" b="1" i="1"/>
              <a:t/>
            </a:r>
            <a:br>
              <a:rPr lang="en-US" b="1" i="1"/>
            </a:br>
            <a:r>
              <a:rPr lang="en-US" b="1" i="1"/>
              <a:t/>
            </a:r>
            <a:br>
              <a:rPr lang="en-US" b="1" i="1"/>
            </a:br>
            <a:endParaRPr lang="en-US" b="1" i="1"/>
          </a:p>
        </p:txBody>
      </p:sp>
      <p:sp>
        <p:nvSpPr>
          <p:cNvPr id="206853" name="Rectangle 5"/>
          <p:cNvSpPr>
            <a:spLocks noChangeArrowheads="1"/>
          </p:cNvSpPr>
          <p:nvPr/>
        </p:nvSpPr>
        <p:spPr bwMode="auto">
          <a:xfrm>
            <a:off x="533400" y="777875"/>
            <a:ext cx="5173663" cy="946150"/>
          </a:xfrm>
          <a:prstGeom prst="rect">
            <a:avLst/>
          </a:prstGeom>
          <a:noFill/>
          <a:ln w="9525">
            <a:noFill/>
            <a:miter lim="800000"/>
            <a:headEnd/>
            <a:tailEnd/>
          </a:ln>
          <a:effectLst/>
        </p:spPr>
        <p:txBody>
          <a:bodyPr wrap="none" anchor="ctr">
            <a:spAutoFit/>
          </a:bodyPr>
          <a:lstStyle/>
          <a:p>
            <a:pPr marL="342900" indent="-342900" eaLnBrk="1" hangingPunct="1">
              <a:buFontTx/>
              <a:buAutoNum type="arabicPeriod"/>
            </a:pPr>
            <a:r>
              <a:rPr lang="en-US" sz="2800" b="1"/>
              <a:t>The  Romans  got up early, </a:t>
            </a:r>
          </a:p>
          <a:p>
            <a:pPr marL="342900" indent="-342900" eaLnBrk="1" hangingPunct="1"/>
            <a:r>
              <a:rPr lang="en-US" sz="2800" b="1"/>
              <a:t>with the sun.</a:t>
            </a:r>
            <a:r>
              <a:rPr lang="ru-RU"/>
              <a:t> </a:t>
            </a:r>
          </a:p>
        </p:txBody>
      </p:sp>
      <p:sp>
        <p:nvSpPr>
          <p:cNvPr id="206854" name="Rectangle 6"/>
          <p:cNvSpPr>
            <a:spLocks noChangeArrowheads="1"/>
          </p:cNvSpPr>
          <p:nvPr/>
        </p:nvSpPr>
        <p:spPr bwMode="auto">
          <a:xfrm>
            <a:off x="5791200" y="1584325"/>
            <a:ext cx="806450" cy="519113"/>
          </a:xfrm>
          <a:prstGeom prst="rect">
            <a:avLst/>
          </a:prstGeom>
          <a:noFill/>
          <a:ln w="9525">
            <a:noFill/>
            <a:miter lim="800000"/>
            <a:headEnd/>
            <a:tailEnd/>
          </a:ln>
          <a:effectLst/>
        </p:spPr>
        <p:txBody>
          <a:bodyPr anchor="ctr">
            <a:spAutoFit/>
          </a:bodyPr>
          <a:lstStyle/>
          <a:p>
            <a:pPr eaLnBrk="1" hangingPunct="1"/>
            <a:endParaRPr lang="en-US" sz="2800"/>
          </a:p>
        </p:txBody>
      </p:sp>
      <p:sp>
        <p:nvSpPr>
          <p:cNvPr id="206855" name="Rectangle 7"/>
          <p:cNvSpPr>
            <a:spLocks noChangeArrowheads="1"/>
          </p:cNvSpPr>
          <p:nvPr/>
        </p:nvSpPr>
        <p:spPr bwMode="auto">
          <a:xfrm>
            <a:off x="381000" y="1295400"/>
            <a:ext cx="6302375" cy="1800225"/>
          </a:xfrm>
          <a:prstGeom prst="rect">
            <a:avLst/>
          </a:prstGeom>
          <a:noFill/>
          <a:ln w="9525">
            <a:noFill/>
            <a:miter lim="800000"/>
            <a:headEnd/>
            <a:tailEnd/>
          </a:ln>
          <a:effectLst/>
        </p:spPr>
        <p:txBody>
          <a:bodyPr anchor="ctr">
            <a:spAutoFit/>
          </a:bodyPr>
          <a:lstStyle/>
          <a:p>
            <a:pPr eaLnBrk="1" hangingPunct="1"/>
            <a:endParaRPr lang="en-US" sz="2800" b="1"/>
          </a:p>
          <a:p>
            <a:pPr eaLnBrk="1" hangingPunct="1"/>
            <a:r>
              <a:rPr lang="en-US" sz="2800" b="1"/>
              <a:t>  2. People didn’t  usually go out</a:t>
            </a:r>
            <a:r>
              <a:rPr lang="ru-RU" sz="2800" b="1"/>
              <a:t> </a:t>
            </a:r>
          </a:p>
          <a:p>
            <a:pPr eaLnBrk="1" hangingPunct="1"/>
            <a:r>
              <a:rPr lang="en-US" sz="2800" b="1"/>
              <a:t>in the evenings because the streets </a:t>
            </a:r>
          </a:p>
          <a:p>
            <a:pPr eaLnBrk="1" hangingPunct="1"/>
            <a:r>
              <a:rPr lang="en-US" sz="2800" b="1"/>
              <a:t>were dangerous.</a:t>
            </a:r>
          </a:p>
        </p:txBody>
      </p:sp>
      <p:sp>
        <p:nvSpPr>
          <p:cNvPr id="206856" name="Rectangle 8"/>
          <p:cNvSpPr>
            <a:spLocks noChangeArrowheads="1"/>
          </p:cNvSpPr>
          <p:nvPr/>
        </p:nvSpPr>
        <p:spPr bwMode="auto">
          <a:xfrm>
            <a:off x="6705600" y="838200"/>
            <a:ext cx="1381125" cy="519113"/>
          </a:xfrm>
          <a:prstGeom prst="rect">
            <a:avLst/>
          </a:prstGeom>
          <a:noFill/>
          <a:ln w="9525">
            <a:noFill/>
            <a:miter lim="800000"/>
            <a:headEnd/>
            <a:tailEnd/>
          </a:ln>
          <a:effectLst/>
        </p:spPr>
        <p:txBody>
          <a:bodyPr anchor="ctr">
            <a:spAutoFit/>
          </a:bodyPr>
          <a:lstStyle/>
          <a:p>
            <a:pPr eaLnBrk="1" hangingPunct="1"/>
            <a:r>
              <a:rPr lang="en-US" sz="2800">
                <a:solidFill>
                  <a:srgbClr val="FF0066"/>
                </a:solidFill>
              </a:rPr>
              <a:t>TRUE</a:t>
            </a:r>
          </a:p>
        </p:txBody>
      </p:sp>
      <p:sp>
        <p:nvSpPr>
          <p:cNvPr id="206857" name="Rectangle 9"/>
          <p:cNvSpPr>
            <a:spLocks noChangeArrowheads="1"/>
          </p:cNvSpPr>
          <p:nvPr/>
        </p:nvSpPr>
        <p:spPr bwMode="auto">
          <a:xfrm>
            <a:off x="304800" y="2743200"/>
            <a:ext cx="5749925" cy="1373188"/>
          </a:xfrm>
          <a:prstGeom prst="rect">
            <a:avLst/>
          </a:prstGeom>
          <a:noFill/>
          <a:ln w="9525">
            <a:noFill/>
            <a:miter lim="800000"/>
            <a:headEnd/>
            <a:tailEnd/>
          </a:ln>
          <a:effectLst/>
        </p:spPr>
        <p:txBody>
          <a:bodyPr anchor="ctr">
            <a:spAutoFit/>
          </a:bodyPr>
          <a:lstStyle/>
          <a:p>
            <a:pPr eaLnBrk="1" hangingPunct="1"/>
            <a:endParaRPr lang="en-US" sz="2800" b="1"/>
          </a:p>
          <a:p>
            <a:pPr eaLnBrk="1" hangingPunct="1"/>
            <a:r>
              <a:rPr lang="en-US" sz="2800" b="1"/>
              <a:t>   3.There were police in the    streets.</a:t>
            </a:r>
          </a:p>
        </p:txBody>
      </p:sp>
      <p:sp>
        <p:nvSpPr>
          <p:cNvPr id="206859" name="Rectangle 11"/>
          <p:cNvSpPr>
            <a:spLocks noChangeArrowheads="1"/>
          </p:cNvSpPr>
          <p:nvPr/>
        </p:nvSpPr>
        <p:spPr bwMode="auto">
          <a:xfrm>
            <a:off x="304800" y="3657600"/>
            <a:ext cx="5970588" cy="1800225"/>
          </a:xfrm>
          <a:prstGeom prst="rect">
            <a:avLst/>
          </a:prstGeom>
          <a:noFill/>
          <a:ln w="9525">
            <a:noFill/>
            <a:miter lim="800000"/>
            <a:headEnd/>
            <a:tailEnd/>
          </a:ln>
          <a:effectLst/>
        </p:spPr>
        <p:txBody>
          <a:bodyPr anchor="ctr">
            <a:spAutoFit/>
          </a:bodyPr>
          <a:lstStyle/>
          <a:p>
            <a:pPr eaLnBrk="1" hangingPunct="1"/>
            <a:r>
              <a:rPr lang="ru-RU" sz="2800" b="1"/>
              <a:t> </a:t>
            </a:r>
            <a:endParaRPr lang="en-US" sz="2800" b="1"/>
          </a:p>
          <a:p>
            <a:pPr eaLnBrk="1" hangingPunct="1"/>
            <a:r>
              <a:rPr lang="en-US" sz="2800" b="1"/>
              <a:t>   4. Rich people had slaves and took their slaves when they went out.</a:t>
            </a:r>
          </a:p>
        </p:txBody>
      </p:sp>
      <p:sp>
        <p:nvSpPr>
          <p:cNvPr id="206860" name="Rectangle 12"/>
          <p:cNvSpPr>
            <a:spLocks noChangeArrowheads="1"/>
          </p:cNvSpPr>
          <p:nvPr/>
        </p:nvSpPr>
        <p:spPr bwMode="auto">
          <a:xfrm>
            <a:off x="7010400" y="2057400"/>
            <a:ext cx="1152525" cy="519113"/>
          </a:xfrm>
          <a:prstGeom prst="rect">
            <a:avLst/>
          </a:prstGeom>
          <a:noFill/>
          <a:ln w="9525">
            <a:noFill/>
            <a:miter lim="800000"/>
            <a:headEnd/>
            <a:tailEnd/>
          </a:ln>
          <a:effectLst/>
        </p:spPr>
        <p:txBody>
          <a:bodyPr wrap="none" anchor="ctr">
            <a:spAutoFit/>
          </a:bodyPr>
          <a:lstStyle/>
          <a:p>
            <a:pPr eaLnBrk="1" hangingPunct="1"/>
            <a:r>
              <a:rPr lang="en-US" sz="2800">
                <a:solidFill>
                  <a:srgbClr val="FF0066"/>
                </a:solidFill>
              </a:rPr>
              <a:t>TRUE</a:t>
            </a:r>
          </a:p>
        </p:txBody>
      </p:sp>
      <p:sp>
        <p:nvSpPr>
          <p:cNvPr id="206861" name="Rectangle 13"/>
          <p:cNvSpPr>
            <a:spLocks noChangeArrowheads="1"/>
          </p:cNvSpPr>
          <p:nvPr/>
        </p:nvSpPr>
        <p:spPr bwMode="auto">
          <a:xfrm>
            <a:off x="533400" y="5105400"/>
            <a:ext cx="5305425" cy="1373188"/>
          </a:xfrm>
          <a:prstGeom prst="rect">
            <a:avLst/>
          </a:prstGeom>
          <a:noFill/>
          <a:ln w="9525">
            <a:noFill/>
            <a:miter lim="800000"/>
            <a:headEnd/>
            <a:tailEnd/>
          </a:ln>
          <a:effectLst/>
        </p:spPr>
        <p:txBody>
          <a:bodyPr anchor="ctr">
            <a:spAutoFit/>
          </a:bodyPr>
          <a:lstStyle/>
          <a:p>
            <a:pPr eaLnBrk="1" hangingPunct="1"/>
            <a:endParaRPr lang="en-US" sz="2800" b="1"/>
          </a:p>
          <a:p>
            <a:pPr eaLnBrk="1" hangingPunct="1"/>
            <a:r>
              <a:rPr lang="en-US" sz="2800" b="1"/>
              <a:t> 5. Poor people often gave dinner parties.</a:t>
            </a:r>
            <a:r>
              <a:rPr lang="en-US" sz="2800"/>
              <a:t> </a:t>
            </a:r>
          </a:p>
        </p:txBody>
      </p:sp>
      <p:sp>
        <p:nvSpPr>
          <p:cNvPr id="206862" name="Rectangle 14"/>
          <p:cNvSpPr>
            <a:spLocks noChangeArrowheads="1"/>
          </p:cNvSpPr>
          <p:nvPr/>
        </p:nvSpPr>
        <p:spPr bwMode="auto">
          <a:xfrm>
            <a:off x="6858000" y="5715000"/>
            <a:ext cx="1309688" cy="519113"/>
          </a:xfrm>
          <a:prstGeom prst="rect">
            <a:avLst/>
          </a:prstGeom>
          <a:noFill/>
          <a:ln w="9525">
            <a:noFill/>
            <a:miter lim="800000"/>
            <a:headEnd/>
            <a:tailEnd/>
          </a:ln>
          <a:effectLst/>
        </p:spPr>
        <p:txBody>
          <a:bodyPr wrap="none" anchor="ctr">
            <a:spAutoFit/>
          </a:bodyPr>
          <a:lstStyle/>
          <a:p>
            <a:pPr eaLnBrk="1" hangingPunct="1"/>
            <a:r>
              <a:rPr lang="en-US" sz="2800">
                <a:solidFill>
                  <a:srgbClr val="FF0066"/>
                </a:solidFill>
              </a:rPr>
              <a:t>FALSE</a:t>
            </a:r>
          </a:p>
        </p:txBody>
      </p:sp>
      <p:sp>
        <p:nvSpPr>
          <p:cNvPr id="206864" name="Rectangle 16"/>
          <p:cNvSpPr>
            <a:spLocks noChangeArrowheads="1"/>
          </p:cNvSpPr>
          <p:nvPr/>
        </p:nvSpPr>
        <p:spPr bwMode="auto">
          <a:xfrm>
            <a:off x="6858000" y="3124200"/>
            <a:ext cx="1484313" cy="519113"/>
          </a:xfrm>
          <a:prstGeom prst="rect">
            <a:avLst/>
          </a:prstGeom>
          <a:noFill/>
          <a:ln w="9525">
            <a:noFill/>
            <a:miter lim="800000"/>
            <a:headEnd/>
            <a:tailEnd/>
          </a:ln>
          <a:effectLst/>
        </p:spPr>
        <p:txBody>
          <a:bodyPr anchor="ctr">
            <a:spAutoFit/>
          </a:bodyPr>
          <a:lstStyle/>
          <a:p>
            <a:pPr eaLnBrk="1" hangingPunct="1"/>
            <a:r>
              <a:rPr lang="en-US" sz="2800">
                <a:solidFill>
                  <a:srgbClr val="FF0066"/>
                </a:solidFill>
              </a:rPr>
              <a:t>FALSE</a:t>
            </a:r>
            <a:r>
              <a:rPr lang="ru-RU" sz="2800"/>
              <a:t> </a:t>
            </a:r>
          </a:p>
        </p:txBody>
      </p:sp>
      <p:sp>
        <p:nvSpPr>
          <p:cNvPr id="206865" name="Rectangle 17"/>
          <p:cNvSpPr>
            <a:spLocks noChangeArrowheads="1"/>
          </p:cNvSpPr>
          <p:nvPr/>
        </p:nvSpPr>
        <p:spPr bwMode="auto">
          <a:xfrm>
            <a:off x="3276600" y="5181600"/>
            <a:ext cx="184150" cy="519113"/>
          </a:xfrm>
          <a:prstGeom prst="rect">
            <a:avLst/>
          </a:prstGeom>
          <a:noFill/>
          <a:ln w="9525">
            <a:noFill/>
            <a:miter lim="800000"/>
            <a:headEnd/>
            <a:tailEnd/>
          </a:ln>
          <a:effectLst/>
        </p:spPr>
        <p:txBody>
          <a:bodyPr wrap="none" anchor="ctr">
            <a:spAutoFit/>
          </a:bodyPr>
          <a:lstStyle/>
          <a:p>
            <a:pPr eaLnBrk="1" hangingPunct="1">
              <a:tabLst>
                <a:tab pos="809625" algn="l"/>
              </a:tabLst>
            </a:pPr>
            <a:endParaRPr lang="en-US" sz="2800" b="1"/>
          </a:p>
        </p:txBody>
      </p:sp>
      <p:sp>
        <p:nvSpPr>
          <p:cNvPr id="206866" name="Rectangle 18"/>
          <p:cNvSpPr>
            <a:spLocks noChangeArrowheads="1"/>
          </p:cNvSpPr>
          <p:nvPr/>
        </p:nvSpPr>
        <p:spPr bwMode="auto">
          <a:xfrm>
            <a:off x="6858000" y="4495800"/>
            <a:ext cx="1152525" cy="519113"/>
          </a:xfrm>
          <a:prstGeom prst="rect">
            <a:avLst/>
          </a:prstGeom>
          <a:noFill/>
          <a:ln w="9525">
            <a:noFill/>
            <a:miter lim="800000"/>
            <a:headEnd/>
            <a:tailEnd/>
          </a:ln>
          <a:effectLst/>
        </p:spPr>
        <p:txBody>
          <a:bodyPr wrap="none" anchor="ctr">
            <a:spAutoFit/>
          </a:bodyPr>
          <a:lstStyle/>
          <a:p>
            <a:pPr eaLnBrk="1" hangingPunct="1"/>
            <a:r>
              <a:rPr lang="en-US" sz="2800">
                <a:solidFill>
                  <a:srgbClr val="FF0066"/>
                </a:solidFill>
              </a:rPr>
              <a:t>TRUE</a:t>
            </a:r>
          </a:p>
        </p:txBody>
      </p:sp>
      <p:sp>
        <p:nvSpPr>
          <p:cNvPr id="206868" name="Rectangle 20"/>
          <p:cNvSpPr>
            <a:spLocks noChangeArrowheads="1"/>
          </p:cNvSpPr>
          <p:nvPr/>
        </p:nvSpPr>
        <p:spPr bwMode="auto">
          <a:xfrm>
            <a:off x="7467600" y="3886200"/>
            <a:ext cx="184150" cy="366713"/>
          </a:xfrm>
          <a:prstGeom prst="rect">
            <a:avLst/>
          </a:prstGeom>
          <a:noFill/>
          <a:ln w="9525">
            <a:noFill/>
            <a:miter lim="800000"/>
            <a:headEnd/>
            <a:tailEnd/>
          </a:ln>
          <a:effectLst/>
        </p:spPr>
        <p:txBody>
          <a:bodyPr wrap="none">
            <a:spAutoFit/>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06856">
                                            <p:txEl>
                                              <p:pRg st="0" end="0"/>
                                            </p:txEl>
                                          </p:spTgt>
                                        </p:tgtEl>
                                        <p:attrNameLst>
                                          <p:attrName>style.visibility</p:attrName>
                                        </p:attrNameLst>
                                      </p:cBhvr>
                                      <p:to>
                                        <p:strVal val="visible"/>
                                      </p:to>
                                    </p:set>
                                    <p:anim calcmode="lin" valueType="num">
                                      <p:cBhvr>
                                        <p:cTn id="7" dur="500" fill="hold"/>
                                        <p:tgtEl>
                                          <p:spTgt spid="20685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685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206860"/>
                                        </p:tgtEl>
                                        <p:attrNameLst>
                                          <p:attrName>style.visibility</p:attrName>
                                        </p:attrNameLst>
                                      </p:cBhvr>
                                      <p:to>
                                        <p:strVal val="visible"/>
                                      </p:to>
                                    </p:set>
                                    <p:animEffect transition="in" filter="wipe(down)">
                                      <p:cBhvr>
                                        <p:cTn id="13" dur="145">
                                          <p:stCondLst>
                                            <p:cond delay="0"/>
                                          </p:stCondLst>
                                        </p:cTn>
                                        <p:tgtEl>
                                          <p:spTgt spid="206860"/>
                                        </p:tgtEl>
                                      </p:cBhvr>
                                    </p:animEffect>
                                    <p:anim calcmode="lin" valueType="num">
                                      <p:cBhvr>
                                        <p:cTn id="14" dur="456" tmFilter="0,0; 0.14,0.36; 0.43,0.73; 0.71,0.91; 1.0,1.0">
                                          <p:stCondLst>
                                            <p:cond delay="0"/>
                                          </p:stCondLst>
                                        </p:cTn>
                                        <p:tgtEl>
                                          <p:spTgt spid="206860"/>
                                        </p:tgtEl>
                                        <p:attrNameLst>
                                          <p:attrName>ppt_x</p:attrName>
                                        </p:attrNameLst>
                                      </p:cBhvr>
                                      <p:tavLst>
                                        <p:tav tm="0">
                                          <p:val>
                                            <p:strVal val="#ppt_x-0.25"/>
                                          </p:val>
                                        </p:tav>
                                        <p:tav tm="100000">
                                          <p:val>
                                            <p:strVal val="#ppt_x"/>
                                          </p:val>
                                        </p:tav>
                                      </p:tavLst>
                                    </p:anim>
                                    <p:anim calcmode="lin" valueType="num">
                                      <p:cBhvr>
                                        <p:cTn id="15" dur="166" tmFilter="0.0,0.0; 0.25,0.07; 0.50,0.2; 0.75,0.467; 1.0,1.0">
                                          <p:stCondLst>
                                            <p:cond delay="0"/>
                                          </p:stCondLst>
                                        </p:cTn>
                                        <p:tgtEl>
                                          <p:spTgt spid="206860"/>
                                        </p:tgtEl>
                                        <p:attrNameLst>
                                          <p:attrName>ppt_y</p:attrName>
                                        </p:attrNameLst>
                                      </p:cBhvr>
                                      <p:tavLst>
                                        <p:tav tm="0" fmla="#ppt_y-sin(pi*$)/3">
                                          <p:val>
                                            <p:fltVal val="0.5"/>
                                          </p:val>
                                        </p:tav>
                                        <p:tav tm="100000">
                                          <p:val>
                                            <p:fltVal val="1"/>
                                          </p:val>
                                        </p:tav>
                                      </p:tavLst>
                                    </p:anim>
                                    <p:anim calcmode="lin" valueType="num">
                                      <p:cBhvr>
                                        <p:cTn id="16" dur="166" tmFilter="0, 0; 0.125,0.2665; 0.25,0.4; 0.375,0.465; 0.5,0.5;  0.625,0.535; 0.75,0.6; 0.875,0.7335; 1,1">
                                          <p:stCondLst>
                                            <p:cond delay="166"/>
                                          </p:stCondLst>
                                        </p:cTn>
                                        <p:tgtEl>
                                          <p:spTgt spid="206860"/>
                                        </p:tgtEl>
                                        <p:attrNameLst>
                                          <p:attrName>ppt_y</p:attrName>
                                        </p:attrNameLst>
                                      </p:cBhvr>
                                      <p:tavLst>
                                        <p:tav tm="0" fmla="#ppt_y-sin(pi*$)/9">
                                          <p:val>
                                            <p:fltVal val="0"/>
                                          </p:val>
                                        </p:tav>
                                        <p:tav tm="100000">
                                          <p:val>
                                            <p:fltVal val="1"/>
                                          </p:val>
                                        </p:tav>
                                      </p:tavLst>
                                    </p:anim>
                                    <p:anim calcmode="lin" valueType="num">
                                      <p:cBhvr>
                                        <p:cTn id="17" dur="83" tmFilter="0, 0; 0.125,0.2665; 0.25,0.4; 0.375,0.465; 0.5,0.5;  0.625,0.535; 0.75,0.6; 0.875,0.7335; 1,1">
                                          <p:stCondLst>
                                            <p:cond delay="331"/>
                                          </p:stCondLst>
                                        </p:cTn>
                                        <p:tgtEl>
                                          <p:spTgt spid="206860"/>
                                        </p:tgtEl>
                                        <p:attrNameLst>
                                          <p:attrName>ppt_y</p:attrName>
                                        </p:attrNameLst>
                                      </p:cBhvr>
                                      <p:tavLst>
                                        <p:tav tm="0" fmla="#ppt_y-sin(pi*$)/27">
                                          <p:val>
                                            <p:fltVal val="0"/>
                                          </p:val>
                                        </p:tav>
                                        <p:tav tm="100000">
                                          <p:val>
                                            <p:fltVal val="1"/>
                                          </p:val>
                                        </p:tav>
                                      </p:tavLst>
                                    </p:anim>
                                    <p:anim calcmode="lin" valueType="num">
                                      <p:cBhvr>
                                        <p:cTn id="18" dur="41" tmFilter="0, 0; 0.125,0.2665; 0.25,0.4; 0.375,0.465; 0.5,0.5;  0.625,0.535; 0.75,0.6; 0.875,0.7335; 1,1">
                                          <p:stCondLst>
                                            <p:cond delay="414"/>
                                          </p:stCondLst>
                                        </p:cTn>
                                        <p:tgtEl>
                                          <p:spTgt spid="206860"/>
                                        </p:tgtEl>
                                        <p:attrNameLst>
                                          <p:attrName>ppt_y</p:attrName>
                                        </p:attrNameLst>
                                      </p:cBhvr>
                                      <p:tavLst>
                                        <p:tav tm="0" fmla="#ppt_y-sin(pi*$)/81">
                                          <p:val>
                                            <p:fltVal val="0"/>
                                          </p:val>
                                        </p:tav>
                                        <p:tav tm="100000">
                                          <p:val>
                                            <p:fltVal val="1"/>
                                          </p:val>
                                        </p:tav>
                                      </p:tavLst>
                                    </p:anim>
                                    <p:animScale>
                                      <p:cBhvr>
                                        <p:cTn id="19" dur="7">
                                          <p:stCondLst>
                                            <p:cond delay="162"/>
                                          </p:stCondLst>
                                        </p:cTn>
                                        <p:tgtEl>
                                          <p:spTgt spid="206860"/>
                                        </p:tgtEl>
                                      </p:cBhvr>
                                      <p:to x="100000" y="60000"/>
                                    </p:animScale>
                                    <p:animScale>
                                      <p:cBhvr>
                                        <p:cTn id="20" dur="41" decel="50000">
                                          <p:stCondLst>
                                            <p:cond delay="169"/>
                                          </p:stCondLst>
                                        </p:cTn>
                                        <p:tgtEl>
                                          <p:spTgt spid="206860"/>
                                        </p:tgtEl>
                                      </p:cBhvr>
                                      <p:to x="100000" y="100000"/>
                                    </p:animScale>
                                    <p:animScale>
                                      <p:cBhvr>
                                        <p:cTn id="21" dur="7">
                                          <p:stCondLst>
                                            <p:cond delay="328"/>
                                          </p:stCondLst>
                                        </p:cTn>
                                        <p:tgtEl>
                                          <p:spTgt spid="206860"/>
                                        </p:tgtEl>
                                      </p:cBhvr>
                                      <p:to x="100000" y="80000"/>
                                    </p:animScale>
                                    <p:animScale>
                                      <p:cBhvr>
                                        <p:cTn id="22" dur="41" decel="50000">
                                          <p:stCondLst>
                                            <p:cond delay="335"/>
                                          </p:stCondLst>
                                        </p:cTn>
                                        <p:tgtEl>
                                          <p:spTgt spid="206860"/>
                                        </p:tgtEl>
                                      </p:cBhvr>
                                      <p:to x="100000" y="100000"/>
                                    </p:animScale>
                                    <p:animScale>
                                      <p:cBhvr>
                                        <p:cTn id="23" dur="7">
                                          <p:stCondLst>
                                            <p:cond delay="410"/>
                                          </p:stCondLst>
                                        </p:cTn>
                                        <p:tgtEl>
                                          <p:spTgt spid="206860"/>
                                        </p:tgtEl>
                                      </p:cBhvr>
                                      <p:to x="100000" y="90000"/>
                                    </p:animScale>
                                    <p:animScale>
                                      <p:cBhvr>
                                        <p:cTn id="24" dur="41" decel="50000">
                                          <p:stCondLst>
                                            <p:cond delay="417"/>
                                          </p:stCondLst>
                                        </p:cTn>
                                        <p:tgtEl>
                                          <p:spTgt spid="206860"/>
                                        </p:tgtEl>
                                      </p:cBhvr>
                                      <p:to x="100000" y="100000"/>
                                    </p:animScale>
                                    <p:animScale>
                                      <p:cBhvr>
                                        <p:cTn id="25" dur="7">
                                          <p:stCondLst>
                                            <p:cond delay="452"/>
                                          </p:stCondLst>
                                        </p:cTn>
                                        <p:tgtEl>
                                          <p:spTgt spid="206860"/>
                                        </p:tgtEl>
                                      </p:cBhvr>
                                      <p:to x="100000" y="95000"/>
                                    </p:animScale>
                                    <p:animScale>
                                      <p:cBhvr>
                                        <p:cTn id="26" dur="41" decel="50000">
                                          <p:stCondLst>
                                            <p:cond delay="458"/>
                                          </p:stCondLst>
                                        </p:cTn>
                                        <p:tgtEl>
                                          <p:spTgt spid="206860"/>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206864"/>
                                        </p:tgtEl>
                                        <p:attrNameLst>
                                          <p:attrName>style.visibility</p:attrName>
                                        </p:attrNameLst>
                                      </p:cBhvr>
                                      <p:to>
                                        <p:strVal val="visible"/>
                                      </p:to>
                                    </p:set>
                                    <p:animEffect transition="in" filter="fade">
                                      <p:cBhvr>
                                        <p:cTn id="31" dur="500"/>
                                        <p:tgtEl>
                                          <p:spTgt spid="206864"/>
                                        </p:tgtEl>
                                      </p:cBhvr>
                                    </p:animEffect>
                                    <p:anim calcmode="lin" valueType="num">
                                      <p:cBhvr>
                                        <p:cTn id="32" dur="500" fill="hold"/>
                                        <p:tgtEl>
                                          <p:spTgt spid="206864"/>
                                        </p:tgtEl>
                                        <p:attrNameLst>
                                          <p:attrName>style.rotation</p:attrName>
                                        </p:attrNameLst>
                                      </p:cBhvr>
                                      <p:tavLst>
                                        <p:tav tm="0">
                                          <p:val>
                                            <p:fltVal val="720"/>
                                          </p:val>
                                        </p:tav>
                                        <p:tav tm="100000">
                                          <p:val>
                                            <p:fltVal val="0"/>
                                          </p:val>
                                        </p:tav>
                                      </p:tavLst>
                                    </p:anim>
                                    <p:anim calcmode="lin" valueType="num">
                                      <p:cBhvr>
                                        <p:cTn id="33" dur="500" fill="hold"/>
                                        <p:tgtEl>
                                          <p:spTgt spid="206864"/>
                                        </p:tgtEl>
                                        <p:attrNameLst>
                                          <p:attrName>ppt_h</p:attrName>
                                        </p:attrNameLst>
                                      </p:cBhvr>
                                      <p:tavLst>
                                        <p:tav tm="0">
                                          <p:val>
                                            <p:fltVal val="0"/>
                                          </p:val>
                                        </p:tav>
                                        <p:tav tm="100000">
                                          <p:val>
                                            <p:strVal val="#ppt_h"/>
                                          </p:val>
                                        </p:tav>
                                      </p:tavLst>
                                    </p:anim>
                                    <p:anim calcmode="lin" valueType="num">
                                      <p:cBhvr>
                                        <p:cTn id="34" dur="500" fill="hold"/>
                                        <p:tgtEl>
                                          <p:spTgt spid="206864"/>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206866"/>
                                        </p:tgtEl>
                                        <p:attrNameLst>
                                          <p:attrName>style.visibility</p:attrName>
                                        </p:attrNameLst>
                                      </p:cBhvr>
                                      <p:to>
                                        <p:strVal val="visible"/>
                                      </p:to>
                                    </p:set>
                                    <p:anim calcmode="lin" valueType="num">
                                      <p:cBhvr>
                                        <p:cTn id="39" dur="500" fill="hold"/>
                                        <p:tgtEl>
                                          <p:spTgt spid="206866"/>
                                        </p:tgtEl>
                                        <p:attrNameLst>
                                          <p:attrName>ppt_w</p:attrName>
                                        </p:attrNameLst>
                                      </p:cBhvr>
                                      <p:tavLst>
                                        <p:tav tm="0">
                                          <p:val>
                                            <p:fltVal val="0"/>
                                          </p:val>
                                        </p:tav>
                                        <p:tav tm="100000">
                                          <p:val>
                                            <p:strVal val="#ppt_w"/>
                                          </p:val>
                                        </p:tav>
                                      </p:tavLst>
                                    </p:anim>
                                    <p:anim calcmode="lin" valueType="num">
                                      <p:cBhvr>
                                        <p:cTn id="40" dur="500" fill="hold"/>
                                        <p:tgtEl>
                                          <p:spTgt spid="206866"/>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56" presetClass="entr" presetSubtype="0" fill="hold" nodeType="clickEffect">
                                  <p:stCondLst>
                                    <p:cond delay="0"/>
                                  </p:stCondLst>
                                  <p:iterate type="lt">
                                    <p:tmPct val="10000"/>
                                  </p:iterate>
                                  <p:childTnLst>
                                    <p:set>
                                      <p:cBhvr>
                                        <p:cTn id="44" dur="1" fill="hold">
                                          <p:stCondLst>
                                            <p:cond delay="0"/>
                                          </p:stCondLst>
                                        </p:cTn>
                                        <p:tgtEl>
                                          <p:spTgt spid="206862">
                                            <p:txEl>
                                              <p:pRg st="0" end="0"/>
                                            </p:txEl>
                                          </p:spTgt>
                                        </p:tgtEl>
                                        <p:attrNameLst>
                                          <p:attrName>style.visibility</p:attrName>
                                        </p:attrNameLst>
                                      </p:cBhvr>
                                      <p:to>
                                        <p:strVal val="visible"/>
                                      </p:to>
                                    </p:set>
                                    <p:anim by="(-#ppt_w*2)" calcmode="lin" valueType="num">
                                      <p:cBhvr rctx="PPT">
                                        <p:cTn id="45" dur="250" autoRev="1" fill="hold">
                                          <p:stCondLst>
                                            <p:cond delay="0"/>
                                          </p:stCondLst>
                                        </p:cTn>
                                        <p:tgtEl>
                                          <p:spTgt spid="206862">
                                            <p:txEl>
                                              <p:pRg st="0" end="0"/>
                                            </p:txEl>
                                          </p:spTgt>
                                        </p:tgtEl>
                                        <p:attrNameLst>
                                          <p:attrName>ppt_w</p:attrName>
                                        </p:attrNameLst>
                                      </p:cBhvr>
                                    </p:anim>
                                    <p:anim by="(#ppt_w*0.50)" calcmode="lin" valueType="num">
                                      <p:cBhvr>
                                        <p:cTn id="46" dur="250" decel="50000" autoRev="1" fill="hold">
                                          <p:stCondLst>
                                            <p:cond delay="0"/>
                                          </p:stCondLst>
                                        </p:cTn>
                                        <p:tgtEl>
                                          <p:spTgt spid="206862">
                                            <p:txEl>
                                              <p:pRg st="0" end="0"/>
                                            </p:txEl>
                                          </p:spTgt>
                                        </p:tgtEl>
                                        <p:attrNameLst>
                                          <p:attrName>ppt_x</p:attrName>
                                        </p:attrNameLst>
                                      </p:cBhvr>
                                    </p:anim>
                                    <p:anim from="(-#ppt_h/2)" to="(#ppt_y)" calcmode="lin" valueType="num">
                                      <p:cBhvr>
                                        <p:cTn id="47" dur="500" fill="hold">
                                          <p:stCondLst>
                                            <p:cond delay="0"/>
                                          </p:stCondLst>
                                        </p:cTn>
                                        <p:tgtEl>
                                          <p:spTgt spid="206862">
                                            <p:txEl>
                                              <p:pRg st="0" end="0"/>
                                            </p:txEl>
                                          </p:spTgt>
                                        </p:tgtEl>
                                        <p:attrNameLst>
                                          <p:attrName>ppt_y</p:attrName>
                                        </p:attrNameLst>
                                      </p:cBhvr>
                                    </p:anim>
                                    <p:animRot by="21600000">
                                      <p:cBhvr>
                                        <p:cTn id="48" dur="500" fill="hold">
                                          <p:stCondLst>
                                            <p:cond delay="0"/>
                                          </p:stCondLst>
                                        </p:cTn>
                                        <p:tgtEl>
                                          <p:spTgt spid="20686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60" grpId="0"/>
      <p:bldP spid="206864" grpId="0"/>
      <p:bldP spid="20686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82" name="Rectangle 10"/>
          <p:cNvSpPr>
            <a:spLocks noChangeArrowheads="1"/>
          </p:cNvSpPr>
          <p:nvPr/>
        </p:nvSpPr>
        <p:spPr bwMode="auto">
          <a:xfrm>
            <a:off x="457200" y="304800"/>
            <a:ext cx="5740400" cy="519113"/>
          </a:xfrm>
          <a:prstGeom prst="rect">
            <a:avLst/>
          </a:prstGeom>
          <a:noFill/>
          <a:ln w="9525">
            <a:noFill/>
            <a:miter lim="800000"/>
            <a:headEnd/>
            <a:tailEnd/>
          </a:ln>
          <a:effectLst/>
        </p:spPr>
        <p:txBody>
          <a:bodyPr wrap="none" anchor="ctr">
            <a:spAutoFit/>
          </a:bodyPr>
          <a:lstStyle/>
          <a:p>
            <a:pPr eaLnBrk="1" hangingPunct="1"/>
            <a:r>
              <a:rPr lang="en-US" sz="2800" b="1"/>
              <a:t>6. There were no shops in Rome.</a:t>
            </a:r>
          </a:p>
        </p:txBody>
      </p:sp>
      <p:sp>
        <p:nvSpPr>
          <p:cNvPr id="207883" name="Rectangle 11"/>
          <p:cNvSpPr>
            <a:spLocks noChangeArrowheads="1"/>
          </p:cNvSpPr>
          <p:nvPr/>
        </p:nvSpPr>
        <p:spPr bwMode="auto">
          <a:xfrm>
            <a:off x="6400800" y="381000"/>
            <a:ext cx="2012950" cy="519113"/>
          </a:xfrm>
          <a:prstGeom prst="rect">
            <a:avLst/>
          </a:prstGeom>
          <a:noFill/>
          <a:ln w="9525">
            <a:noFill/>
            <a:miter lim="800000"/>
            <a:headEnd/>
            <a:tailEnd/>
          </a:ln>
          <a:effectLst/>
        </p:spPr>
        <p:txBody>
          <a:bodyPr wrap="none" anchor="ctr">
            <a:spAutoFit/>
          </a:bodyPr>
          <a:lstStyle/>
          <a:p>
            <a:pPr eaLnBrk="1" hangingPunct="1">
              <a:tabLst>
                <a:tab pos="809625" algn="l"/>
              </a:tabLst>
            </a:pPr>
            <a:r>
              <a:rPr lang="en-US" sz="2800">
                <a:solidFill>
                  <a:srgbClr val="FF0066"/>
                </a:solidFill>
              </a:rPr>
              <a:t>FALSE</a:t>
            </a:r>
            <a:r>
              <a:rPr lang="en-US" sz="2800"/>
              <a:t>	</a:t>
            </a:r>
          </a:p>
        </p:txBody>
      </p:sp>
      <p:sp>
        <p:nvSpPr>
          <p:cNvPr id="207884" name="Rectangle 12"/>
          <p:cNvSpPr>
            <a:spLocks noChangeArrowheads="1"/>
          </p:cNvSpPr>
          <p:nvPr/>
        </p:nvSpPr>
        <p:spPr bwMode="auto">
          <a:xfrm>
            <a:off x="457200" y="1219200"/>
            <a:ext cx="4835525" cy="946150"/>
          </a:xfrm>
          <a:prstGeom prst="rect">
            <a:avLst/>
          </a:prstGeom>
          <a:noFill/>
          <a:ln w="9525">
            <a:noFill/>
            <a:miter lim="800000"/>
            <a:headEnd/>
            <a:tailEnd/>
          </a:ln>
          <a:effectLst/>
        </p:spPr>
        <p:txBody>
          <a:bodyPr wrap="none" anchor="ctr">
            <a:spAutoFit/>
          </a:bodyPr>
          <a:lstStyle/>
          <a:p>
            <a:pPr eaLnBrk="1" hangingPunct="1"/>
            <a:r>
              <a:rPr lang="en-US" sz="2800" b="1"/>
              <a:t>7. The biggest shopping </a:t>
            </a:r>
          </a:p>
          <a:p>
            <a:pPr eaLnBrk="1" hangingPunct="1"/>
            <a:r>
              <a:rPr lang="en-US" sz="2800" b="1"/>
              <a:t>centre was Trajan’s Market.</a:t>
            </a:r>
          </a:p>
        </p:txBody>
      </p:sp>
      <p:sp>
        <p:nvSpPr>
          <p:cNvPr id="207885" name="Rectangle 13"/>
          <p:cNvSpPr>
            <a:spLocks noChangeArrowheads="1"/>
          </p:cNvSpPr>
          <p:nvPr/>
        </p:nvSpPr>
        <p:spPr bwMode="auto">
          <a:xfrm>
            <a:off x="6781800" y="1447800"/>
            <a:ext cx="1152525" cy="519113"/>
          </a:xfrm>
          <a:prstGeom prst="rect">
            <a:avLst/>
          </a:prstGeom>
          <a:noFill/>
          <a:ln w="9525">
            <a:noFill/>
            <a:miter lim="800000"/>
            <a:headEnd/>
            <a:tailEnd/>
          </a:ln>
          <a:effectLst/>
        </p:spPr>
        <p:txBody>
          <a:bodyPr wrap="none" anchor="ctr">
            <a:spAutoFit/>
          </a:bodyPr>
          <a:lstStyle/>
          <a:p>
            <a:pPr eaLnBrk="1" hangingPunct="1"/>
            <a:r>
              <a:rPr lang="en-US" sz="2800">
                <a:solidFill>
                  <a:srgbClr val="FF0066"/>
                </a:solidFill>
              </a:rPr>
              <a:t>TRUE</a:t>
            </a:r>
          </a:p>
        </p:txBody>
      </p:sp>
      <p:sp>
        <p:nvSpPr>
          <p:cNvPr id="207886" name="Rectangle 14"/>
          <p:cNvSpPr>
            <a:spLocks noChangeArrowheads="1"/>
          </p:cNvSpPr>
          <p:nvPr/>
        </p:nvSpPr>
        <p:spPr bwMode="auto">
          <a:xfrm>
            <a:off x="609600" y="2514600"/>
            <a:ext cx="3981450" cy="946150"/>
          </a:xfrm>
          <a:prstGeom prst="rect">
            <a:avLst/>
          </a:prstGeom>
          <a:noFill/>
          <a:ln w="9525">
            <a:noFill/>
            <a:miter lim="800000"/>
            <a:headEnd/>
            <a:tailEnd/>
          </a:ln>
          <a:effectLst/>
        </p:spPr>
        <p:txBody>
          <a:bodyPr wrap="none" anchor="ctr">
            <a:spAutoFit/>
          </a:bodyPr>
          <a:lstStyle/>
          <a:p>
            <a:pPr eaLnBrk="1" hangingPunct="1"/>
            <a:r>
              <a:rPr lang="en-US" sz="2800" b="1"/>
              <a:t>8. There was only one </a:t>
            </a:r>
          </a:p>
          <a:p>
            <a:pPr eaLnBrk="1" hangingPunct="1"/>
            <a:r>
              <a:rPr lang="en-US" sz="2800" b="1"/>
              <a:t>floor in the shop.</a:t>
            </a:r>
          </a:p>
        </p:txBody>
      </p:sp>
      <p:sp>
        <p:nvSpPr>
          <p:cNvPr id="207887" name="Rectangle 15"/>
          <p:cNvSpPr>
            <a:spLocks noChangeArrowheads="1"/>
          </p:cNvSpPr>
          <p:nvPr/>
        </p:nvSpPr>
        <p:spPr bwMode="auto">
          <a:xfrm>
            <a:off x="6324600" y="2743200"/>
            <a:ext cx="1309688" cy="519113"/>
          </a:xfrm>
          <a:prstGeom prst="rect">
            <a:avLst/>
          </a:prstGeom>
          <a:noFill/>
          <a:ln w="9525">
            <a:noFill/>
            <a:miter lim="800000"/>
            <a:headEnd/>
            <a:tailEnd/>
          </a:ln>
          <a:effectLst/>
        </p:spPr>
        <p:txBody>
          <a:bodyPr wrap="none" anchor="ctr">
            <a:spAutoFit/>
          </a:bodyPr>
          <a:lstStyle/>
          <a:p>
            <a:pPr eaLnBrk="1" hangingPunct="1"/>
            <a:r>
              <a:rPr lang="en-US" sz="2800">
                <a:solidFill>
                  <a:srgbClr val="FF0066"/>
                </a:solidFill>
              </a:rPr>
              <a:t>FALSE</a:t>
            </a:r>
          </a:p>
        </p:txBody>
      </p:sp>
      <p:sp>
        <p:nvSpPr>
          <p:cNvPr id="207888" name="Rectangle 16"/>
          <p:cNvSpPr>
            <a:spLocks noChangeArrowheads="1"/>
          </p:cNvSpPr>
          <p:nvPr/>
        </p:nvSpPr>
        <p:spPr bwMode="auto">
          <a:xfrm>
            <a:off x="609600" y="3886200"/>
            <a:ext cx="5229225" cy="519113"/>
          </a:xfrm>
          <a:prstGeom prst="rect">
            <a:avLst/>
          </a:prstGeom>
          <a:noFill/>
          <a:ln w="9525">
            <a:noFill/>
            <a:miter lim="800000"/>
            <a:headEnd/>
            <a:tailEnd/>
          </a:ln>
          <a:effectLst/>
        </p:spPr>
        <p:txBody>
          <a:bodyPr wrap="none" anchor="ctr">
            <a:spAutoFit/>
          </a:bodyPr>
          <a:lstStyle/>
          <a:p>
            <a:pPr eaLnBrk="1" hangingPunct="1"/>
            <a:r>
              <a:rPr lang="en-US" sz="2800" b="1"/>
              <a:t>9. Rome was a very quiet city.</a:t>
            </a:r>
          </a:p>
        </p:txBody>
      </p:sp>
      <p:sp>
        <p:nvSpPr>
          <p:cNvPr id="207889" name="Rectangle 17"/>
          <p:cNvSpPr>
            <a:spLocks noChangeArrowheads="1"/>
          </p:cNvSpPr>
          <p:nvPr/>
        </p:nvSpPr>
        <p:spPr bwMode="auto">
          <a:xfrm>
            <a:off x="6934200" y="4038600"/>
            <a:ext cx="1309688" cy="519113"/>
          </a:xfrm>
          <a:prstGeom prst="rect">
            <a:avLst/>
          </a:prstGeom>
          <a:noFill/>
          <a:ln w="9525">
            <a:noFill/>
            <a:miter lim="800000"/>
            <a:headEnd/>
            <a:tailEnd/>
          </a:ln>
          <a:effectLst/>
        </p:spPr>
        <p:txBody>
          <a:bodyPr wrap="none" anchor="ctr">
            <a:spAutoFit/>
          </a:bodyPr>
          <a:lstStyle/>
          <a:p>
            <a:pPr eaLnBrk="1" hangingPunct="1"/>
            <a:r>
              <a:rPr lang="en-US" sz="2800">
                <a:solidFill>
                  <a:srgbClr val="FF0066"/>
                </a:solidFill>
              </a:rPr>
              <a:t>FALSE</a:t>
            </a:r>
          </a:p>
        </p:txBody>
      </p:sp>
      <p:sp>
        <p:nvSpPr>
          <p:cNvPr id="207890" name="Rectangle 18"/>
          <p:cNvSpPr>
            <a:spLocks noChangeArrowheads="1"/>
          </p:cNvSpPr>
          <p:nvPr/>
        </p:nvSpPr>
        <p:spPr bwMode="auto">
          <a:xfrm>
            <a:off x="457200" y="4953000"/>
            <a:ext cx="6413500" cy="946150"/>
          </a:xfrm>
          <a:prstGeom prst="rect">
            <a:avLst/>
          </a:prstGeom>
          <a:noFill/>
          <a:ln w="9525">
            <a:noFill/>
            <a:miter lim="800000"/>
            <a:headEnd/>
            <a:tailEnd/>
          </a:ln>
          <a:effectLst/>
        </p:spPr>
        <p:txBody>
          <a:bodyPr wrap="none" anchor="ctr">
            <a:spAutoFit/>
          </a:bodyPr>
          <a:lstStyle/>
          <a:p>
            <a:pPr eaLnBrk="1" hangingPunct="1"/>
            <a:r>
              <a:rPr lang="en-US" sz="2800" b="1"/>
              <a:t>10. People came to Rome from the </a:t>
            </a:r>
          </a:p>
          <a:p>
            <a:pPr eaLnBrk="1" hangingPunct="1"/>
            <a:r>
              <a:rPr lang="en-US" sz="2800" b="1"/>
              <a:t>country to sell food from their farms.</a:t>
            </a:r>
          </a:p>
        </p:txBody>
      </p:sp>
      <p:sp>
        <p:nvSpPr>
          <p:cNvPr id="207893" name="Rectangle 21"/>
          <p:cNvSpPr>
            <a:spLocks noChangeArrowheads="1"/>
          </p:cNvSpPr>
          <p:nvPr/>
        </p:nvSpPr>
        <p:spPr bwMode="auto">
          <a:xfrm>
            <a:off x="7315200" y="5257800"/>
            <a:ext cx="1152525" cy="519113"/>
          </a:xfrm>
          <a:prstGeom prst="rect">
            <a:avLst/>
          </a:prstGeom>
          <a:noFill/>
          <a:ln w="9525">
            <a:noFill/>
            <a:miter lim="800000"/>
            <a:headEnd/>
            <a:tailEnd/>
          </a:ln>
          <a:effectLst/>
        </p:spPr>
        <p:txBody>
          <a:bodyPr wrap="none" anchor="ctr">
            <a:spAutoFit/>
          </a:bodyPr>
          <a:lstStyle/>
          <a:p>
            <a:pPr eaLnBrk="1" hangingPunct="1"/>
            <a:r>
              <a:rPr lang="en-US" sz="2800">
                <a:solidFill>
                  <a:srgbClr val="FF0066"/>
                </a:solidFill>
              </a:rPr>
              <a:t>TRUE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207883">
                                            <p:txEl>
                                              <p:pRg st="0" end="0"/>
                                            </p:txEl>
                                          </p:spTgt>
                                        </p:tgtEl>
                                        <p:attrNameLst>
                                          <p:attrName>style.visibility</p:attrName>
                                        </p:attrNameLst>
                                      </p:cBhvr>
                                      <p:to>
                                        <p:strVal val="visible"/>
                                      </p:to>
                                    </p:set>
                                    <p:set>
                                      <p:cBhvr>
                                        <p:cTn id="7" dur="228" fill="hold">
                                          <p:stCondLst>
                                            <p:cond delay="0"/>
                                          </p:stCondLst>
                                        </p:cTn>
                                        <p:tgtEl>
                                          <p:spTgt spid="207883">
                                            <p:txEl>
                                              <p:pRg st="0" end="0"/>
                                            </p:txEl>
                                          </p:spTgt>
                                        </p:tgtEl>
                                        <p:attrNameLst>
                                          <p:attrName>style.rotation</p:attrName>
                                        </p:attrNameLst>
                                      </p:cBhvr>
                                      <p:to>
                                        <p:strVal val="-45.0"/>
                                      </p:to>
                                    </p:set>
                                    <p:anim calcmode="lin" valueType="num">
                                      <p:cBhvr>
                                        <p:cTn id="8" dur="228" fill="hold">
                                          <p:stCondLst>
                                            <p:cond delay="228"/>
                                          </p:stCondLst>
                                        </p:cTn>
                                        <p:tgtEl>
                                          <p:spTgt spid="20788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07883">
                                            <p:txEl>
                                              <p:pRg st="0" end="0"/>
                                            </p:txEl>
                                          </p:spTgt>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0788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0788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207885"/>
                                        </p:tgtEl>
                                        <p:attrNameLst>
                                          <p:attrName>style.visibility</p:attrName>
                                        </p:attrNameLst>
                                      </p:cBhvr>
                                      <p:to>
                                        <p:strVal val="visible"/>
                                      </p:to>
                                    </p:set>
                                    <p:animEffect transition="in" filter="wipe(down)">
                                      <p:cBhvr>
                                        <p:cTn id="16" dur="145">
                                          <p:stCondLst>
                                            <p:cond delay="0"/>
                                          </p:stCondLst>
                                        </p:cTn>
                                        <p:tgtEl>
                                          <p:spTgt spid="207885"/>
                                        </p:tgtEl>
                                      </p:cBhvr>
                                    </p:animEffect>
                                    <p:anim calcmode="lin" valueType="num">
                                      <p:cBhvr>
                                        <p:cTn id="17" dur="456" tmFilter="0,0; 0.14,0.36; 0.43,0.73; 0.71,0.91; 1.0,1.0">
                                          <p:stCondLst>
                                            <p:cond delay="0"/>
                                          </p:stCondLst>
                                        </p:cTn>
                                        <p:tgtEl>
                                          <p:spTgt spid="207885"/>
                                        </p:tgtEl>
                                        <p:attrNameLst>
                                          <p:attrName>ppt_x</p:attrName>
                                        </p:attrNameLst>
                                      </p:cBhvr>
                                      <p:tavLst>
                                        <p:tav tm="0">
                                          <p:val>
                                            <p:strVal val="#ppt_x-0.25"/>
                                          </p:val>
                                        </p:tav>
                                        <p:tav tm="100000">
                                          <p:val>
                                            <p:strVal val="#ppt_x"/>
                                          </p:val>
                                        </p:tav>
                                      </p:tavLst>
                                    </p:anim>
                                    <p:anim calcmode="lin" valueType="num">
                                      <p:cBhvr>
                                        <p:cTn id="18" dur="166" tmFilter="0.0,0.0; 0.25,0.07; 0.50,0.2; 0.75,0.467; 1.0,1.0">
                                          <p:stCondLst>
                                            <p:cond delay="0"/>
                                          </p:stCondLst>
                                        </p:cTn>
                                        <p:tgtEl>
                                          <p:spTgt spid="207885"/>
                                        </p:tgtEl>
                                        <p:attrNameLst>
                                          <p:attrName>ppt_y</p:attrName>
                                        </p:attrNameLst>
                                      </p:cBhvr>
                                      <p:tavLst>
                                        <p:tav tm="0" fmla="#ppt_y-sin(pi*$)/3">
                                          <p:val>
                                            <p:fltVal val="0.5"/>
                                          </p:val>
                                        </p:tav>
                                        <p:tav tm="100000">
                                          <p:val>
                                            <p:fltVal val="1"/>
                                          </p:val>
                                        </p:tav>
                                      </p:tavLst>
                                    </p:anim>
                                    <p:anim calcmode="lin" valueType="num">
                                      <p:cBhvr>
                                        <p:cTn id="19" dur="166" tmFilter="0, 0; 0.125,0.2665; 0.25,0.4; 0.375,0.465; 0.5,0.5;  0.625,0.535; 0.75,0.6; 0.875,0.7335; 1,1">
                                          <p:stCondLst>
                                            <p:cond delay="166"/>
                                          </p:stCondLst>
                                        </p:cTn>
                                        <p:tgtEl>
                                          <p:spTgt spid="207885"/>
                                        </p:tgtEl>
                                        <p:attrNameLst>
                                          <p:attrName>ppt_y</p:attrName>
                                        </p:attrNameLst>
                                      </p:cBhvr>
                                      <p:tavLst>
                                        <p:tav tm="0" fmla="#ppt_y-sin(pi*$)/9">
                                          <p:val>
                                            <p:fltVal val="0"/>
                                          </p:val>
                                        </p:tav>
                                        <p:tav tm="100000">
                                          <p:val>
                                            <p:fltVal val="1"/>
                                          </p:val>
                                        </p:tav>
                                      </p:tavLst>
                                    </p:anim>
                                    <p:anim calcmode="lin" valueType="num">
                                      <p:cBhvr>
                                        <p:cTn id="20" dur="83" tmFilter="0, 0; 0.125,0.2665; 0.25,0.4; 0.375,0.465; 0.5,0.5;  0.625,0.535; 0.75,0.6; 0.875,0.7335; 1,1">
                                          <p:stCondLst>
                                            <p:cond delay="331"/>
                                          </p:stCondLst>
                                        </p:cTn>
                                        <p:tgtEl>
                                          <p:spTgt spid="207885"/>
                                        </p:tgtEl>
                                        <p:attrNameLst>
                                          <p:attrName>ppt_y</p:attrName>
                                        </p:attrNameLst>
                                      </p:cBhvr>
                                      <p:tavLst>
                                        <p:tav tm="0" fmla="#ppt_y-sin(pi*$)/27">
                                          <p:val>
                                            <p:fltVal val="0"/>
                                          </p:val>
                                        </p:tav>
                                        <p:tav tm="100000">
                                          <p:val>
                                            <p:fltVal val="1"/>
                                          </p:val>
                                        </p:tav>
                                      </p:tavLst>
                                    </p:anim>
                                    <p:anim calcmode="lin" valueType="num">
                                      <p:cBhvr>
                                        <p:cTn id="21" dur="41" tmFilter="0, 0; 0.125,0.2665; 0.25,0.4; 0.375,0.465; 0.5,0.5;  0.625,0.535; 0.75,0.6; 0.875,0.7335; 1,1">
                                          <p:stCondLst>
                                            <p:cond delay="414"/>
                                          </p:stCondLst>
                                        </p:cTn>
                                        <p:tgtEl>
                                          <p:spTgt spid="207885"/>
                                        </p:tgtEl>
                                        <p:attrNameLst>
                                          <p:attrName>ppt_y</p:attrName>
                                        </p:attrNameLst>
                                      </p:cBhvr>
                                      <p:tavLst>
                                        <p:tav tm="0" fmla="#ppt_y-sin(pi*$)/81">
                                          <p:val>
                                            <p:fltVal val="0"/>
                                          </p:val>
                                        </p:tav>
                                        <p:tav tm="100000">
                                          <p:val>
                                            <p:fltVal val="1"/>
                                          </p:val>
                                        </p:tav>
                                      </p:tavLst>
                                    </p:anim>
                                    <p:animScale>
                                      <p:cBhvr>
                                        <p:cTn id="22" dur="7">
                                          <p:stCondLst>
                                            <p:cond delay="162"/>
                                          </p:stCondLst>
                                        </p:cTn>
                                        <p:tgtEl>
                                          <p:spTgt spid="207885"/>
                                        </p:tgtEl>
                                      </p:cBhvr>
                                      <p:to x="100000" y="60000"/>
                                    </p:animScale>
                                    <p:animScale>
                                      <p:cBhvr>
                                        <p:cTn id="23" dur="41" decel="50000">
                                          <p:stCondLst>
                                            <p:cond delay="169"/>
                                          </p:stCondLst>
                                        </p:cTn>
                                        <p:tgtEl>
                                          <p:spTgt spid="207885"/>
                                        </p:tgtEl>
                                      </p:cBhvr>
                                      <p:to x="100000" y="100000"/>
                                    </p:animScale>
                                    <p:animScale>
                                      <p:cBhvr>
                                        <p:cTn id="24" dur="7">
                                          <p:stCondLst>
                                            <p:cond delay="328"/>
                                          </p:stCondLst>
                                        </p:cTn>
                                        <p:tgtEl>
                                          <p:spTgt spid="207885"/>
                                        </p:tgtEl>
                                      </p:cBhvr>
                                      <p:to x="100000" y="80000"/>
                                    </p:animScale>
                                    <p:animScale>
                                      <p:cBhvr>
                                        <p:cTn id="25" dur="41" decel="50000">
                                          <p:stCondLst>
                                            <p:cond delay="335"/>
                                          </p:stCondLst>
                                        </p:cTn>
                                        <p:tgtEl>
                                          <p:spTgt spid="207885"/>
                                        </p:tgtEl>
                                      </p:cBhvr>
                                      <p:to x="100000" y="100000"/>
                                    </p:animScale>
                                    <p:animScale>
                                      <p:cBhvr>
                                        <p:cTn id="26" dur="7">
                                          <p:stCondLst>
                                            <p:cond delay="410"/>
                                          </p:stCondLst>
                                        </p:cTn>
                                        <p:tgtEl>
                                          <p:spTgt spid="207885"/>
                                        </p:tgtEl>
                                      </p:cBhvr>
                                      <p:to x="100000" y="90000"/>
                                    </p:animScale>
                                    <p:animScale>
                                      <p:cBhvr>
                                        <p:cTn id="27" dur="41" decel="50000">
                                          <p:stCondLst>
                                            <p:cond delay="417"/>
                                          </p:stCondLst>
                                        </p:cTn>
                                        <p:tgtEl>
                                          <p:spTgt spid="207885"/>
                                        </p:tgtEl>
                                      </p:cBhvr>
                                      <p:to x="100000" y="100000"/>
                                    </p:animScale>
                                    <p:animScale>
                                      <p:cBhvr>
                                        <p:cTn id="28" dur="7">
                                          <p:stCondLst>
                                            <p:cond delay="452"/>
                                          </p:stCondLst>
                                        </p:cTn>
                                        <p:tgtEl>
                                          <p:spTgt spid="207885"/>
                                        </p:tgtEl>
                                      </p:cBhvr>
                                      <p:to x="100000" y="95000"/>
                                    </p:animScale>
                                    <p:animScale>
                                      <p:cBhvr>
                                        <p:cTn id="29" dur="41" decel="50000">
                                          <p:stCondLst>
                                            <p:cond delay="458"/>
                                          </p:stCondLst>
                                        </p:cTn>
                                        <p:tgtEl>
                                          <p:spTgt spid="207885"/>
                                        </p:tgtEl>
                                      </p:cBhvr>
                                      <p:to x="100000" y="100000"/>
                                    </p:animScale>
                                  </p:childTnLst>
                                </p:cTn>
                              </p:par>
                            </p:childTnLst>
                          </p:cTn>
                        </p:par>
                      </p:childTnLst>
                    </p:cTn>
                  </p:par>
                  <p:par>
                    <p:cTn id="30" fill="hold">
                      <p:stCondLst>
                        <p:cond delay="indefinite"/>
                      </p:stCondLst>
                      <p:childTnLst>
                        <p:par>
                          <p:cTn id="31" fill="hold">
                            <p:stCondLst>
                              <p:cond delay="0"/>
                            </p:stCondLst>
                            <p:childTnLst>
                              <p:par>
                                <p:cTn id="32" presetID="35" presetClass="entr" presetSubtype="0" fill="hold" grpId="0" nodeType="clickEffect">
                                  <p:stCondLst>
                                    <p:cond delay="0"/>
                                  </p:stCondLst>
                                  <p:childTnLst>
                                    <p:set>
                                      <p:cBhvr>
                                        <p:cTn id="33" dur="1" fill="hold">
                                          <p:stCondLst>
                                            <p:cond delay="0"/>
                                          </p:stCondLst>
                                        </p:cTn>
                                        <p:tgtEl>
                                          <p:spTgt spid="207887"/>
                                        </p:tgtEl>
                                        <p:attrNameLst>
                                          <p:attrName>style.visibility</p:attrName>
                                        </p:attrNameLst>
                                      </p:cBhvr>
                                      <p:to>
                                        <p:strVal val="visible"/>
                                      </p:to>
                                    </p:set>
                                    <p:animEffect transition="in" filter="fade">
                                      <p:cBhvr>
                                        <p:cTn id="34" dur="500"/>
                                        <p:tgtEl>
                                          <p:spTgt spid="207887"/>
                                        </p:tgtEl>
                                      </p:cBhvr>
                                    </p:animEffect>
                                    <p:anim calcmode="lin" valueType="num">
                                      <p:cBhvr>
                                        <p:cTn id="35" dur="500" fill="hold"/>
                                        <p:tgtEl>
                                          <p:spTgt spid="207887"/>
                                        </p:tgtEl>
                                        <p:attrNameLst>
                                          <p:attrName>style.rotation</p:attrName>
                                        </p:attrNameLst>
                                      </p:cBhvr>
                                      <p:tavLst>
                                        <p:tav tm="0">
                                          <p:val>
                                            <p:fltVal val="720"/>
                                          </p:val>
                                        </p:tav>
                                        <p:tav tm="100000">
                                          <p:val>
                                            <p:fltVal val="0"/>
                                          </p:val>
                                        </p:tav>
                                      </p:tavLst>
                                    </p:anim>
                                    <p:anim calcmode="lin" valueType="num">
                                      <p:cBhvr>
                                        <p:cTn id="36" dur="500" fill="hold"/>
                                        <p:tgtEl>
                                          <p:spTgt spid="207887"/>
                                        </p:tgtEl>
                                        <p:attrNameLst>
                                          <p:attrName>ppt_h</p:attrName>
                                        </p:attrNameLst>
                                      </p:cBhvr>
                                      <p:tavLst>
                                        <p:tav tm="0">
                                          <p:val>
                                            <p:fltVal val="0"/>
                                          </p:val>
                                        </p:tav>
                                        <p:tav tm="100000">
                                          <p:val>
                                            <p:strVal val="#ppt_h"/>
                                          </p:val>
                                        </p:tav>
                                      </p:tavLst>
                                    </p:anim>
                                    <p:anim calcmode="lin" valueType="num">
                                      <p:cBhvr>
                                        <p:cTn id="37" dur="500" fill="hold"/>
                                        <p:tgtEl>
                                          <p:spTgt spid="207887"/>
                                        </p:tgtEl>
                                        <p:attrNameLst>
                                          <p:attrName>ppt_w</p:attrName>
                                        </p:attrNameLst>
                                      </p:cBhvr>
                                      <p:tavLst>
                                        <p:tav tm="0">
                                          <p:val>
                                            <p:fltVal val="0"/>
                                          </p:val>
                                        </p:tav>
                                        <p:tav tm="100000">
                                          <p:val>
                                            <p:strVal val="#ppt_w"/>
                                          </p:val>
                                        </p:tav>
                                      </p:tavLst>
                                    </p:anim>
                                  </p:childTnLst>
                                </p:cTn>
                              </p:par>
                            </p:childTnLst>
                          </p:cTn>
                        </p:par>
                      </p:childTnLst>
                    </p:cTn>
                  </p:par>
                  <p:par>
                    <p:cTn id="38" fill="hold">
                      <p:stCondLst>
                        <p:cond delay="indefinite"/>
                      </p:stCondLst>
                      <p:childTnLst>
                        <p:par>
                          <p:cTn id="39" fill="hold">
                            <p:stCondLst>
                              <p:cond delay="0"/>
                            </p:stCondLst>
                            <p:childTnLst>
                              <p:par>
                                <p:cTn id="40" presetID="49" presetClass="entr" presetSubtype="0" decel="100000" fill="hold" grpId="1" nodeType="clickEffect">
                                  <p:stCondLst>
                                    <p:cond delay="0"/>
                                  </p:stCondLst>
                                  <p:iterate type="lt">
                                    <p:tmPct val="0"/>
                                  </p:iterate>
                                  <p:childTnLst>
                                    <p:set>
                                      <p:cBhvr>
                                        <p:cTn id="41" dur="1" fill="hold">
                                          <p:stCondLst>
                                            <p:cond delay="0"/>
                                          </p:stCondLst>
                                        </p:cTn>
                                        <p:tgtEl>
                                          <p:spTgt spid="207889">
                                            <p:txEl>
                                              <p:pRg st="0" end="0"/>
                                            </p:txEl>
                                          </p:spTgt>
                                        </p:tgtEl>
                                        <p:attrNameLst>
                                          <p:attrName>style.visibility</p:attrName>
                                        </p:attrNameLst>
                                      </p:cBhvr>
                                      <p:to>
                                        <p:strVal val="visible"/>
                                      </p:to>
                                    </p:set>
                                    <p:anim calcmode="lin" valueType="num">
                                      <p:cBhvr>
                                        <p:cTn id="42" dur="500" fill="hold"/>
                                        <p:tgtEl>
                                          <p:spTgt spid="207889">
                                            <p:txEl>
                                              <p:pRg st="0" end="0"/>
                                            </p:txEl>
                                          </p:spTgt>
                                        </p:tgtEl>
                                        <p:attrNameLst>
                                          <p:attrName>ppt_w</p:attrName>
                                        </p:attrNameLst>
                                      </p:cBhvr>
                                      <p:tavLst>
                                        <p:tav tm="0">
                                          <p:val>
                                            <p:fltVal val="0"/>
                                          </p:val>
                                        </p:tav>
                                        <p:tav tm="100000">
                                          <p:val>
                                            <p:strVal val="#ppt_w"/>
                                          </p:val>
                                        </p:tav>
                                      </p:tavLst>
                                    </p:anim>
                                    <p:anim calcmode="lin" valueType="num">
                                      <p:cBhvr>
                                        <p:cTn id="43" dur="500" fill="hold"/>
                                        <p:tgtEl>
                                          <p:spTgt spid="207889">
                                            <p:txEl>
                                              <p:pRg st="0" end="0"/>
                                            </p:txEl>
                                          </p:spTgt>
                                        </p:tgtEl>
                                        <p:attrNameLst>
                                          <p:attrName>ppt_h</p:attrName>
                                        </p:attrNameLst>
                                      </p:cBhvr>
                                      <p:tavLst>
                                        <p:tav tm="0">
                                          <p:val>
                                            <p:fltVal val="0"/>
                                          </p:val>
                                        </p:tav>
                                        <p:tav tm="100000">
                                          <p:val>
                                            <p:strVal val="#ppt_h"/>
                                          </p:val>
                                        </p:tav>
                                      </p:tavLst>
                                    </p:anim>
                                    <p:anim calcmode="lin" valueType="num">
                                      <p:cBhvr>
                                        <p:cTn id="44" dur="500" fill="hold"/>
                                        <p:tgtEl>
                                          <p:spTgt spid="207889">
                                            <p:txEl>
                                              <p:pRg st="0" end="0"/>
                                            </p:txEl>
                                          </p:spTgt>
                                        </p:tgtEl>
                                        <p:attrNameLst>
                                          <p:attrName>style.rotation</p:attrName>
                                        </p:attrNameLst>
                                      </p:cBhvr>
                                      <p:tavLst>
                                        <p:tav tm="0">
                                          <p:val>
                                            <p:fltVal val="360"/>
                                          </p:val>
                                        </p:tav>
                                        <p:tav tm="100000">
                                          <p:val>
                                            <p:fltVal val="0"/>
                                          </p:val>
                                        </p:tav>
                                      </p:tavLst>
                                    </p:anim>
                                    <p:animEffect transition="in" filter="fade">
                                      <p:cBhvr>
                                        <p:cTn id="45" dur="500"/>
                                        <p:tgtEl>
                                          <p:spTgt spid="207889">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5" presetClass="entr" presetSubtype="0" fill="hold" grpId="0" nodeType="clickEffect">
                                  <p:stCondLst>
                                    <p:cond delay="0"/>
                                  </p:stCondLst>
                                  <p:childTnLst>
                                    <p:set>
                                      <p:cBhvr>
                                        <p:cTn id="49" dur="1" fill="hold">
                                          <p:stCondLst>
                                            <p:cond delay="0"/>
                                          </p:stCondLst>
                                        </p:cTn>
                                        <p:tgtEl>
                                          <p:spTgt spid="207893"/>
                                        </p:tgtEl>
                                        <p:attrNameLst>
                                          <p:attrName>style.visibility</p:attrName>
                                        </p:attrNameLst>
                                      </p:cBhvr>
                                      <p:to>
                                        <p:strVal val="visible"/>
                                      </p:to>
                                    </p:set>
                                    <p:anim calcmode="lin" valueType="num">
                                      <p:cBhvr>
                                        <p:cTn id="50" dur="500" fill="hold"/>
                                        <p:tgtEl>
                                          <p:spTgt spid="207893"/>
                                        </p:tgtEl>
                                        <p:attrNameLst>
                                          <p:attrName>ppt_w</p:attrName>
                                        </p:attrNameLst>
                                      </p:cBhvr>
                                      <p:tavLst>
                                        <p:tav tm="0">
                                          <p:val>
                                            <p:fltVal val="0"/>
                                          </p:val>
                                        </p:tav>
                                        <p:tav tm="100000">
                                          <p:val>
                                            <p:strVal val="#ppt_w"/>
                                          </p:val>
                                        </p:tav>
                                      </p:tavLst>
                                    </p:anim>
                                    <p:anim calcmode="lin" valueType="num">
                                      <p:cBhvr>
                                        <p:cTn id="51" dur="500" fill="hold"/>
                                        <p:tgtEl>
                                          <p:spTgt spid="207893"/>
                                        </p:tgtEl>
                                        <p:attrNameLst>
                                          <p:attrName>ppt_h</p:attrName>
                                        </p:attrNameLst>
                                      </p:cBhvr>
                                      <p:tavLst>
                                        <p:tav tm="0">
                                          <p:val>
                                            <p:fltVal val="0"/>
                                          </p:val>
                                        </p:tav>
                                        <p:tav tm="100000">
                                          <p:val>
                                            <p:strVal val="#ppt_h"/>
                                          </p:val>
                                        </p:tav>
                                      </p:tavLst>
                                    </p:anim>
                                    <p:anim calcmode="lin" valueType="num">
                                      <p:cBhvr>
                                        <p:cTn id="52" dur="500" fill="hold"/>
                                        <p:tgtEl>
                                          <p:spTgt spid="207893"/>
                                        </p:tgtEl>
                                        <p:attrNameLst>
                                          <p:attrName>ppt_x</p:attrName>
                                        </p:attrNameLst>
                                      </p:cBhvr>
                                      <p:tavLst>
                                        <p:tav tm="0" fmla="#ppt_x+(cos(-2*pi*(1-$))*-#ppt_x-sin(-2*pi*(1-$))*(1-#ppt_y))*(1-$)">
                                          <p:val>
                                            <p:fltVal val="0"/>
                                          </p:val>
                                        </p:tav>
                                        <p:tav tm="100000">
                                          <p:val>
                                            <p:fltVal val="1"/>
                                          </p:val>
                                        </p:tav>
                                      </p:tavLst>
                                    </p:anim>
                                    <p:anim calcmode="lin" valueType="num">
                                      <p:cBhvr>
                                        <p:cTn id="53" dur="500" fill="hold"/>
                                        <p:tgtEl>
                                          <p:spTgt spid="20789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85" grpId="0"/>
      <p:bldP spid="207887" grpId="0"/>
      <p:bldP spid="207889" grpId="1" build="allAtOnce"/>
      <p:bldP spid="20789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228600" y="274638"/>
            <a:ext cx="8763000" cy="1782762"/>
          </a:xfrm>
        </p:spPr>
        <p:txBody>
          <a:bodyPr/>
          <a:lstStyle/>
          <a:p>
            <a:r>
              <a:rPr lang="en-US" sz="3200">
                <a:solidFill>
                  <a:srgbClr val="FF0000"/>
                </a:solidFill>
              </a:rPr>
              <a:t>Put these new words under the categories. Can you guess what they mean?</a:t>
            </a:r>
            <a:br>
              <a:rPr lang="en-US" sz="3200">
                <a:solidFill>
                  <a:srgbClr val="FF0000"/>
                </a:solidFill>
              </a:rPr>
            </a:br>
            <a:r>
              <a:rPr lang="en-US" sz="3200" b="1" i="1">
                <a:solidFill>
                  <a:srgbClr val="FF0000"/>
                </a:solidFill>
              </a:rPr>
              <a:t>slave, law, glass, owner, to shop, criminals, aqueduct, bath, ancient, BC</a:t>
            </a:r>
            <a:endParaRPr lang="ru-RU" sz="3200" b="1" i="1">
              <a:solidFill>
                <a:srgbClr val="FF0000"/>
              </a:solidFill>
            </a:endParaRPr>
          </a:p>
        </p:txBody>
      </p:sp>
      <p:graphicFrame>
        <p:nvGraphicFramePr>
          <p:cNvPr id="203779" name="Group 3"/>
          <p:cNvGraphicFramePr>
            <a:graphicFrameLocks noGrp="1"/>
          </p:cNvGraphicFramePr>
          <p:nvPr>
            <p:ph type="tbl" idx="1"/>
          </p:nvPr>
        </p:nvGraphicFramePr>
        <p:xfrm>
          <a:off x="304800" y="2209800"/>
          <a:ext cx="8534400" cy="4433570"/>
        </p:xfrm>
        <a:graphic>
          <a:graphicData uri="http://schemas.openxmlformats.org/drawingml/2006/table">
            <a:tbl>
              <a:tblPr/>
              <a:tblGrid>
                <a:gridCol w="2133600"/>
                <a:gridCol w="2133600"/>
                <a:gridCol w="2133600"/>
                <a:gridCol w="2133600"/>
              </a:tblGrid>
              <a:tr h="1174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66"/>
                          </a:solidFill>
                          <a:effectLst/>
                          <a:latin typeface="Times New Roman" pitchFamily="18" charset="0"/>
                          <a:ea typeface="Calibri" pitchFamily="34" charset="0"/>
                          <a:cs typeface="Times New Roman" pitchFamily="18" charset="0"/>
                        </a:rPr>
                        <a:t>I don’t know this  word</a:t>
                      </a:r>
                      <a:endParaRPr kumimoji="0" lang="en-US" sz="2400" b="0" i="0" u="none" strike="noStrike" cap="none" normalizeH="0" baseline="0" smtClean="0">
                        <a:ln>
                          <a:noFill/>
                        </a:ln>
                        <a:solidFill>
                          <a:srgbClr val="FF0066"/>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66"/>
                          </a:solidFill>
                          <a:effectLst/>
                          <a:latin typeface="Times New Roman" pitchFamily="18" charset="0"/>
                          <a:ea typeface="Calibri" pitchFamily="34" charset="0"/>
                          <a:cs typeface="Times New Roman" pitchFamily="18" charset="0"/>
                        </a:rPr>
                        <a:t>I</a:t>
                      </a:r>
                      <a:r>
                        <a:rPr kumimoji="0" lang="ru-RU" sz="2400" b="1" i="0" u="none" strike="noStrike" cap="none" normalizeH="0" baseline="0" smtClean="0">
                          <a:ln>
                            <a:noFill/>
                          </a:ln>
                          <a:solidFill>
                            <a:srgbClr val="FF0066"/>
                          </a:solidFill>
                          <a:effectLst/>
                          <a:latin typeface="Times New Roman" pitchFamily="18" charset="0"/>
                          <a:ea typeface="Calibri" pitchFamily="34" charset="0"/>
                          <a:cs typeface="Times New Roman" pitchFamily="18" charset="0"/>
                        </a:rPr>
                        <a:t> </a:t>
                      </a:r>
                      <a:r>
                        <a:rPr kumimoji="0" lang="en-US" sz="2400" b="1" i="0" u="none" strike="noStrike" cap="none" normalizeH="0" baseline="0" smtClean="0">
                          <a:ln>
                            <a:noFill/>
                          </a:ln>
                          <a:solidFill>
                            <a:srgbClr val="FF0066"/>
                          </a:solidFill>
                          <a:effectLst/>
                          <a:latin typeface="Times New Roman" pitchFamily="18" charset="0"/>
                          <a:ea typeface="Calibri" pitchFamily="34" charset="0"/>
                          <a:cs typeface="Times New Roman" pitchFamily="18" charset="0"/>
                        </a:rPr>
                        <a:t>can guess the meaning of this word</a:t>
                      </a:r>
                      <a:endParaRPr kumimoji="0" lang="en-US" sz="2400" b="0" i="0" u="none" strike="noStrike" cap="none" normalizeH="0" baseline="0" smtClean="0">
                        <a:ln>
                          <a:noFill/>
                        </a:ln>
                        <a:solidFill>
                          <a:srgbClr val="FF0066"/>
                        </a:solidFill>
                        <a:effectLst/>
                        <a:latin typeface="Times New Roman" pitchFamily="18" charset="0"/>
                        <a:ea typeface="Calibri"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66"/>
                          </a:solidFill>
                          <a:effectLst/>
                          <a:latin typeface="Times New Roman" pitchFamily="18" charset="0"/>
                          <a:ea typeface="Calibri" pitchFamily="34" charset="0"/>
                          <a:cs typeface="Times New Roman" pitchFamily="18" charset="0"/>
                        </a:rPr>
                        <a:t>I know this word</a:t>
                      </a:r>
                      <a:endParaRPr kumimoji="0" lang="en-US" sz="2400" b="0" i="0" u="none" strike="noStrike" cap="none" normalizeH="0" baseline="0" smtClean="0">
                        <a:ln>
                          <a:noFill/>
                        </a:ln>
                        <a:solidFill>
                          <a:srgbClr val="FF0066"/>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66"/>
                          </a:solidFill>
                          <a:effectLst/>
                          <a:latin typeface="Times New Roman" pitchFamily="18" charset="0"/>
                          <a:ea typeface="Calibri" pitchFamily="34" charset="0"/>
                          <a:cs typeface="Times New Roman" pitchFamily="18" charset="0"/>
                        </a:rPr>
                        <a:t>I often use this word</a:t>
                      </a:r>
                      <a:endParaRPr kumimoji="0" lang="en-US" sz="2400" b="0" i="0" u="none" strike="noStrike" cap="none" normalizeH="0" baseline="0" smtClean="0">
                        <a:ln>
                          <a:noFill/>
                        </a:ln>
                        <a:solidFill>
                          <a:srgbClr val="FF0066"/>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44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99FF66"/>
            </a:gs>
            <a:gs pos="100000">
              <a:srgbClr val="99FF66">
                <a:gamma/>
                <a:shade val="46275"/>
                <a:invGamma/>
              </a:srgbClr>
            </a:gs>
          </a:gsLst>
          <a:lin ang="5400000" scaled="1"/>
        </a:gradFill>
        <a:effectLst/>
      </p:bgPr>
    </p:bg>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p:txBody>
          <a:bodyPr/>
          <a:lstStyle/>
          <a:p>
            <a:r>
              <a:rPr lang="en-US" b="1">
                <a:solidFill>
                  <a:srgbClr val="990000"/>
                </a:solidFill>
                <a:effectLst>
                  <a:outerShdw blurRad="38100" dist="38100" dir="2700000" algn="tl">
                    <a:srgbClr val="000000"/>
                  </a:outerShdw>
                </a:effectLst>
              </a:rPr>
              <a:t>THE CITY OF ROME</a:t>
            </a:r>
            <a:endParaRPr lang="ru-RU" b="1">
              <a:solidFill>
                <a:srgbClr val="990000"/>
              </a:solidFill>
              <a:effectLst>
                <a:outerShdw blurRad="38100" dist="38100" dir="2700000" algn="tl">
                  <a:srgbClr val="000000"/>
                </a:outerShdw>
              </a:effectLst>
            </a:endParaRPr>
          </a:p>
        </p:txBody>
      </p:sp>
      <p:pic>
        <p:nvPicPr>
          <p:cNvPr id="18438" name="Picture 6" descr="svROME-420x0"/>
          <p:cNvPicPr>
            <a:picLocks noChangeAspect="1" noChangeArrowheads="1"/>
          </p:cNvPicPr>
          <p:nvPr/>
        </p:nvPicPr>
        <p:blipFill>
          <a:blip r:embed="rId3" cstate="email"/>
          <a:srcRect/>
          <a:stretch>
            <a:fillRect/>
          </a:stretch>
        </p:blipFill>
        <p:spPr bwMode="auto">
          <a:xfrm>
            <a:off x="4572000" y="3810000"/>
            <a:ext cx="4000500" cy="2895600"/>
          </a:xfrm>
          <a:prstGeom prst="rect">
            <a:avLst/>
          </a:prstGeom>
          <a:noFill/>
        </p:spPr>
      </p:pic>
      <p:pic>
        <p:nvPicPr>
          <p:cNvPr id="18440" name="Picture 8" descr="image009"/>
          <p:cNvPicPr>
            <a:picLocks noChangeAspect="1" noChangeArrowheads="1"/>
          </p:cNvPicPr>
          <p:nvPr/>
        </p:nvPicPr>
        <p:blipFill>
          <a:blip r:embed="rId4" cstate="email"/>
          <a:srcRect/>
          <a:stretch>
            <a:fillRect/>
          </a:stretch>
        </p:blipFill>
        <p:spPr bwMode="auto">
          <a:xfrm>
            <a:off x="1524000" y="1295400"/>
            <a:ext cx="5486400" cy="3171825"/>
          </a:xfrm>
          <a:prstGeom prst="rect">
            <a:avLst/>
          </a:prstGeom>
          <a:noFill/>
        </p:spPr>
      </p:pic>
      <p:pic>
        <p:nvPicPr>
          <p:cNvPr id="18441" name="Picture 9" descr="ancient-rome-cast"/>
          <p:cNvPicPr>
            <a:picLocks noChangeAspect="1" noChangeArrowheads="1"/>
          </p:cNvPicPr>
          <p:nvPr/>
        </p:nvPicPr>
        <p:blipFill>
          <a:blip r:embed="rId5" cstate="email"/>
          <a:srcRect/>
          <a:stretch>
            <a:fillRect/>
          </a:stretch>
        </p:blipFill>
        <p:spPr bwMode="auto">
          <a:xfrm>
            <a:off x="457200" y="4114800"/>
            <a:ext cx="3429000" cy="2379663"/>
          </a:xfrm>
          <a:prstGeom prst="rect">
            <a:avLst/>
          </a:prstGeom>
          <a:noFill/>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CCC">
                <a:gamma/>
                <a:shade val="46275"/>
                <a:invGamma/>
              </a:srgbClr>
            </a:gs>
            <a:gs pos="50000">
              <a:srgbClr val="FFCCCC"/>
            </a:gs>
            <a:gs pos="100000">
              <a:srgbClr val="FFCCCC">
                <a:gamma/>
                <a:shade val="46275"/>
                <a:invGamma/>
              </a:srgbClr>
            </a:gs>
          </a:gsLst>
          <a:lin ang="18900000" scaled="1"/>
        </a:gradFill>
        <a:effectLst/>
      </p:bgPr>
    </p:bg>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a:xfrm>
            <a:off x="457200" y="274638"/>
            <a:ext cx="8229600" cy="946150"/>
          </a:xfrm>
        </p:spPr>
        <p:txBody>
          <a:bodyPr/>
          <a:lstStyle/>
          <a:p>
            <a:r>
              <a:rPr lang="en-US" b="1">
                <a:solidFill>
                  <a:srgbClr val="660066"/>
                </a:solidFill>
                <a:effectLst>
                  <a:outerShdw blurRad="38100" dist="38100" dir="2700000" algn="tl">
                    <a:srgbClr val="000000"/>
                  </a:outerShdw>
                </a:effectLst>
              </a:rPr>
              <a:t>THE ROMAN HOUSE</a:t>
            </a:r>
            <a:endParaRPr lang="ru-RU" b="1">
              <a:solidFill>
                <a:srgbClr val="660066"/>
              </a:solidFill>
              <a:effectLst>
                <a:outerShdw blurRad="38100" dist="38100" dir="2700000" algn="tl">
                  <a:srgbClr val="000000"/>
                </a:outerShdw>
              </a:effectLst>
            </a:endParaRPr>
          </a:p>
        </p:txBody>
      </p:sp>
      <p:pic>
        <p:nvPicPr>
          <p:cNvPr id="20485" name="Picture 5" descr="roman-house"/>
          <p:cNvPicPr>
            <a:picLocks noChangeAspect="1" noChangeArrowheads="1"/>
          </p:cNvPicPr>
          <p:nvPr/>
        </p:nvPicPr>
        <p:blipFill>
          <a:blip r:embed="rId3" cstate="email"/>
          <a:srcRect/>
          <a:stretch>
            <a:fillRect/>
          </a:stretch>
        </p:blipFill>
        <p:spPr bwMode="auto">
          <a:xfrm>
            <a:off x="228600" y="1219200"/>
            <a:ext cx="5994400" cy="4184650"/>
          </a:xfrm>
          <a:prstGeom prst="rect">
            <a:avLst/>
          </a:prstGeom>
          <a:noFill/>
        </p:spPr>
      </p:pic>
      <p:pic>
        <p:nvPicPr>
          <p:cNvPr id="20486" name="Picture 6" descr="house"/>
          <p:cNvPicPr>
            <a:picLocks noChangeAspect="1" noChangeArrowheads="1"/>
          </p:cNvPicPr>
          <p:nvPr/>
        </p:nvPicPr>
        <p:blipFill>
          <a:blip r:embed="rId4" cstate="email"/>
          <a:srcRect/>
          <a:stretch>
            <a:fillRect/>
          </a:stretch>
        </p:blipFill>
        <p:spPr bwMode="auto">
          <a:xfrm>
            <a:off x="5257800" y="3200400"/>
            <a:ext cx="3352800" cy="3352800"/>
          </a:xfrm>
          <a:prstGeom prst="rect">
            <a:avLst/>
          </a:prstGeom>
          <a:noFill/>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392" name="Picture 8" descr="domuscol"/>
          <p:cNvPicPr>
            <a:picLocks noChangeAspect="1" noChangeArrowheads="1"/>
          </p:cNvPicPr>
          <p:nvPr/>
        </p:nvPicPr>
        <p:blipFill>
          <a:blip r:embed="rId3" cstate="email"/>
          <a:srcRect/>
          <a:stretch>
            <a:fillRect/>
          </a:stretch>
        </p:blipFill>
        <p:spPr bwMode="auto">
          <a:xfrm>
            <a:off x="0" y="0"/>
            <a:ext cx="9348788" cy="7358063"/>
          </a:xfrm>
          <a:prstGeom prst="rect">
            <a:avLst/>
          </a:prstGeom>
          <a:noFill/>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99">
                <a:gamma/>
                <a:shade val="46275"/>
                <a:invGamma/>
              </a:srgbClr>
            </a:gs>
            <a:gs pos="50000">
              <a:srgbClr val="FF9999"/>
            </a:gs>
            <a:gs pos="100000">
              <a:srgbClr val="FF9999">
                <a:gamma/>
                <a:shade val="46275"/>
                <a:invGamma/>
              </a:srgbClr>
            </a:gs>
          </a:gsLst>
          <a:lin ang="18900000" scaled="1"/>
        </a:gradFill>
        <a:effectLst/>
      </p:bgPr>
    </p:bg>
    <p:spTree>
      <p:nvGrpSpPr>
        <p:cNvPr id="1" name=""/>
        <p:cNvGrpSpPr/>
        <p:nvPr/>
      </p:nvGrpSpPr>
      <p:grpSpPr>
        <a:xfrm>
          <a:off x="0" y="0"/>
          <a:ext cx="0" cy="0"/>
          <a:chOff x="0" y="0"/>
          <a:chExt cx="0" cy="0"/>
        </a:xfrm>
      </p:grpSpPr>
      <p:sp>
        <p:nvSpPr>
          <p:cNvPr id="185348" name="Rectangle 4"/>
          <p:cNvSpPr>
            <a:spLocks noGrp="1" noChangeArrowheads="1"/>
          </p:cNvSpPr>
          <p:nvPr>
            <p:ph type="title"/>
          </p:nvPr>
        </p:nvSpPr>
        <p:spPr>
          <a:xfrm>
            <a:off x="228600" y="274638"/>
            <a:ext cx="8610600" cy="6354762"/>
          </a:xfrm>
        </p:spPr>
        <p:txBody>
          <a:bodyPr/>
          <a:lstStyle/>
          <a:p>
            <a:pPr algn="l"/>
            <a:r>
              <a:rPr lang="en-US" sz="4000" b="1">
                <a:solidFill>
                  <a:srgbClr val="000066"/>
                </a:solidFill>
                <a:effectLst>
                  <a:outerShdw blurRad="38100" dist="38100" dir="2700000" algn="tl">
                    <a:srgbClr val="000000"/>
                  </a:outerShdw>
                </a:effectLst>
              </a:rPr>
              <a:t>NOW   WE    KNOW    THAT </a:t>
            </a:r>
            <a:br>
              <a:rPr lang="en-US" sz="4000" b="1">
                <a:solidFill>
                  <a:srgbClr val="000066"/>
                </a:solidFill>
                <a:effectLst>
                  <a:outerShdw blurRad="38100" dist="38100" dir="2700000" algn="tl">
                    <a:srgbClr val="000000"/>
                  </a:outerShdw>
                </a:effectLst>
              </a:rPr>
            </a:br>
            <a:r>
              <a:rPr lang="en-US" sz="4000" b="1">
                <a:solidFill>
                  <a:srgbClr val="000066"/>
                </a:solidFill>
                <a:effectLst>
                  <a:outerShdw blurRad="38100" dist="38100" dir="2700000" algn="tl">
                    <a:srgbClr val="000000"/>
                  </a:outerShdw>
                </a:effectLst>
              </a:rPr>
              <a:t>THE … ROMANS </a:t>
            </a:r>
            <a:br>
              <a:rPr lang="en-US" sz="4000" b="1">
                <a:solidFill>
                  <a:srgbClr val="000066"/>
                </a:solidFill>
                <a:effectLst>
                  <a:outerShdw blurRad="38100" dist="38100" dir="2700000" algn="tl">
                    <a:srgbClr val="000000"/>
                  </a:outerShdw>
                </a:effectLst>
              </a:rPr>
            </a:br>
            <a:r>
              <a:rPr lang="en-US" sz="4000" b="1">
                <a:solidFill>
                  <a:srgbClr val="000066"/>
                </a:solidFill>
                <a:effectLst>
                  <a:outerShdw blurRad="38100" dist="38100" dir="2700000" algn="tl">
                    <a:srgbClr val="000000"/>
                  </a:outerShdw>
                </a:effectLst>
              </a:rPr>
              <a:t>- </a:t>
            </a:r>
            <a:r>
              <a:rPr lang="en-US" sz="4000" b="1">
                <a:solidFill>
                  <a:srgbClr val="000066"/>
                </a:solidFill>
                <a:effectLst>
                  <a:outerShdw blurRad="38100" dist="38100" dir="2700000" algn="tl">
                    <a:srgbClr val="000000"/>
                  </a:outerShdw>
                </a:effectLst>
                <a:latin typeface="Arial Unicode MS" pitchFamily="34" charset="-128"/>
              </a:rPr>
              <a:t>built Rome in 753 …</a:t>
            </a:r>
            <a:br>
              <a:rPr lang="en-US" sz="4000" b="1">
                <a:solidFill>
                  <a:srgbClr val="000066"/>
                </a:solidFill>
                <a:effectLst>
                  <a:outerShdw blurRad="38100" dist="38100" dir="2700000" algn="tl">
                    <a:srgbClr val="000000"/>
                  </a:outerShdw>
                </a:effectLst>
                <a:latin typeface="Arial Unicode MS" pitchFamily="34" charset="-128"/>
              </a:rPr>
            </a:br>
            <a:r>
              <a:rPr lang="en-US" sz="4000">
                <a:solidFill>
                  <a:srgbClr val="000066"/>
                </a:solidFill>
                <a:effectLst>
                  <a:outerShdw blurRad="38100" dist="38100" dir="2700000" algn="tl">
                    <a:srgbClr val="000000"/>
                  </a:outerShdw>
                </a:effectLst>
              </a:rPr>
              <a:t>- had …</a:t>
            </a:r>
            <a:br>
              <a:rPr lang="en-US" sz="4000">
                <a:solidFill>
                  <a:srgbClr val="000066"/>
                </a:solidFill>
                <a:effectLst>
                  <a:outerShdw blurRad="38100" dist="38100" dir="2700000" algn="tl">
                    <a:srgbClr val="000000"/>
                  </a:outerShdw>
                </a:effectLst>
              </a:rPr>
            </a:br>
            <a:r>
              <a:rPr lang="en-US" sz="4000">
                <a:solidFill>
                  <a:srgbClr val="000066"/>
                </a:solidFill>
                <a:effectLst>
                  <a:outerShdw blurRad="38100" dist="38100" dir="2700000" algn="tl">
                    <a:srgbClr val="000000"/>
                  </a:outerShdw>
                </a:effectLst>
              </a:rPr>
              <a:t>- built … </a:t>
            </a:r>
            <a:br>
              <a:rPr lang="en-US" sz="4000">
                <a:solidFill>
                  <a:srgbClr val="000066"/>
                </a:solidFill>
                <a:effectLst>
                  <a:outerShdw blurRad="38100" dist="38100" dir="2700000" algn="tl">
                    <a:srgbClr val="000000"/>
                  </a:outerShdw>
                </a:effectLst>
              </a:rPr>
            </a:br>
            <a:r>
              <a:rPr lang="en-US" sz="4000">
                <a:solidFill>
                  <a:srgbClr val="000066"/>
                </a:solidFill>
                <a:effectLst>
                  <a:outerShdw blurRad="38100" dist="38100" dir="2700000" algn="tl">
                    <a:srgbClr val="000000"/>
                  </a:outerShdw>
                </a:effectLst>
              </a:rPr>
              <a:t>- washed in …</a:t>
            </a:r>
            <a:br>
              <a:rPr lang="en-US" sz="4000">
                <a:solidFill>
                  <a:srgbClr val="000066"/>
                </a:solidFill>
                <a:effectLst>
                  <a:outerShdw blurRad="38100" dist="38100" dir="2700000" algn="tl">
                    <a:srgbClr val="000000"/>
                  </a:outerShdw>
                </a:effectLst>
              </a:rPr>
            </a:br>
            <a:r>
              <a:rPr lang="en-US" sz="4000">
                <a:solidFill>
                  <a:srgbClr val="000066"/>
                </a:solidFill>
                <a:effectLst>
                  <a:outerShdw blurRad="38100" dist="38100" dir="2700000" algn="tl">
                    <a:srgbClr val="000000"/>
                  </a:outerShdw>
                </a:effectLst>
              </a:rPr>
              <a:t>- lived in houses with few …</a:t>
            </a:r>
            <a:br>
              <a:rPr lang="en-US" sz="4000">
                <a:solidFill>
                  <a:srgbClr val="000066"/>
                </a:solidFill>
                <a:effectLst>
                  <a:outerShdw blurRad="38100" dist="38100" dir="2700000" algn="tl">
                    <a:srgbClr val="000000"/>
                  </a:outerShdw>
                </a:effectLst>
              </a:rPr>
            </a:br>
            <a:r>
              <a:rPr lang="en-US" sz="4000">
                <a:solidFill>
                  <a:srgbClr val="000066"/>
                </a:solidFill>
                <a:effectLst>
                  <a:outerShdw blurRad="38100" dist="38100" dir="2700000" algn="tl">
                    <a:srgbClr val="000000"/>
                  </a:outerShdw>
                </a:effectLst>
              </a:rPr>
              <a:t>- had a lot of … in the streets</a:t>
            </a:r>
            <a:r>
              <a:rPr lang="en-US" sz="4000"/>
              <a:t> </a:t>
            </a:r>
            <a:r>
              <a:rPr lang="ru-RU" sz="4000"/>
              <a:t/>
            </a:r>
            <a:br>
              <a:rPr lang="ru-RU" sz="4000"/>
            </a:br>
            <a:r>
              <a:rPr lang="ru-RU" sz="4000" b="1">
                <a:solidFill>
                  <a:srgbClr val="000066"/>
                </a:solidFill>
              </a:rPr>
              <a:t>-</a:t>
            </a:r>
            <a:r>
              <a:rPr lang="en-US" sz="4000" b="1">
                <a:solidFill>
                  <a:srgbClr val="000066"/>
                </a:solidFill>
              </a:rPr>
              <a:t> </a:t>
            </a:r>
            <a:r>
              <a:rPr lang="en-US" sz="4000" b="1">
                <a:solidFill>
                  <a:srgbClr val="000066"/>
                </a:solidFill>
                <a:latin typeface="Arial Unicode MS" pitchFamily="34" charset="-128"/>
              </a:rPr>
              <a:t>made …</a:t>
            </a:r>
            <a:br>
              <a:rPr lang="en-US" sz="4000" b="1">
                <a:solidFill>
                  <a:srgbClr val="000066"/>
                </a:solidFill>
                <a:latin typeface="Arial Unicode MS" pitchFamily="34" charset="-128"/>
              </a:rPr>
            </a:br>
            <a:r>
              <a:rPr lang="en-US" sz="4000" b="1">
                <a:solidFill>
                  <a:srgbClr val="000066"/>
                </a:solidFill>
                <a:latin typeface="Arial Unicode MS" pitchFamily="34" charset="-128"/>
              </a:rPr>
              <a:t>- did not use much</a:t>
            </a:r>
            <a:r>
              <a:rPr lang="en-US" sz="4000" b="1">
                <a:solidFill>
                  <a:srgbClr val="000066"/>
                </a:solidFill>
              </a:rPr>
              <a:t>…</a:t>
            </a:r>
            <a:endParaRPr lang="ru-RU" sz="4000" b="1">
              <a:solidFill>
                <a:srgbClr val="000066"/>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amma/>
                <a:shade val="46275"/>
                <a:invGamma/>
              </a:srgbClr>
            </a:gs>
            <a:gs pos="50000">
              <a:srgbClr val="FFFF00"/>
            </a:gs>
            <a:gs pos="100000">
              <a:srgbClr val="FFFF00">
                <a:gamma/>
                <a:shade val="46275"/>
                <a:invGamma/>
              </a:srgbClr>
            </a:gs>
          </a:gsLst>
          <a:lin ang="18900000" scaled="1"/>
        </a:gradFill>
        <a:effectLst/>
      </p:bgPr>
    </p:bg>
    <p:spTree>
      <p:nvGrpSpPr>
        <p:cNvPr id="1" name=""/>
        <p:cNvGrpSpPr/>
        <p:nvPr/>
      </p:nvGrpSpPr>
      <p:grpSpPr>
        <a:xfrm>
          <a:off x="0" y="0"/>
          <a:ext cx="0" cy="0"/>
          <a:chOff x="0" y="0"/>
          <a:chExt cx="0" cy="0"/>
        </a:xfrm>
      </p:grpSpPr>
      <p:sp>
        <p:nvSpPr>
          <p:cNvPr id="187396" name="Rectangle 4"/>
          <p:cNvSpPr>
            <a:spLocks noGrp="1" noChangeArrowheads="1"/>
          </p:cNvSpPr>
          <p:nvPr>
            <p:ph type="title"/>
          </p:nvPr>
        </p:nvSpPr>
        <p:spPr>
          <a:xfrm>
            <a:off x="304800" y="381000"/>
            <a:ext cx="8305800" cy="6248400"/>
          </a:xfrm>
        </p:spPr>
        <p:txBody>
          <a:bodyPr/>
          <a:lstStyle/>
          <a:p>
            <a:pPr algn="l"/>
            <a:r>
              <a:rPr lang="en-US" sz="4000" b="1">
                <a:solidFill>
                  <a:srgbClr val="000066"/>
                </a:solidFill>
                <a:effectLst>
                  <a:outerShdw blurRad="38100" dist="38100" dir="2700000" algn="tl">
                    <a:srgbClr val="000000"/>
                  </a:outerShdw>
                </a:effectLst>
              </a:rPr>
              <a:t>NOW   WE   KNOW   THAT </a:t>
            </a:r>
            <a:br>
              <a:rPr lang="en-US" sz="4000" b="1">
                <a:solidFill>
                  <a:srgbClr val="000066"/>
                </a:solidFill>
                <a:effectLst>
                  <a:outerShdw blurRad="38100" dist="38100" dir="2700000" algn="tl">
                    <a:srgbClr val="000000"/>
                  </a:outerShdw>
                </a:effectLst>
              </a:rPr>
            </a:br>
            <a:r>
              <a:rPr lang="en-US" sz="4000" b="1">
                <a:solidFill>
                  <a:srgbClr val="000066"/>
                </a:solidFill>
                <a:effectLst>
                  <a:outerShdw blurRad="38100" dist="38100" dir="2700000" algn="tl">
                    <a:srgbClr val="000000"/>
                  </a:outerShdw>
                </a:effectLst>
              </a:rPr>
              <a:t>THE </a:t>
            </a:r>
            <a:r>
              <a:rPr lang="en-US" sz="4000" b="1" u="sng">
                <a:solidFill>
                  <a:srgbClr val="000066"/>
                </a:solidFill>
                <a:effectLst>
                  <a:outerShdw blurRad="38100" dist="38100" dir="2700000" algn="tl">
                    <a:srgbClr val="000000"/>
                  </a:outerShdw>
                </a:effectLst>
              </a:rPr>
              <a:t>ANCIENT </a:t>
            </a:r>
            <a:r>
              <a:rPr lang="en-US" sz="4000" b="1">
                <a:solidFill>
                  <a:srgbClr val="000066"/>
                </a:solidFill>
                <a:effectLst>
                  <a:outerShdw blurRad="38100" dist="38100" dir="2700000" algn="tl">
                    <a:srgbClr val="000000"/>
                  </a:outerShdw>
                </a:effectLst>
              </a:rPr>
              <a:t>ROMANS </a:t>
            </a:r>
            <a:br>
              <a:rPr lang="en-US" sz="4000" b="1">
                <a:solidFill>
                  <a:srgbClr val="000066"/>
                </a:solidFill>
                <a:effectLst>
                  <a:outerShdw blurRad="38100" dist="38100" dir="2700000" algn="tl">
                    <a:srgbClr val="000000"/>
                  </a:outerShdw>
                </a:effectLst>
              </a:rPr>
            </a:br>
            <a:r>
              <a:rPr lang="en-US" sz="4000" b="1">
                <a:solidFill>
                  <a:srgbClr val="000066"/>
                </a:solidFill>
                <a:effectLst>
                  <a:outerShdw blurRad="38100" dist="38100" dir="2700000" algn="tl">
                    <a:srgbClr val="000000"/>
                  </a:outerShdw>
                </a:effectLst>
              </a:rPr>
              <a:t>- </a:t>
            </a:r>
            <a:r>
              <a:rPr lang="en-US" sz="4000" b="1">
                <a:solidFill>
                  <a:srgbClr val="000066"/>
                </a:solidFill>
                <a:effectLst>
                  <a:outerShdw blurRad="38100" dist="38100" dir="2700000" algn="tl">
                    <a:srgbClr val="000000"/>
                  </a:outerShdw>
                </a:effectLst>
                <a:latin typeface="Arial Unicode MS" pitchFamily="34" charset="-128"/>
              </a:rPr>
              <a:t>built Rome in 753 </a:t>
            </a:r>
            <a:r>
              <a:rPr lang="en-US" sz="4000" b="1" u="sng">
                <a:solidFill>
                  <a:srgbClr val="000066"/>
                </a:solidFill>
                <a:effectLst>
                  <a:outerShdw blurRad="38100" dist="38100" dir="2700000" algn="tl">
                    <a:srgbClr val="000000"/>
                  </a:outerShdw>
                </a:effectLst>
                <a:latin typeface="Arial Unicode MS" pitchFamily="34" charset="-128"/>
              </a:rPr>
              <a:t>BC</a:t>
            </a:r>
            <a:r>
              <a:rPr lang="en-US" sz="4000" b="1">
                <a:solidFill>
                  <a:srgbClr val="000066"/>
                </a:solidFill>
                <a:effectLst>
                  <a:outerShdw blurRad="38100" dist="38100" dir="2700000" algn="tl">
                    <a:srgbClr val="000000"/>
                  </a:outerShdw>
                </a:effectLst>
                <a:latin typeface="Arial Unicode MS" pitchFamily="34" charset="-128"/>
              </a:rPr>
              <a:t/>
            </a:r>
            <a:br>
              <a:rPr lang="en-US" sz="4000" b="1">
                <a:solidFill>
                  <a:srgbClr val="000066"/>
                </a:solidFill>
                <a:effectLst>
                  <a:outerShdw blurRad="38100" dist="38100" dir="2700000" algn="tl">
                    <a:srgbClr val="000000"/>
                  </a:outerShdw>
                </a:effectLst>
                <a:latin typeface="Arial Unicode MS" pitchFamily="34" charset="-128"/>
              </a:rPr>
            </a:br>
            <a:r>
              <a:rPr lang="en-US" sz="4000">
                <a:solidFill>
                  <a:srgbClr val="000066"/>
                </a:solidFill>
                <a:effectLst>
                  <a:outerShdw blurRad="38100" dist="38100" dir="2700000" algn="tl">
                    <a:srgbClr val="000000"/>
                  </a:outerShdw>
                </a:effectLst>
              </a:rPr>
              <a:t>- had </a:t>
            </a:r>
            <a:r>
              <a:rPr lang="en-US" sz="4000" u="sng">
                <a:solidFill>
                  <a:srgbClr val="000066"/>
                </a:solidFill>
                <a:effectLst>
                  <a:outerShdw blurRad="38100" dist="38100" dir="2700000" algn="tl">
                    <a:srgbClr val="000000"/>
                  </a:outerShdw>
                </a:effectLst>
              </a:rPr>
              <a:t>slaves</a:t>
            </a:r>
            <a:br>
              <a:rPr lang="en-US" sz="4000" u="sng">
                <a:solidFill>
                  <a:srgbClr val="000066"/>
                </a:solidFill>
                <a:effectLst>
                  <a:outerShdw blurRad="38100" dist="38100" dir="2700000" algn="tl">
                    <a:srgbClr val="000000"/>
                  </a:outerShdw>
                </a:effectLst>
              </a:rPr>
            </a:br>
            <a:r>
              <a:rPr lang="en-US" sz="4000">
                <a:solidFill>
                  <a:srgbClr val="000066"/>
                </a:solidFill>
                <a:effectLst>
                  <a:outerShdw blurRad="38100" dist="38100" dir="2700000" algn="tl">
                    <a:srgbClr val="000000"/>
                  </a:outerShdw>
                </a:effectLst>
              </a:rPr>
              <a:t>- built Londinium, roads, </a:t>
            </a:r>
            <a:r>
              <a:rPr lang="en-US" sz="4000" u="sng">
                <a:solidFill>
                  <a:srgbClr val="000066"/>
                </a:solidFill>
                <a:effectLst>
                  <a:outerShdw blurRad="38100" dist="38100" dir="2700000" algn="tl">
                    <a:srgbClr val="000000"/>
                  </a:outerShdw>
                </a:effectLst>
              </a:rPr>
              <a:t>aqueducts</a:t>
            </a:r>
            <a:r>
              <a:rPr lang="en-US" sz="4000">
                <a:solidFill>
                  <a:srgbClr val="000066"/>
                </a:solidFill>
                <a:effectLst>
                  <a:outerShdw blurRad="38100" dist="38100" dir="2700000" algn="tl">
                    <a:srgbClr val="000000"/>
                  </a:outerShdw>
                </a:effectLst>
              </a:rPr>
              <a:t/>
            </a:r>
            <a:br>
              <a:rPr lang="en-US" sz="4000">
                <a:solidFill>
                  <a:srgbClr val="000066"/>
                </a:solidFill>
                <a:effectLst>
                  <a:outerShdw blurRad="38100" dist="38100" dir="2700000" algn="tl">
                    <a:srgbClr val="000000"/>
                  </a:outerShdw>
                </a:effectLst>
              </a:rPr>
            </a:br>
            <a:r>
              <a:rPr lang="en-US" sz="4000">
                <a:solidFill>
                  <a:srgbClr val="000066"/>
                </a:solidFill>
                <a:effectLst>
                  <a:outerShdw blurRad="38100" dist="38100" dir="2700000" algn="tl">
                    <a:srgbClr val="000000"/>
                  </a:outerShdw>
                </a:effectLst>
              </a:rPr>
              <a:t>- washed in </a:t>
            </a:r>
            <a:r>
              <a:rPr lang="en-US" sz="4000" u="sng">
                <a:solidFill>
                  <a:srgbClr val="000066"/>
                </a:solidFill>
                <a:effectLst>
                  <a:outerShdw blurRad="38100" dist="38100" dir="2700000" algn="tl">
                    <a:srgbClr val="000000"/>
                  </a:outerShdw>
                </a:effectLst>
              </a:rPr>
              <a:t>baths</a:t>
            </a:r>
            <a:br>
              <a:rPr lang="en-US" sz="4000" u="sng">
                <a:solidFill>
                  <a:srgbClr val="000066"/>
                </a:solidFill>
                <a:effectLst>
                  <a:outerShdw blurRad="38100" dist="38100" dir="2700000" algn="tl">
                    <a:srgbClr val="000000"/>
                  </a:outerShdw>
                </a:effectLst>
              </a:rPr>
            </a:br>
            <a:r>
              <a:rPr lang="en-US" sz="4000">
                <a:solidFill>
                  <a:srgbClr val="000066"/>
                </a:solidFill>
                <a:effectLst>
                  <a:outerShdw blurRad="38100" dist="38100" dir="2700000" algn="tl">
                    <a:srgbClr val="000000"/>
                  </a:outerShdw>
                </a:effectLst>
              </a:rPr>
              <a:t>- lived in houses with few windows</a:t>
            </a:r>
            <a:br>
              <a:rPr lang="en-US" sz="4000">
                <a:solidFill>
                  <a:srgbClr val="000066"/>
                </a:solidFill>
                <a:effectLst>
                  <a:outerShdw blurRad="38100" dist="38100" dir="2700000" algn="tl">
                    <a:srgbClr val="000000"/>
                  </a:outerShdw>
                </a:effectLst>
              </a:rPr>
            </a:br>
            <a:r>
              <a:rPr lang="en-US" sz="4000">
                <a:solidFill>
                  <a:srgbClr val="000066"/>
                </a:solidFill>
                <a:effectLst>
                  <a:outerShdw blurRad="38100" dist="38100" dir="2700000" algn="tl">
                    <a:srgbClr val="000000"/>
                  </a:outerShdw>
                </a:effectLst>
              </a:rPr>
              <a:t>- had a lot of </a:t>
            </a:r>
            <a:r>
              <a:rPr lang="en-US" sz="4000" u="sng">
                <a:solidFill>
                  <a:srgbClr val="000066"/>
                </a:solidFill>
                <a:effectLst>
                  <a:outerShdw blurRad="38100" dist="38100" dir="2700000" algn="tl">
                    <a:srgbClr val="000000"/>
                  </a:outerShdw>
                </a:effectLst>
              </a:rPr>
              <a:t>shops</a:t>
            </a:r>
            <a:r>
              <a:rPr lang="en-US" sz="4000">
                <a:solidFill>
                  <a:srgbClr val="000066"/>
                </a:solidFill>
                <a:effectLst>
                  <a:outerShdw blurRad="38100" dist="38100" dir="2700000" algn="tl">
                    <a:srgbClr val="000000"/>
                  </a:outerShdw>
                </a:effectLst>
              </a:rPr>
              <a:t> in the streets</a:t>
            </a:r>
            <a:br>
              <a:rPr lang="en-US" sz="4000">
                <a:solidFill>
                  <a:srgbClr val="000066"/>
                </a:solidFill>
                <a:effectLst>
                  <a:outerShdw blurRad="38100" dist="38100" dir="2700000" algn="tl">
                    <a:srgbClr val="000000"/>
                  </a:outerShdw>
                </a:effectLst>
              </a:rPr>
            </a:br>
            <a:r>
              <a:rPr lang="en-US" sz="4000">
                <a:solidFill>
                  <a:srgbClr val="000066"/>
                </a:solidFill>
                <a:effectLst>
                  <a:outerShdw blurRad="38100" dist="38100" dir="2700000" algn="tl">
                    <a:srgbClr val="000000"/>
                  </a:outerShdw>
                </a:effectLst>
              </a:rPr>
              <a:t>- made </a:t>
            </a:r>
            <a:r>
              <a:rPr lang="en-US" sz="4000" u="sng">
                <a:solidFill>
                  <a:srgbClr val="000066"/>
                </a:solidFill>
                <a:effectLst>
                  <a:outerShdw blurRad="38100" dist="38100" dir="2700000" algn="tl">
                    <a:srgbClr val="000000"/>
                  </a:outerShdw>
                </a:effectLst>
              </a:rPr>
              <a:t>laws</a:t>
            </a:r>
            <a:r>
              <a:rPr lang="en-US" sz="4000">
                <a:solidFill>
                  <a:srgbClr val="000066"/>
                </a:solidFill>
                <a:effectLst>
                  <a:outerShdw blurRad="38100" dist="38100" dir="2700000" algn="tl">
                    <a:srgbClr val="000000"/>
                  </a:outerShdw>
                </a:effectLst>
              </a:rPr>
              <a:t/>
            </a:r>
            <a:br>
              <a:rPr lang="en-US" sz="4000">
                <a:solidFill>
                  <a:srgbClr val="000066"/>
                </a:solidFill>
                <a:effectLst>
                  <a:outerShdw blurRad="38100" dist="38100" dir="2700000" algn="tl">
                    <a:srgbClr val="000000"/>
                  </a:outerShdw>
                </a:effectLst>
              </a:rPr>
            </a:br>
            <a:r>
              <a:rPr lang="en-US" sz="4000">
                <a:solidFill>
                  <a:srgbClr val="000066"/>
                </a:solidFill>
                <a:effectLst>
                  <a:outerShdw blurRad="38100" dist="38100" dir="2700000" algn="tl">
                    <a:srgbClr val="000000"/>
                  </a:outerShdw>
                </a:effectLst>
              </a:rPr>
              <a:t>- did not use much </a:t>
            </a:r>
            <a:r>
              <a:rPr lang="en-US" sz="4000" u="sng">
                <a:solidFill>
                  <a:srgbClr val="000066"/>
                </a:solidFill>
                <a:effectLst>
                  <a:outerShdw blurRad="38100" dist="38100" dir="2700000" algn="tl">
                    <a:srgbClr val="000000"/>
                  </a:outerShdw>
                </a:effectLst>
              </a:rPr>
              <a:t>glass</a:t>
            </a:r>
            <a:endParaRPr lang="ru-RU" sz="4000" u="sng">
              <a:solidFill>
                <a:srgbClr val="000066"/>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91" name="WordArt 7"/>
          <p:cNvSpPr>
            <a:spLocks noChangeArrowheads="1" noChangeShapeType="1" noTextEdit="1"/>
          </p:cNvSpPr>
          <p:nvPr/>
        </p:nvSpPr>
        <p:spPr bwMode="auto">
          <a:xfrm>
            <a:off x="2133600" y="2743200"/>
            <a:ext cx="4876800" cy="1444625"/>
          </a:xfrm>
          <a:prstGeom prst="rect">
            <a:avLst/>
          </a:prstGeom>
        </p:spPr>
        <p:txBody>
          <a:bodyPr wrap="none" fromWordArt="1">
            <a:prstTxWarp prst="textDoubleWave1">
              <a:avLst>
                <a:gd name="adj1" fmla="val 6500"/>
                <a:gd name="adj2" fmla="val 0"/>
              </a:avLst>
            </a:prstTxWarp>
          </a:bodyPr>
          <a:lstStyle/>
          <a:p>
            <a:pPr algn="ctr"/>
            <a:r>
              <a:rPr lang="en-US" sz="8000" kern="10" spc="-800">
                <a:ln w="12700">
                  <a:solidFill>
                    <a:srgbClr val="000099"/>
                  </a:solidFill>
                  <a:round/>
                  <a:headEnd/>
                  <a:tailEnd/>
                </a:ln>
                <a:solidFill>
                  <a:srgbClr val="33CCFF"/>
                </a:solidFill>
                <a:effectLst>
                  <a:outerShdw dist="125724" dir="18900000" algn="ctr" rotWithShape="0">
                    <a:srgbClr val="000099"/>
                  </a:outerShdw>
                </a:effectLst>
                <a:latin typeface="Impact"/>
              </a:rPr>
              <a:t>THANK YOU !</a:t>
            </a:r>
            <a:endParaRPr lang="ru-RU" sz="8000" kern="10" spc="-80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160772" name="Rectangle 4"/>
          <p:cNvSpPr>
            <a:spLocks noGrp="1" noChangeArrowheads="1"/>
          </p:cNvSpPr>
          <p:nvPr>
            <p:ph type="title"/>
          </p:nvPr>
        </p:nvSpPr>
        <p:spPr>
          <a:xfrm>
            <a:off x="228600" y="274638"/>
            <a:ext cx="8763000" cy="1782762"/>
          </a:xfrm>
        </p:spPr>
        <p:txBody>
          <a:bodyPr/>
          <a:lstStyle/>
          <a:p>
            <a:r>
              <a:rPr lang="en-US" sz="3200">
                <a:solidFill>
                  <a:srgbClr val="FF0000"/>
                </a:solidFill>
              </a:rPr>
              <a:t>Put these new words under the categories. Can you guess what they mean?</a:t>
            </a:r>
            <a:br>
              <a:rPr lang="en-US" sz="3200">
                <a:solidFill>
                  <a:srgbClr val="FF0000"/>
                </a:solidFill>
              </a:rPr>
            </a:br>
            <a:r>
              <a:rPr lang="en-US" sz="3200" b="1" i="1">
                <a:solidFill>
                  <a:srgbClr val="FF0000"/>
                </a:solidFill>
              </a:rPr>
              <a:t>slave, law, glass, owner, to shop, criminals, aqueduct, bath, ancient, BC</a:t>
            </a:r>
            <a:endParaRPr lang="ru-RU" sz="3200" b="1" i="1">
              <a:solidFill>
                <a:srgbClr val="FF0000"/>
              </a:solidFill>
            </a:endParaRPr>
          </a:p>
        </p:txBody>
      </p:sp>
      <p:graphicFrame>
        <p:nvGraphicFramePr>
          <p:cNvPr id="160836" name="Group 68"/>
          <p:cNvGraphicFramePr>
            <a:graphicFrameLocks noGrp="1"/>
          </p:cNvGraphicFramePr>
          <p:nvPr>
            <p:ph type="tbl" idx="1"/>
          </p:nvPr>
        </p:nvGraphicFramePr>
        <p:xfrm>
          <a:off x="304800" y="2209800"/>
          <a:ext cx="8534400" cy="4433570"/>
        </p:xfrm>
        <a:graphic>
          <a:graphicData uri="http://schemas.openxmlformats.org/drawingml/2006/table">
            <a:tbl>
              <a:tblPr/>
              <a:tblGrid>
                <a:gridCol w="2133600"/>
                <a:gridCol w="2133600"/>
                <a:gridCol w="2133600"/>
                <a:gridCol w="2133600"/>
              </a:tblGrid>
              <a:tr h="1174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66"/>
                          </a:solidFill>
                          <a:effectLst/>
                          <a:latin typeface="Times New Roman" pitchFamily="18" charset="0"/>
                          <a:ea typeface="Calibri" pitchFamily="34" charset="0"/>
                          <a:cs typeface="Times New Roman" pitchFamily="18" charset="0"/>
                        </a:rPr>
                        <a:t>I don’t know this  word</a:t>
                      </a:r>
                      <a:endParaRPr kumimoji="0" lang="en-US" sz="2400" b="0" i="0" u="none" strike="noStrike" cap="none" normalizeH="0" baseline="0" smtClean="0">
                        <a:ln>
                          <a:noFill/>
                        </a:ln>
                        <a:solidFill>
                          <a:srgbClr val="FF0066"/>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66"/>
                          </a:solidFill>
                          <a:effectLst/>
                          <a:latin typeface="Times New Roman" pitchFamily="18" charset="0"/>
                          <a:ea typeface="Calibri" pitchFamily="34" charset="0"/>
                          <a:cs typeface="Times New Roman" pitchFamily="18" charset="0"/>
                        </a:rPr>
                        <a:t>I</a:t>
                      </a:r>
                      <a:r>
                        <a:rPr kumimoji="0" lang="ru-RU" sz="2400" b="1" i="0" u="none" strike="noStrike" cap="none" normalizeH="0" baseline="0" smtClean="0">
                          <a:ln>
                            <a:noFill/>
                          </a:ln>
                          <a:solidFill>
                            <a:srgbClr val="FF0066"/>
                          </a:solidFill>
                          <a:effectLst/>
                          <a:latin typeface="Times New Roman" pitchFamily="18" charset="0"/>
                          <a:ea typeface="Calibri" pitchFamily="34" charset="0"/>
                          <a:cs typeface="Times New Roman" pitchFamily="18" charset="0"/>
                        </a:rPr>
                        <a:t> </a:t>
                      </a:r>
                      <a:r>
                        <a:rPr kumimoji="0" lang="en-US" sz="2400" b="1" i="0" u="none" strike="noStrike" cap="none" normalizeH="0" baseline="0" smtClean="0">
                          <a:ln>
                            <a:noFill/>
                          </a:ln>
                          <a:solidFill>
                            <a:srgbClr val="FF0066"/>
                          </a:solidFill>
                          <a:effectLst/>
                          <a:latin typeface="Times New Roman" pitchFamily="18" charset="0"/>
                          <a:ea typeface="Calibri" pitchFamily="34" charset="0"/>
                          <a:cs typeface="Times New Roman" pitchFamily="18" charset="0"/>
                        </a:rPr>
                        <a:t>can guess the meaning of this word</a:t>
                      </a:r>
                      <a:endParaRPr kumimoji="0" lang="en-US" sz="2400" b="0" i="0" u="none" strike="noStrike" cap="none" normalizeH="0" baseline="0" smtClean="0">
                        <a:ln>
                          <a:noFill/>
                        </a:ln>
                        <a:solidFill>
                          <a:srgbClr val="FF0066"/>
                        </a:solidFill>
                        <a:effectLst/>
                        <a:latin typeface="Times New Roman" pitchFamily="18" charset="0"/>
                        <a:ea typeface="Calibri"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66"/>
                          </a:solidFill>
                          <a:effectLst/>
                          <a:latin typeface="Times New Roman" pitchFamily="18" charset="0"/>
                          <a:ea typeface="Calibri" pitchFamily="34" charset="0"/>
                          <a:cs typeface="Times New Roman" pitchFamily="18" charset="0"/>
                        </a:rPr>
                        <a:t>I know this word</a:t>
                      </a:r>
                      <a:endParaRPr kumimoji="0" lang="en-US" sz="2400" b="0" i="0" u="none" strike="noStrike" cap="none" normalizeH="0" baseline="0" smtClean="0">
                        <a:ln>
                          <a:noFill/>
                        </a:ln>
                        <a:solidFill>
                          <a:srgbClr val="FF0066"/>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66"/>
                          </a:solidFill>
                          <a:effectLst/>
                          <a:latin typeface="Times New Roman" pitchFamily="18" charset="0"/>
                          <a:ea typeface="Calibri" pitchFamily="34" charset="0"/>
                          <a:cs typeface="Times New Roman" pitchFamily="18" charset="0"/>
                        </a:rPr>
                        <a:t>I use this word</a:t>
                      </a:r>
                      <a:endParaRPr kumimoji="0" lang="ru-RU" sz="2400" b="1" i="0" u="none" strike="noStrike" cap="none" normalizeH="0" baseline="0" smtClean="0">
                        <a:ln>
                          <a:noFill/>
                        </a:ln>
                        <a:solidFill>
                          <a:srgbClr val="FF0066"/>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66"/>
                          </a:solidFill>
                          <a:effectLst/>
                          <a:latin typeface="Times New Roman" pitchFamily="18" charset="0"/>
                          <a:ea typeface="Calibri" pitchFamily="34" charset="0"/>
                          <a:cs typeface="Times New Roman" pitchFamily="18" charset="0"/>
                        </a:rPr>
                        <a:t>easily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44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1" i="1" u="none" strike="noStrike" cap="none" normalizeH="0" baseline="0" smtClean="0">
                        <a:ln>
                          <a:noFill/>
                        </a:ln>
                        <a:solidFill>
                          <a:srgbClr val="FF0000"/>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FFCC"/>
        </a:solidFill>
        <a:effectLst/>
      </p:bgPr>
    </p:bg>
    <p:spTree>
      <p:nvGrpSpPr>
        <p:cNvPr id="1" name=""/>
        <p:cNvGrpSpPr/>
        <p:nvPr/>
      </p:nvGrpSpPr>
      <p:grpSpPr>
        <a:xfrm>
          <a:off x="0" y="0"/>
          <a:ext cx="0" cy="0"/>
          <a:chOff x="0" y="0"/>
          <a:chExt cx="0" cy="0"/>
        </a:xfrm>
      </p:grpSpPr>
      <p:pic>
        <p:nvPicPr>
          <p:cNvPr id="200708" name="Picture 4" descr="1181494365D5g6S0"/>
          <p:cNvPicPr>
            <a:picLocks noChangeAspect="1" noChangeArrowheads="1"/>
          </p:cNvPicPr>
          <p:nvPr/>
        </p:nvPicPr>
        <p:blipFill>
          <a:blip r:embed="rId3" cstate="email"/>
          <a:srcRect/>
          <a:stretch>
            <a:fillRect/>
          </a:stretch>
        </p:blipFill>
        <p:spPr bwMode="auto">
          <a:xfrm>
            <a:off x="7315200" y="152400"/>
            <a:ext cx="1487488" cy="1600200"/>
          </a:xfrm>
          <a:prstGeom prst="rect">
            <a:avLst/>
          </a:prstGeom>
          <a:noFill/>
        </p:spPr>
      </p:pic>
      <p:sp>
        <p:nvSpPr>
          <p:cNvPr id="200712" name="Rectangle 8"/>
          <p:cNvSpPr>
            <a:spLocks noChangeArrowheads="1"/>
          </p:cNvSpPr>
          <p:nvPr/>
        </p:nvSpPr>
        <p:spPr bwMode="auto">
          <a:xfrm>
            <a:off x="5715000" y="304800"/>
            <a:ext cx="3886200" cy="579438"/>
          </a:xfrm>
          <a:prstGeom prst="rect">
            <a:avLst/>
          </a:prstGeom>
          <a:noFill/>
          <a:ln w="9525">
            <a:noFill/>
            <a:miter lim="800000"/>
            <a:headEnd/>
            <a:tailEnd/>
          </a:ln>
          <a:effectLst/>
        </p:spPr>
        <p:txBody>
          <a:bodyPr anchor="ctr">
            <a:spAutoFit/>
          </a:bodyPr>
          <a:lstStyle/>
          <a:p>
            <a:pPr eaLnBrk="1" hangingPunct="1"/>
            <a:r>
              <a:rPr lang="en-US" sz="3200" b="1">
                <a:latin typeface="Times New Roman" pitchFamily="18" charset="0"/>
              </a:rPr>
              <a:t>SLAVE</a:t>
            </a:r>
          </a:p>
        </p:txBody>
      </p:sp>
      <p:pic>
        <p:nvPicPr>
          <p:cNvPr id="200713" name="Picture 9" descr="sud_02"/>
          <p:cNvPicPr>
            <a:picLocks noChangeAspect="1" noChangeArrowheads="1"/>
          </p:cNvPicPr>
          <p:nvPr/>
        </p:nvPicPr>
        <p:blipFill>
          <a:blip r:embed="rId4" cstate="email"/>
          <a:srcRect/>
          <a:stretch>
            <a:fillRect/>
          </a:stretch>
        </p:blipFill>
        <p:spPr bwMode="auto">
          <a:xfrm>
            <a:off x="304800" y="228600"/>
            <a:ext cx="1435100" cy="1447800"/>
          </a:xfrm>
          <a:prstGeom prst="rect">
            <a:avLst/>
          </a:prstGeom>
          <a:noFill/>
        </p:spPr>
      </p:pic>
      <p:sp>
        <p:nvSpPr>
          <p:cNvPr id="200714" name="Rectangle 10"/>
          <p:cNvSpPr>
            <a:spLocks noChangeArrowheads="1"/>
          </p:cNvSpPr>
          <p:nvPr/>
        </p:nvSpPr>
        <p:spPr bwMode="auto">
          <a:xfrm>
            <a:off x="1828800" y="381000"/>
            <a:ext cx="4154488" cy="519113"/>
          </a:xfrm>
          <a:prstGeom prst="rect">
            <a:avLst/>
          </a:prstGeom>
          <a:noFill/>
          <a:ln w="9525">
            <a:noFill/>
            <a:miter lim="800000"/>
            <a:headEnd/>
            <a:tailEnd/>
          </a:ln>
          <a:effectLst/>
        </p:spPr>
        <p:txBody>
          <a:bodyPr anchor="ctr">
            <a:spAutoFit/>
          </a:bodyPr>
          <a:lstStyle/>
          <a:p>
            <a:pPr eaLnBrk="1" hangingPunct="1"/>
            <a:r>
              <a:rPr lang="en-US" sz="2800" b="1">
                <a:latin typeface="Times New Roman" pitchFamily="18" charset="0"/>
              </a:rPr>
              <a:t>LAW(</a:t>
            </a:r>
            <a:r>
              <a:rPr lang="ru-RU" sz="2800" b="1" i="1">
                <a:latin typeface="Times New Roman" pitchFamily="18" charset="0"/>
              </a:rPr>
              <a:t>закон</a:t>
            </a:r>
            <a:r>
              <a:rPr lang="ru-RU" sz="2800" b="1">
                <a:latin typeface="Times New Roman" pitchFamily="18" charset="0"/>
              </a:rPr>
              <a:t>)</a:t>
            </a:r>
            <a:endParaRPr lang="en-US" sz="2800" b="1">
              <a:latin typeface="Times New Roman" pitchFamily="18" charset="0"/>
            </a:endParaRPr>
          </a:p>
        </p:txBody>
      </p:sp>
      <p:pic>
        <p:nvPicPr>
          <p:cNvPr id="200715" name="Picture 11" descr="glass_steklo_1"/>
          <p:cNvPicPr>
            <a:picLocks noChangeAspect="1" noChangeArrowheads="1"/>
          </p:cNvPicPr>
          <p:nvPr/>
        </p:nvPicPr>
        <p:blipFill>
          <a:blip r:embed="rId5" cstate="email"/>
          <a:srcRect/>
          <a:stretch>
            <a:fillRect/>
          </a:stretch>
        </p:blipFill>
        <p:spPr bwMode="auto">
          <a:xfrm>
            <a:off x="5715000" y="914400"/>
            <a:ext cx="1447800" cy="1752600"/>
          </a:xfrm>
          <a:prstGeom prst="rect">
            <a:avLst/>
          </a:prstGeom>
          <a:noFill/>
        </p:spPr>
      </p:pic>
      <p:sp>
        <p:nvSpPr>
          <p:cNvPr id="200720" name="Rectangle 16"/>
          <p:cNvSpPr>
            <a:spLocks noChangeArrowheads="1"/>
          </p:cNvSpPr>
          <p:nvPr/>
        </p:nvSpPr>
        <p:spPr bwMode="auto">
          <a:xfrm>
            <a:off x="4267200" y="1143000"/>
            <a:ext cx="2362200" cy="579438"/>
          </a:xfrm>
          <a:prstGeom prst="rect">
            <a:avLst/>
          </a:prstGeom>
          <a:noFill/>
          <a:ln w="9525">
            <a:noFill/>
            <a:miter lim="800000"/>
            <a:headEnd/>
            <a:tailEnd/>
          </a:ln>
          <a:effectLst/>
        </p:spPr>
        <p:txBody>
          <a:bodyPr anchor="ctr">
            <a:spAutoFit/>
          </a:bodyPr>
          <a:lstStyle/>
          <a:p>
            <a:pPr eaLnBrk="1" hangingPunct="1"/>
            <a:r>
              <a:rPr lang="en-US" sz="3200" b="1">
                <a:latin typeface="Times New Roman" pitchFamily="18" charset="0"/>
              </a:rPr>
              <a:t>GLASS</a:t>
            </a:r>
          </a:p>
        </p:txBody>
      </p:sp>
      <p:sp>
        <p:nvSpPr>
          <p:cNvPr id="200721" name="Rectangle 17"/>
          <p:cNvSpPr>
            <a:spLocks noChangeArrowheads="1"/>
          </p:cNvSpPr>
          <p:nvPr/>
        </p:nvSpPr>
        <p:spPr bwMode="auto">
          <a:xfrm>
            <a:off x="228600" y="2895600"/>
            <a:ext cx="6413500" cy="579438"/>
          </a:xfrm>
          <a:prstGeom prst="rect">
            <a:avLst/>
          </a:prstGeom>
          <a:noFill/>
          <a:ln w="9525">
            <a:noFill/>
            <a:miter lim="800000"/>
            <a:headEnd/>
            <a:tailEnd/>
          </a:ln>
          <a:effectLst/>
        </p:spPr>
        <p:txBody>
          <a:bodyPr wrap="none" anchor="ctr">
            <a:spAutoFit/>
          </a:bodyPr>
          <a:lstStyle/>
          <a:p>
            <a:pPr eaLnBrk="1" hangingPunct="1"/>
            <a:r>
              <a:rPr lang="en-US" sz="3200" b="1">
                <a:latin typeface="Times New Roman" pitchFamily="18" charset="0"/>
              </a:rPr>
              <a:t>OWNER</a:t>
            </a:r>
            <a:r>
              <a:rPr lang="en-US">
                <a:latin typeface="Times New Roman" pitchFamily="18" charset="0"/>
              </a:rPr>
              <a:t> </a:t>
            </a:r>
            <a:r>
              <a:rPr lang="en-US" sz="2800">
                <a:latin typeface="Times New Roman" pitchFamily="18" charset="0"/>
              </a:rPr>
              <a:t>is a person who HAS something</a:t>
            </a:r>
          </a:p>
        </p:txBody>
      </p:sp>
      <p:sp>
        <p:nvSpPr>
          <p:cNvPr id="200722" name="Rectangle 18"/>
          <p:cNvSpPr>
            <a:spLocks noChangeArrowheads="1"/>
          </p:cNvSpPr>
          <p:nvPr/>
        </p:nvSpPr>
        <p:spPr bwMode="auto">
          <a:xfrm>
            <a:off x="304800" y="3657600"/>
            <a:ext cx="6364288" cy="579438"/>
          </a:xfrm>
          <a:prstGeom prst="rect">
            <a:avLst/>
          </a:prstGeom>
          <a:noFill/>
          <a:ln w="9525">
            <a:noFill/>
            <a:miter lim="800000"/>
            <a:headEnd/>
            <a:tailEnd/>
          </a:ln>
          <a:effectLst/>
        </p:spPr>
        <p:txBody>
          <a:bodyPr wrap="none" anchor="ctr">
            <a:spAutoFit/>
          </a:bodyPr>
          <a:lstStyle/>
          <a:p>
            <a:pPr eaLnBrk="1" hangingPunct="1"/>
            <a:r>
              <a:rPr lang="en-US" sz="3200" b="1">
                <a:latin typeface="Times New Roman" pitchFamily="18" charset="0"/>
              </a:rPr>
              <a:t>TO SHOP</a:t>
            </a:r>
            <a:r>
              <a:rPr lang="en-US" sz="2800">
                <a:latin typeface="Times New Roman" pitchFamily="18" charset="0"/>
              </a:rPr>
              <a:t> =</a:t>
            </a:r>
            <a:r>
              <a:rPr lang="ru-RU" sz="2800">
                <a:latin typeface="Times New Roman" pitchFamily="18" charset="0"/>
              </a:rPr>
              <a:t> </a:t>
            </a:r>
            <a:r>
              <a:rPr lang="en-US" sz="3200">
                <a:latin typeface="Times New Roman" pitchFamily="18" charset="0"/>
              </a:rPr>
              <a:t>to buy things in the shop</a:t>
            </a:r>
          </a:p>
        </p:txBody>
      </p:sp>
      <p:sp>
        <p:nvSpPr>
          <p:cNvPr id="200723" name="Rectangle 19"/>
          <p:cNvSpPr>
            <a:spLocks noChangeArrowheads="1"/>
          </p:cNvSpPr>
          <p:nvPr/>
        </p:nvSpPr>
        <p:spPr bwMode="auto">
          <a:xfrm>
            <a:off x="304800" y="4343400"/>
            <a:ext cx="7426325" cy="579438"/>
          </a:xfrm>
          <a:prstGeom prst="rect">
            <a:avLst/>
          </a:prstGeom>
          <a:noFill/>
          <a:ln w="9525">
            <a:noFill/>
            <a:miter lim="800000"/>
            <a:headEnd/>
            <a:tailEnd/>
          </a:ln>
          <a:effectLst/>
        </p:spPr>
        <p:txBody>
          <a:bodyPr wrap="none" anchor="ctr">
            <a:spAutoFit/>
          </a:bodyPr>
          <a:lstStyle/>
          <a:p>
            <a:pPr eaLnBrk="1" hangingPunct="1"/>
            <a:r>
              <a:rPr lang="en-US" sz="3200" b="1">
                <a:latin typeface="Times New Roman" pitchFamily="18" charset="0"/>
              </a:rPr>
              <a:t>CRIMINAL</a:t>
            </a:r>
            <a:r>
              <a:rPr lang="en-US" sz="3200">
                <a:latin typeface="Times New Roman" pitchFamily="18" charset="0"/>
              </a:rPr>
              <a:t> is a person who breaks the law</a:t>
            </a:r>
          </a:p>
        </p:txBody>
      </p:sp>
      <p:sp>
        <p:nvSpPr>
          <p:cNvPr id="200724" name="Rectangle 20"/>
          <p:cNvSpPr>
            <a:spLocks noChangeArrowheads="1"/>
          </p:cNvSpPr>
          <p:nvPr/>
        </p:nvSpPr>
        <p:spPr bwMode="auto">
          <a:xfrm>
            <a:off x="304800" y="4953000"/>
            <a:ext cx="4067175" cy="641350"/>
          </a:xfrm>
          <a:prstGeom prst="rect">
            <a:avLst/>
          </a:prstGeom>
          <a:noFill/>
          <a:ln w="9525">
            <a:noFill/>
            <a:miter lim="800000"/>
            <a:headEnd/>
            <a:tailEnd/>
          </a:ln>
          <a:effectLst/>
        </p:spPr>
        <p:txBody>
          <a:bodyPr wrap="none" anchor="ctr">
            <a:spAutoFit/>
          </a:bodyPr>
          <a:lstStyle/>
          <a:p>
            <a:pPr eaLnBrk="1" hangingPunct="1"/>
            <a:r>
              <a:rPr lang="en-US" sz="3600" b="1">
                <a:latin typeface="Times New Roman" pitchFamily="18" charset="0"/>
              </a:rPr>
              <a:t>ANCIENT</a:t>
            </a:r>
            <a:r>
              <a:rPr lang="en-US" sz="3200">
                <a:latin typeface="Times New Roman" pitchFamily="18" charset="0"/>
              </a:rPr>
              <a:t> = very old</a:t>
            </a:r>
          </a:p>
        </p:txBody>
      </p:sp>
      <p:sp>
        <p:nvSpPr>
          <p:cNvPr id="200725" name="Rectangle 21"/>
          <p:cNvSpPr>
            <a:spLocks noChangeArrowheads="1"/>
          </p:cNvSpPr>
          <p:nvPr/>
        </p:nvSpPr>
        <p:spPr bwMode="auto">
          <a:xfrm>
            <a:off x="381000" y="5638800"/>
            <a:ext cx="3435350" cy="641350"/>
          </a:xfrm>
          <a:prstGeom prst="rect">
            <a:avLst/>
          </a:prstGeom>
          <a:noFill/>
          <a:ln w="9525">
            <a:noFill/>
            <a:miter lim="800000"/>
            <a:headEnd/>
            <a:tailEnd/>
          </a:ln>
          <a:effectLst/>
        </p:spPr>
        <p:txBody>
          <a:bodyPr wrap="none" anchor="ctr">
            <a:spAutoFit/>
          </a:bodyPr>
          <a:lstStyle/>
          <a:p>
            <a:pPr eaLnBrk="1" hangingPunct="1"/>
            <a:r>
              <a:rPr lang="en-US" sz="3600" b="1">
                <a:latin typeface="Times New Roman" pitchFamily="18" charset="0"/>
              </a:rPr>
              <a:t>BC </a:t>
            </a:r>
            <a:r>
              <a:rPr lang="en-US" sz="3200">
                <a:latin typeface="Times New Roman" pitchFamily="18" charset="0"/>
              </a:rPr>
              <a:t>– before Christ</a:t>
            </a:r>
            <a:r>
              <a:rPr lang="en-US"/>
              <a:t> </a:t>
            </a:r>
          </a:p>
        </p:txBody>
      </p:sp>
      <p:sp>
        <p:nvSpPr>
          <p:cNvPr id="200726" name="Rectangle 22"/>
          <p:cNvSpPr>
            <a:spLocks noChangeArrowheads="1"/>
          </p:cNvSpPr>
          <p:nvPr/>
        </p:nvSpPr>
        <p:spPr bwMode="auto">
          <a:xfrm>
            <a:off x="1295400" y="1905000"/>
            <a:ext cx="1593850" cy="641350"/>
          </a:xfrm>
          <a:prstGeom prst="rect">
            <a:avLst/>
          </a:prstGeom>
          <a:noFill/>
          <a:ln w="9525">
            <a:noFill/>
            <a:miter lim="800000"/>
            <a:headEnd/>
            <a:tailEnd/>
          </a:ln>
          <a:effectLst/>
        </p:spPr>
        <p:txBody>
          <a:bodyPr wrap="none">
            <a:spAutoFit/>
          </a:bodyPr>
          <a:lstStyle/>
          <a:p>
            <a:r>
              <a:rPr lang="en-US" sz="3600" b="1">
                <a:latin typeface="Times New Roman" pitchFamily="18" charset="0"/>
              </a:rPr>
              <a:t>BATH </a:t>
            </a:r>
            <a:endParaRPr lang="ru-RU" sz="3600" b="1">
              <a:latin typeface="Times New Roman" pitchFamily="18" charset="0"/>
            </a:endParaRPr>
          </a:p>
        </p:txBody>
      </p:sp>
      <p:pic>
        <p:nvPicPr>
          <p:cNvPr id="200728" name="Picture 24" descr="bath_roman_bath"/>
          <p:cNvPicPr>
            <a:picLocks noChangeAspect="1" noChangeArrowheads="1"/>
          </p:cNvPicPr>
          <p:nvPr/>
        </p:nvPicPr>
        <p:blipFill>
          <a:blip r:embed="rId6" cstate="email"/>
          <a:srcRect/>
          <a:stretch>
            <a:fillRect/>
          </a:stretch>
        </p:blipFill>
        <p:spPr bwMode="auto">
          <a:xfrm>
            <a:off x="2895600" y="1066800"/>
            <a:ext cx="1314450" cy="1752600"/>
          </a:xfrm>
          <a:prstGeom prst="rect">
            <a:avLst/>
          </a:prstGeom>
          <a:noFill/>
        </p:spPr>
      </p:pic>
      <p:pic>
        <p:nvPicPr>
          <p:cNvPr id="200729" name="Picture 25" descr="pic026"/>
          <p:cNvPicPr>
            <a:picLocks noChangeAspect="1" noChangeArrowheads="1"/>
          </p:cNvPicPr>
          <p:nvPr/>
        </p:nvPicPr>
        <p:blipFill>
          <a:blip r:embed="rId7" cstate="email"/>
          <a:srcRect/>
          <a:stretch>
            <a:fillRect/>
          </a:stretch>
        </p:blipFill>
        <p:spPr bwMode="auto">
          <a:xfrm>
            <a:off x="6781800" y="5029200"/>
            <a:ext cx="2362200" cy="1597025"/>
          </a:xfrm>
          <a:prstGeom prst="rect">
            <a:avLst/>
          </a:prstGeom>
          <a:noFill/>
        </p:spPr>
      </p:pic>
      <p:sp>
        <p:nvSpPr>
          <p:cNvPr id="200730" name="Rectangle 26"/>
          <p:cNvSpPr>
            <a:spLocks noChangeArrowheads="1"/>
          </p:cNvSpPr>
          <p:nvPr/>
        </p:nvSpPr>
        <p:spPr bwMode="auto">
          <a:xfrm>
            <a:off x="4343400" y="5791200"/>
            <a:ext cx="2587625" cy="579438"/>
          </a:xfrm>
          <a:prstGeom prst="rect">
            <a:avLst/>
          </a:prstGeom>
          <a:noFill/>
          <a:ln w="9525">
            <a:noFill/>
            <a:miter lim="800000"/>
            <a:headEnd/>
            <a:tailEnd/>
          </a:ln>
          <a:effectLst/>
        </p:spPr>
        <p:txBody>
          <a:bodyPr anchor="ctr">
            <a:spAutoFit/>
          </a:bodyPr>
          <a:lstStyle/>
          <a:p>
            <a:pPr eaLnBrk="1" hangingPunct="1"/>
            <a:r>
              <a:rPr lang="en-US" sz="3200" b="1">
                <a:latin typeface="Times New Roman" pitchFamily="18" charset="0"/>
              </a:rPr>
              <a:t>AQUEDUCT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CCFF">
                <a:gamma/>
                <a:shade val="46275"/>
                <a:invGamma/>
              </a:srgbClr>
            </a:gs>
            <a:gs pos="50000">
              <a:srgbClr val="00CCFF"/>
            </a:gs>
            <a:gs pos="100000">
              <a:srgbClr val="00CCFF">
                <a:gamma/>
                <a:shade val="46275"/>
                <a:invGamma/>
              </a:srgbClr>
            </a:gs>
          </a:gsLst>
          <a:lin ang="18900000" scaled="1"/>
        </a:gradFill>
        <a:effectLst/>
      </p:bgPr>
    </p:bg>
    <p:spTree>
      <p:nvGrpSpPr>
        <p:cNvPr id="1" name=""/>
        <p:cNvGrpSpPr/>
        <p:nvPr/>
      </p:nvGrpSpPr>
      <p:grpSpPr>
        <a:xfrm>
          <a:off x="0" y="0"/>
          <a:ext cx="0" cy="0"/>
          <a:chOff x="0" y="0"/>
          <a:chExt cx="0" cy="0"/>
        </a:xfrm>
      </p:grpSpPr>
      <p:sp>
        <p:nvSpPr>
          <p:cNvPr id="178180" name="Rectangle 4"/>
          <p:cNvSpPr>
            <a:spLocks noGrp="1" noChangeArrowheads="1"/>
          </p:cNvSpPr>
          <p:nvPr>
            <p:ph type="ctrTitle"/>
          </p:nvPr>
        </p:nvSpPr>
        <p:spPr>
          <a:xfrm>
            <a:off x="228600" y="228600"/>
            <a:ext cx="8763000" cy="3375025"/>
          </a:xfrm>
        </p:spPr>
        <p:txBody>
          <a:bodyPr/>
          <a:lstStyle/>
          <a:p>
            <a:pPr algn="l"/>
            <a:r>
              <a:rPr lang="en-US" b="1" u="sng">
                <a:solidFill>
                  <a:srgbClr val="000066"/>
                </a:solidFill>
              </a:rPr>
              <a:t>Do you know that the Romans</a:t>
            </a:r>
            <a:br>
              <a:rPr lang="en-US" b="1" u="sng">
                <a:solidFill>
                  <a:srgbClr val="000066"/>
                </a:solidFill>
              </a:rPr>
            </a:br>
            <a:r>
              <a:rPr lang="en-US" sz="4000"/>
              <a:t/>
            </a:r>
            <a:br>
              <a:rPr lang="en-US" sz="4000"/>
            </a:br>
            <a:r>
              <a:rPr lang="en-US" sz="4000"/>
              <a:t> </a:t>
            </a:r>
            <a:r>
              <a:rPr lang="en-US" sz="4000" b="1">
                <a:solidFill>
                  <a:srgbClr val="000066"/>
                </a:solidFill>
              </a:rPr>
              <a:t>- lived in England and </a:t>
            </a:r>
            <a:br>
              <a:rPr lang="en-US" sz="4000" b="1">
                <a:solidFill>
                  <a:srgbClr val="000066"/>
                </a:solidFill>
              </a:rPr>
            </a:br>
            <a:r>
              <a:rPr lang="en-US" sz="4000" b="1">
                <a:solidFill>
                  <a:srgbClr val="000066"/>
                </a:solidFill>
              </a:rPr>
              <a:t>Scotland and built there </a:t>
            </a:r>
            <a:br>
              <a:rPr lang="en-US" sz="4000" b="1">
                <a:solidFill>
                  <a:srgbClr val="000066"/>
                </a:solidFill>
              </a:rPr>
            </a:br>
            <a:r>
              <a:rPr lang="en-US" sz="4000" b="1">
                <a:solidFill>
                  <a:srgbClr val="000066"/>
                </a:solidFill>
              </a:rPr>
              <a:t>Hadrian’s Wall </a:t>
            </a:r>
            <a:br>
              <a:rPr lang="en-US" sz="4000" b="1">
                <a:solidFill>
                  <a:srgbClr val="000066"/>
                </a:solidFill>
              </a:rPr>
            </a:br>
            <a:endParaRPr lang="ru-RU" sz="4000" b="1">
              <a:solidFill>
                <a:srgbClr val="000066"/>
              </a:solidFill>
            </a:endParaRPr>
          </a:p>
        </p:txBody>
      </p:sp>
      <p:sp>
        <p:nvSpPr>
          <p:cNvPr id="178181" name="Rectangle 5"/>
          <p:cNvSpPr>
            <a:spLocks noGrp="1" noChangeArrowheads="1"/>
          </p:cNvSpPr>
          <p:nvPr>
            <p:ph type="subTitle" idx="1"/>
          </p:nvPr>
        </p:nvSpPr>
        <p:spPr>
          <a:xfrm>
            <a:off x="152400" y="3505200"/>
            <a:ext cx="8763000" cy="3124200"/>
          </a:xfrm>
        </p:spPr>
        <p:txBody>
          <a:bodyPr/>
          <a:lstStyle/>
          <a:p>
            <a:pPr algn="l">
              <a:lnSpc>
                <a:spcPct val="90000"/>
              </a:lnSpc>
            </a:pPr>
            <a:r>
              <a:rPr lang="ru-RU" sz="4400" b="1">
                <a:solidFill>
                  <a:srgbClr val="000066"/>
                </a:solidFill>
              </a:rPr>
              <a:t> </a:t>
            </a:r>
            <a:r>
              <a:rPr lang="en-US" sz="4400" b="1">
                <a:solidFill>
                  <a:srgbClr val="000066"/>
                </a:solidFill>
              </a:rPr>
              <a:t>- built Londinium (London)</a:t>
            </a:r>
          </a:p>
          <a:p>
            <a:pPr algn="l">
              <a:lnSpc>
                <a:spcPct val="90000"/>
              </a:lnSpc>
            </a:pPr>
            <a:r>
              <a:rPr lang="en-US" sz="4400" b="1">
                <a:solidFill>
                  <a:srgbClr val="000066"/>
                </a:solidFill>
              </a:rPr>
              <a:t> - built </a:t>
            </a:r>
            <a:r>
              <a:rPr lang="en-US" sz="4400" b="1" u="sng">
                <a:solidFill>
                  <a:srgbClr val="000066"/>
                </a:solidFill>
              </a:rPr>
              <a:t>aqueducts</a:t>
            </a:r>
            <a:r>
              <a:rPr lang="en-US" sz="4400" b="1">
                <a:solidFill>
                  <a:srgbClr val="000066"/>
                </a:solidFill>
              </a:rPr>
              <a:t> to</a:t>
            </a:r>
          </a:p>
          <a:p>
            <a:pPr algn="l">
              <a:lnSpc>
                <a:spcPct val="90000"/>
              </a:lnSpc>
            </a:pPr>
            <a:r>
              <a:rPr lang="en-US" sz="4400" b="1">
                <a:solidFill>
                  <a:srgbClr val="000066"/>
                </a:solidFill>
              </a:rPr>
              <a:t>carry  water to cities</a:t>
            </a:r>
            <a:br>
              <a:rPr lang="en-US" sz="4400" b="1">
                <a:solidFill>
                  <a:srgbClr val="000066"/>
                </a:solidFill>
              </a:rPr>
            </a:br>
            <a:endParaRPr lang="ru-RU" sz="4400" b="1">
              <a:solidFill>
                <a:srgbClr val="000066"/>
              </a:solidFill>
            </a:endParaRPr>
          </a:p>
        </p:txBody>
      </p:sp>
      <p:pic>
        <p:nvPicPr>
          <p:cNvPr id="178183" name="Picture 7" descr="hadrians_wall_cawfields"/>
          <p:cNvPicPr>
            <a:picLocks noChangeAspect="1" noChangeArrowheads="1"/>
          </p:cNvPicPr>
          <p:nvPr/>
        </p:nvPicPr>
        <p:blipFill>
          <a:blip r:embed="rId3" cstate="email"/>
          <a:srcRect/>
          <a:stretch>
            <a:fillRect/>
          </a:stretch>
        </p:blipFill>
        <p:spPr bwMode="auto">
          <a:xfrm>
            <a:off x="6324600" y="762000"/>
            <a:ext cx="2819400" cy="2746375"/>
          </a:xfrm>
          <a:prstGeom prst="rect">
            <a:avLst/>
          </a:prstGeom>
          <a:noFill/>
        </p:spPr>
      </p:pic>
      <p:pic>
        <p:nvPicPr>
          <p:cNvPr id="178186" name="Picture 10" descr="acqu"/>
          <p:cNvPicPr>
            <a:picLocks noChangeAspect="1" noChangeArrowheads="1"/>
          </p:cNvPicPr>
          <p:nvPr/>
        </p:nvPicPr>
        <p:blipFill>
          <a:blip r:embed="rId4" cstate="email"/>
          <a:srcRect/>
          <a:stretch>
            <a:fillRect/>
          </a:stretch>
        </p:blipFill>
        <p:spPr bwMode="auto">
          <a:xfrm>
            <a:off x="5791200" y="4343400"/>
            <a:ext cx="3200400" cy="22939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78180"/>
                                        </p:tgtEl>
                                        <p:attrNameLst>
                                          <p:attrName>style.visibility</p:attrName>
                                        </p:attrNameLst>
                                      </p:cBhvr>
                                      <p:to>
                                        <p:strVal val="visible"/>
                                      </p:to>
                                    </p:set>
                                    <p:anim calcmode="lin" valueType="num">
                                      <p:cBhvr>
                                        <p:cTn id="7" dur="500" fill="hold"/>
                                        <p:tgtEl>
                                          <p:spTgt spid="178180"/>
                                        </p:tgtEl>
                                        <p:attrNameLst>
                                          <p:attrName>ppt_w</p:attrName>
                                        </p:attrNameLst>
                                      </p:cBhvr>
                                      <p:tavLst>
                                        <p:tav tm="0">
                                          <p:val>
                                            <p:fltVal val="0"/>
                                          </p:val>
                                        </p:tav>
                                        <p:tav tm="100000">
                                          <p:val>
                                            <p:strVal val="#ppt_w"/>
                                          </p:val>
                                        </p:tav>
                                      </p:tavLst>
                                    </p:anim>
                                    <p:anim calcmode="lin" valueType="num">
                                      <p:cBhvr>
                                        <p:cTn id="8" dur="500" fill="hold"/>
                                        <p:tgtEl>
                                          <p:spTgt spid="178180"/>
                                        </p:tgtEl>
                                        <p:attrNameLst>
                                          <p:attrName>ppt_h</p:attrName>
                                        </p:attrNameLst>
                                      </p:cBhvr>
                                      <p:tavLst>
                                        <p:tav tm="0">
                                          <p:val>
                                            <p:fltVal val="0"/>
                                          </p:val>
                                        </p:tav>
                                        <p:tav tm="100000">
                                          <p:val>
                                            <p:strVal val="#ppt_h"/>
                                          </p:val>
                                        </p:tav>
                                      </p:tavLst>
                                    </p:anim>
                                    <p:anim calcmode="lin" valueType="num">
                                      <p:cBhvr>
                                        <p:cTn id="9" dur="500" fill="hold"/>
                                        <p:tgtEl>
                                          <p:spTgt spid="178180"/>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17818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818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8181">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818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0" grpId="0"/>
      <p:bldP spid="17818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3CC33"/>
        </a:solidFill>
        <a:effectLst/>
      </p:bgPr>
    </p:bg>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381000" y="304800"/>
            <a:ext cx="8305800" cy="3048000"/>
          </a:xfrm>
        </p:spPr>
        <p:txBody>
          <a:bodyPr/>
          <a:lstStyle/>
          <a:p>
            <a:pPr algn="l"/>
            <a:r>
              <a:rPr lang="en-US" b="1">
                <a:solidFill>
                  <a:srgbClr val="660066"/>
                </a:solidFill>
              </a:rPr>
              <a:t>Do you know that the Romans</a:t>
            </a:r>
            <a:br>
              <a:rPr lang="en-US" b="1">
                <a:solidFill>
                  <a:srgbClr val="660066"/>
                </a:solidFill>
              </a:rPr>
            </a:br>
            <a:r>
              <a:rPr lang="en-US" sz="4000">
                <a:solidFill>
                  <a:srgbClr val="660066"/>
                </a:solidFill>
              </a:rPr>
              <a:t> </a:t>
            </a:r>
            <a:br>
              <a:rPr lang="en-US" sz="4000">
                <a:solidFill>
                  <a:srgbClr val="660066"/>
                </a:solidFill>
              </a:rPr>
            </a:br>
            <a:r>
              <a:rPr lang="en-US" b="1">
                <a:solidFill>
                  <a:srgbClr val="660066"/>
                </a:solidFill>
              </a:rPr>
              <a:t>- had </a:t>
            </a:r>
            <a:r>
              <a:rPr lang="en-US" b="1" u="sng">
                <a:solidFill>
                  <a:srgbClr val="660066"/>
                </a:solidFill>
              </a:rPr>
              <a:t>baths</a:t>
            </a:r>
            <a:r>
              <a:rPr lang="en-US" b="1">
                <a:solidFill>
                  <a:srgbClr val="660066"/>
                </a:solidFill>
              </a:rPr>
              <a:t> with </a:t>
            </a:r>
            <a:br>
              <a:rPr lang="en-US" b="1">
                <a:solidFill>
                  <a:srgbClr val="660066"/>
                </a:solidFill>
              </a:rPr>
            </a:br>
            <a:r>
              <a:rPr lang="en-US" b="1">
                <a:solidFill>
                  <a:srgbClr val="660066"/>
                </a:solidFill>
              </a:rPr>
              <a:t>cold and hot water</a:t>
            </a:r>
            <a:br>
              <a:rPr lang="en-US" b="1">
                <a:solidFill>
                  <a:srgbClr val="660066"/>
                </a:solidFill>
              </a:rPr>
            </a:br>
            <a:endParaRPr lang="ru-RU" b="1">
              <a:solidFill>
                <a:srgbClr val="660066"/>
              </a:solidFill>
            </a:endParaRPr>
          </a:p>
        </p:txBody>
      </p:sp>
      <p:sp>
        <p:nvSpPr>
          <p:cNvPr id="198659" name="Rectangle 3"/>
          <p:cNvSpPr>
            <a:spLocks noGrp="1" noChangeArrowheads="1"/>
          </p:cNvSpPr>
          <p:nvPr>
            <p:ph type="body" idx="1"/>
          </p:nvPr>
        </p:nvSpPr>
        <p:spPr>
          <a:xfrm>
            <a:off x="228600" y="4038600"/>
            <a:ext cx="8458200" cy="2590800"/>
          </a:xfrm>
        </p:spPr>
        <p:txBody>
          <a:bodyPr/>
          <a:lstStyle/>
          <a:p>
            <a:pPr>
              <a:buFontTx/>
              <a:buNone/>
            </a:pPr>
            <a:r>
              <a:rPr lang="en-US" sz="4400"/>
              <a:t> </a:t>
            </a:r>
            <a:r>
              <a:rPr lang="en-US" sz="4400" b="1">
                <a:solidFill>
                  <a:srgbClr val="660066"/>
                </a:solidFill>
              </a:rPr>
              <a:t>- built good roads to ride </a:t>
            </a:r>
          </a:p>
          <a:p>
            <a:pPr>
              <a:buFontTx/>
              <a:buNone/>
            </a:pPr>
            <a:r>
              <a:rPr lang="en-US" sz="4400" b="1">
                <a:solidFill>
                  <a:srgbClr val="660066"/>
                </a:solidFill>
              </a:rPr>
              <a:t> - made </a:t>
            </a:r>
            <a:r>
              <a:rPr lang="en-US" sz="4400" b="1" u="sng">
                <a:solidFill>
                  <a:srgbClr val="660066"/>
                </a:solidFill>
              </a:rPr>
              <a:t>laws</a:t>
            </a:r>
            <a:r>
              <a:rPr lang="en-US" sz="4400" b="1">
                <a:solidFill>
                  <a:srgbClr val="660066"/>
                </a:solidFill>
              </a:rPr>
              <a:t> which we use today</a:t>
            </a:r>
            <a:endParaRPr lang="ru-RU" sz="4400" b="1">
              <a:solidFill>
                <a:srgbClr val="660066"/>
              </a:solidFill>
            </a:endParaRPr>
          </a:p>
          <a:p>
            <a:pPr>
              <a:buFontTx/>
              <a:buNone/>
            </a:pPr>
            <a:endParaRPr lang="ru-RU" sz="4400"/>
          </a:p>
        </p:txBody>
      </p:sp>
      <p:pic>
        <p:nvPicPr>
          <p:cNvPr id="198660" name="Picture 4" descr="3267575-Ancient-Roman-Baths-1"/>
          <p:cNvPicPr>
            <a:picLocks noChangeAspect="1" noChangeArrowheads="1"/>
          </p:cNvPicPr>
          <p:nvPr/>
        </p:nvPicPr>
        <p:blipFill>
          <a:blip r:embed="rId3" cstate="email"/>
          <a:srcRect/>
          <a:stretch>
            <a:fillRect/>
          </a:stretch>
        </p:blipFill>
        <p:spPr bwMode="auto">
          <a:xfrm>
            <a:off x="5638800" y="990600"/>
            <a:ext cx="3505200" cy="2819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98658"/>
                                        </p:tgtEl>
                                        <p:attrNameLst>
                                          <p:attrName>style.visibility</p:attrName>
                                        </p:attrNameLst>
                                      </p:cBhvr>
                                      <p:to>
                                        <p:strVal val="visible"/>
                                      </p:to>
                                    </p:set>
                                    <p:anim calcmode="lin" valueType="num">
                                      <p:cBhvr>
                                        <p:cTn id="7" dur="500" fill="hold"/>
                                        <p:tgtEl>
                                          <p:spTgt spid="198658"/>
                                        </p:tgtEl>
                                        <p:attrNameLst>
                                          <p:attrName>ppt_w</p:attrName>
                                        </p:attrNameLst>
                                      </p:cBhvr>
                                      <p:tavLst>
                                        <p:tav tm="0">
                                          <p:val>
                                            <p:fltVal val="0"/>
                                          </p:val>
                                        </p:tav>
                                        <p:tav tm="100000">
                                          <p:val>
                                            <p:strVal val="#ppt_w"/>
                                          </p:val>
                                        </p:tav>
                                      </p:tavLst>
                                    </p:anim>
                                    <p:anim calcmode="lin" valueType="num">
                                      <p:cBhvr>
                                        <p:cTn id="8" dur="500" fill="hold"/>
                                        <p:tgtEl>
                                          <p:spTgt spid="19865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8659">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86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8" grpId="0"/>
      <p:bldP spid="19865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FF00"/>
            </a:gs>
            <a:gs pos="100000">
              <a:srgbClr val="FFFF00">
                <a:gamma/>
                <a:shade val="46275"/>
                <a:invGamma/>
              </a:srgbClr>
            </a:gs>
          </a:gsLst>
          <a:lin ang="5400000" scaled="1"/>
        </a:gradFill>
        <a:effectLst/>
      </p:bgPr>
    </p:bg>
    <p:spTree>
      <p:nvGrpSpPr>
        <p:cNvPr id="1" name=""/>
        <p:cNvGrpSpPr/>
        <p:nvPr/>
      </p:nvGrpSpPr>
      <p:grpSpPr>
        <a:xfrm>
          <a:off x="0" y="0"/>
          <a:ext cx="0" cy="0"/>
          <a:chOff x="0" y="0"/>
          <a:chExt cx="0" cy="0"/>
        </a:xfrm>
      </p:grpSpPr>
      <p:sp>
        <p:nvSpPr>
          <p:cNvPr id="9223" name="Rectangle 7"/>
          <p:cNvSpPr>
            <a:spLocks noGrp="1" noChangeArrowheads="1"/>
          </p:cNvSpPr>
          <p:nvPr>
            <p:ph type="title"/>
          </p:nvPr>
        </p:nvSpPr>
        <p:spPr>
          <a:xfrm>
            <a:off x="304800" y="304800"/>
            <a:ext cx="8382000" cy="6248400"/>
          </a:xfrm>
        </p:spPr>
        <p:txBody>
          <a:bodyPr/>
          <a:lstStyle/>
          <a:p>
            <a:r>
              <a:rPr lang="en-US" sz="3600" b="1">
                <a:solidFill>
                  <a:srgbClr val="0033CC"/>
                </a:solidFill>
                <a:effectLst>
                  <a:outerShdw blurRad="38100" dist="38100" dir="2700000" algn="tl">
                    <a:srgbClr val="000000"/>
                  </a:outerShdw>
                </a:effectLst>
              </a:rPr>
              <a:t>The Romans believed that their city started in 753 BC. The Latin people made their  homes on the seven  hills near the River Tiber. This was a very good place to choose. There was an island in the river so the river was easy to cross. It was also 25 kilometers from Rome to the sea, so the city was safe from attack by foreign ships. </a:t>
            </a:r>
            <a:br>
              <a:rPr lang="en-US" sz="3600" b="1">
                <a:solidFill>
                  <a:srgbClr val="0033CC"/>
                </a:solidFill>
                <a:effectLst>
                  <a:outerShdw blurRad="38100" dist="38100" dir="2700000" algn="tl">
                    <a:srgbClr val="000000"/>
                  </a:outerShdw>
                </a:effectLst>
              </a:rPr>
            </a:br>
            <a:endParaRPr lang="ru-RU" sz="3600" b="1">
              <a:solidFill>
                <a:srgbClr val="0033CC"/>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FF"/>
            </a:gs>
            <a:gs pos="100000">
              <a:srgbClr val="FF99FF">
                <a:gamma/>
                <a:shade val="46275"/>
                <a:invGamma/>
              </a:srgbClr>
            </a:gs>
          </a:gsLst>
          <a:lin ang="5400000" scaled="1"/>
        </a:gradFill>
        <a:effectLst/>
      </p:bgPr>
    </p:bg>
    <p:spTree>
      <p:nvGrpSpPr>
        <p:cNvPr id="1" name=""/>
        <p:cNvGrpSpPr/>
        <p:nvPr/>
      </p:nvGrpSpPr>
      <p:grpSpPr>
        <a:xfrm>
          <a:off x="0" y="0"/>
          <a:ext cx="0" cy="0"/>
          <a:chOff x="0" y="0"/>
          <a:chExt cx="0" cy="0"/>
        </a:xfrm>
      </p:grpSpPr>
      <p:sp>
        <p:nvSpPr>
          <p:cNvPr id="163846" name="Rectangle 6"/>
          <p:cNvSpPr>
            <a:spLocks noChangeArrowheads="1"/>
          </p:cNvSpPr>
          <p:nvPr/>
        </p:nvSpPr>
        <p:spPr bwMode="auto">
          <a:xfrm>
            <a:off x="304800" y="304800"/>
            <a:ext cx="8458200" cy="6134100"/>
          </a:xfrm>
          <a:prstGeom prst="rect">
            <a:avLst/>
          </a:prstGeom>
          <a:noFill/>
          <a:ln w="9525">
            <a:noFill/>
            <a:miter lim="800000"/>
            <a:headEnd/>
            <a:tailEnd/>
          </a:ln>
          <a:effectLst/>
        </p:spPr>
        <p:txBody>
          <a:bodyPr>
            <a:spAutoFit/>
          </a:bodyPr>
          <a:lstStyle/>
          <a:p>
            <a:pPr algn="ctr"/>
            <a:endParaRPr lang="en-US" sz="3600">
              <a:solidFill>
                <a:schemeClr val="tx2"/>
              </a:solidFill>
            </a:endParaRPr>
          </a:p>
          <a:p>
            <a:pPr algn="ctr"/>
            <a:r>
              <a:rPr lang="en-US" sz="3600" b="1">
                <a:solidFill>
                  <a:srgbClr val="800000"/>
                </a:solidFill>
                <a:effectLst>
                  <a:outerShdw blurRad="38100" dist="38100" dir="2700000" algn="tl">
                    <a:srgbClr val="000000"/>
                  </a:outerShdw>
                </a:effectLst>
              </a:rPr>
              <a:t>The Romans believed that their city started in 753 … . The Latin people made their  homes on the seven …  near the River … . This was a very good place to choose. There was an …  in the river so the river was easy to cross. It was also … kilometers from Rome to the … , so the city was safe from attack by foreign ships. </a:t>
            </a:r>
            <a:br>
              <a:rPr lang="en-US" sz="3600" b="1">
                <a:solidFill>
                  <a:srgbClr val="800000"/>
                </a:solidFill>
                <a:effectLst>
                  <a:outerShdw blurRad="38100" dist="38100" dir="2700000" algn="tl">
                    <a:srgbClr val="000000"/>
                  </a:outerShdw>
                </a:effectLst>
              </a:rPr>
            </a:br>
            <a:endParaRPr lang="ru-RU" sz="3600" b="1">
              <a:solidFill>
                <a:srgbClr val="800000"/>
              </a:solidFill>
              <a:effectLst>
                <a:outerShdw blurRad="38100" dist="38100" dir="2700000" algn="tl">
                  <a:srgbClr val="000000"/>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66FFFF"/>
            </a:gs>
            <a:gs pos="100000">
              <a:srgbClr val="66FFFF">
                <a:gamma/>
                <a:shade val="46275"/>
                <a:invGamma/>
              </a:srgbClr>
            </a:gs>
          </a:gsLst>
          <a:lin ang="5400000" scaled="1"/>
        </a:gradFill>
        <a:effectLst/>
      </p:bgPr>
    </p:bg>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a:xfrm>
            <a:off x="228600" y="274638"/>
            <a:ext cx="8458200" cy="6354762"/>
          </a:xfrm>
        </p:spPr>
        <p:txBody>
          <a:bodyPr/>
          <a:lstStyle/>
          <a:p>
            <a:r>
              <a:rPr lang="en-US" sz="4000" b="1">
                <a:solidFill>
                  <a:srgbClr val="660033"/>
                </a:solidFill>
                <a:effectLst>
                  <a:outerShdw blurRad="38100" dist="38100" dir="2700000" algn="tl">
                    <a:srgbClr val="000000"/>
                  </a:outerShdw>
                </a:effectLst>
              </a:rPr>
              <a:t>According to the legend, the two brothers, Romulus and Remus, started Rome.  Then Romulus killed Remus and became the first king of Rome. </a:t>
            </a:r>
            <a:br>
              <a:rPr lang="en-US" sz="4000" b="1">
                <a:solidFill>
                  <a:srgbClr val="660033"/>
                </a:solidFill>
                <a:effectLst>
                  <a:outerShdw blurRad="38100" dist="38100" dir="2700000" algn="tl">
                    <a:srgbClr val="000000"/>
                  </a:outerShdw>
                </a:effectLst>
              </a:rPr>
            </a:br>
            <a:r>
              <a:rPr lang="en-US" sz="4000" b="1">
                <a:solidFill>
                  <a:srgbClr val="660033"/>
                </a:solidFill>
                <a:effectLst>
                  <a:outerShdw blurRad="38100" dist="38100" dir="2700000" algn="tl">
                    <a:srgbClr val="000000"/>
                  </a:outerShdw>
                </a:effectLst>
              </a:rPr>
              <a:t>So the history of the most famous, powerful, richest ancient city began.</a:t>
            </a:r>
            <a:endParaRPr lang="ru-RU" sz="4000" b="1">
              <a:solidFill>
                <a:srgbClr val="660033"/>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100000">
              <a:srgbClr val="FFFF66">
                <a:gamma/>
                <a:shade val="46275"/>
                <a:invGamma/>
              </a:srgbClr>
            </a:gs>
          </a:gsLst>
          <a:lin ang="5400000" scaled="1"/>
        </a:gradFill>
        <a:effectLst/>
      </p:bgPr>
    </p:bg>
    <p:spTree>
      <p:nvGrpSpPr>
        <p:cNvPr id="1" name=""/>
        <p:cNvGrpSpPr/>
        <p:nvPr/>
      </p:nvGrpSpPr>
      <p:grpSpPr>
        <a:xfrm>
          <a:off x="0" y="0"/>
          <a:ext cx="0" cy="0"/>
          <a:chOff x="0" y="0"/>
          <a:chExt cx="0" cy="0"/>
        </a:xfrm>
      </p:grpSpPr>
      <p:sp>
        <p:nvSpPr>
          <p:cNvPr id="165892" name="Rectangle 4"/>
          <p:cNvSpPr>
            <a:spLocks noGrp="1" noChangeArrowheads="1"/>
          </p:cNvSpPr>
          <p:nvPr>
            <p:ph type="title"/>
          </p:nvPr>
        </p:nvSpPr>
        <p:spPr>
          <a:xfrm>
            <a:off x="381000" y="304800"/>
            <a:ext cx="8305800" cy="6248400"/>
          </a:xfrm>
        </p:spPr>
        <p:txBody>
          <a:bodyPr/>
          <a:lstStyle/>
          <a:p>
            <a:r>
              <a:rPr lang="en-US" b="1">
                <a:solidFill>
                  <a:srgbClr val="FF0000"/>
                </a:solidFill>
                <a:effectLst>
                  <a:outerShdw blurRad="38100" dist="38100" dir="2700000" algn="tl">
                    <a:srgbClr val="000000"/>
                  </a:outerShdw>
                </a:effectLst>
              </a:rPr>
              <a:t>According to the legend, the two brothers, …  and … , started Rome.  Then …  killed … and became the first …  of Rome. </a:t>
            </a:r>
            <a:br>
              <a:rPr lang="en-US" b="1">
                <a:solidFill>
                  <a:srgbClr val="FF0000"/>
                </a:solidFill>
                <a:effectLst>
                  <a:outerShdw blurRad="38100" dist="38100" dir="2700000" algn="tl">
                    <a:srgbClr val="000000"/>
                  </a:outerShdw>
                </a:effectLst>
              </a:rPr>
            </a:br>
            <a:r>
              <a:rPr lang="en-US" b="1">
                <a:solidFill>
                  <a:srgbClr val="FF0000"/>
                </a:solidFill>
                <a:effectLst>
                  <a:outerShdw blurRad="38100" dist="38100" dir="2700000" algn="tl">
                    <a:srgbClr val="000000"/>
                  </a:outerShdw>
                </a:effectLst>
              </a:rPr>
              <a:t>So the history of the most famous, powerful and richest … city began.</a:t>
            </a:r>
            <a:endParaRPr lang="ru-RU" b="1">
              <a:solidFill>
                <a:srgbClr val="FF0000"/>
              </a:solidFill>
              <a:effectLst>
                <a:outerShdw blurRad="38100" dist="38100" dir="2700000" algn="tl">
                  <a:srgbClr val="000000"/>
                </a:outerShdw>
              </a:effectLst>
            </a:endParaRPr>
          </a:p>
        </p:txBody>
      </p:sp>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639</TotalTime>
  <Words>527</Words>
  <Application>Microsoft Office PowerPoint</Application>
  <PresentationFormat>Экран (4:3)</PresentationFormat>
  <Paragraphs>88</Paragraphs>
  <Slides>18</Slides>
  <Notes>18</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Times New Roman</vt:lpstr>
      <vt:lpstr>Calibri</vt:lpstr>
      <vt:lpstr>Arial Unicode MS</vt:lpstr>
      <vt:lpstr>Оформление по умолчанию</vt:lpstr>
      <vt:lpstr>ANCIENT ROME</vt:lpstr>
      <vt:lpstr>Put these new words under the categories. Can you guess what they mean? slave, law, glass, owner, to shop, criminals, aqueduct, bath, ancient, BC</vt:lpstr>
      <vt:lpstr>Слайд 3</vt:lpstr>
      <vt:lpstr>Do you know that the Romans   - lived in England and  Scotland and built there  Hadrian’s Wall  </vt:lpstr>
      <vt:lpstr>Do you know that the Romans   - had baths with  cold and hot water </vt:lpstr>
      <vt:lpstr>The Romans believed that their city started in 753 BC. The Latin people made their  homes on the seven  hills near the River Tiber. This was a very good place to choose. There was an island in the river so the river was easy to cross. It was also 25 kilometers from Rome to the sea, so the city was safe from attack by foreign ships.  </vt:lpstr>
      <vt:lpstr>Слайд 7</vt:lpstr>
      <vt:lpstr>According to the legend, the two brothers, Romulus and Remus, started Rome.  Then Romulus killed Remus and became the first king of Rome.  So the history of the most famous, powerful, richest ancient city began.</vt:lpstr>
      <vt:lpstr>According to the legend, the two brothers, …  and … , started Rome.  Then …  killed … and became the first …  of Rome.  So the history of the most famous, powerful and richest … city began.</vt:lpstr>
      <vt:lpstr>Слайд 10</vt:lpstr>
      <vt:lpstr>Слайд 11</vt:lpstr>
      <vt:lpstr>Put these new words under the categories. Can you guess what they mean? slave, law, glass, owner, to shop, criminals, aqueduct, bath, ancient, BC</vt:lpstr>
      <vt:lpstr>THE CITY OF ROME</vt:lpstr>
      <vt:lpstr>THE ROMAN HOUSE</vt:lpstr>
      <vt:lpstr>Слайд 15</vt:lpstr>
      <vt:lpstr>NOW   WE    KNOW    THAT  THE … ROMANS  - built Rome in 753 … - had … - built …  - washed in … - lived in houses with few … - had a lot of … in the streets  - made … - did not use much…</vt:lpstr>
      <vt:lpstr>NOW   WE   KNOW   THAT  THE ANCIENT ROMANS  - built Rome in 753 BC - had slaves - built Londinium, roads, aqueducts - washed in baths - lived in houses with few windows - had a lot of shops in the streets - made laws - did not use much glass</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Елена</dc:creator>
  <cp:lastModifiedBy>Дарёна</cp:lastModifiedBy>
  <cp:revision>69</cp:revision>
  <cp:lastPrinted>1601-01-01T00:00:00Z</cp:lastPrinted>
  <dcterms:created xsi:type="dcterms:W3CDTF">2009-12-08T21:27:28Z</dcterms:created>
  <dcterms:modified xsi:type="dcterms:W3CDTF">2012-03-28T20:35:13Z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