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89" r:id="rId2"/>
    <p:sldId id="290" r:id="rId3"/>
    <p:sldId id="291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9" r:id="rId13"/>
    <p:sldId id="270" r:id="rId14"/>
    <p:sldId id="266" r:id="rId15"/>
    <p:sldId id="268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71" r:id="rId24"/>
    <p:sldId id="272" r:id="rId25"/>
    <p:sldId id="282" r:id="rId26"/>
    <p:sldId id="288" r:id="rId27"/>
    <p:sldId id="286" r:id="rId28"/>
    <p:sldId id="285" r:id="rId29"/>
    <p:sldId id="287" r:id="rId30"/>
    <p:sldId id="281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01290-E403-4306-B60A-5DF540A5CFBD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075C-DA4E-4F2F-BEFC-6409265E1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075C-DA4E-4F2F-BEFC-6409265E13E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6A09-3A6F-4CE4-AD6B-7BE5B145F88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F5EB0-D84F-42D3-8BBD-EDD2DBBFF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6A09-3A6F-4CE4-AD6B-7BE5B145F88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EB0-D84F-42D3-8BBD-EDD2DBBFF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6A09-3A6F-4CE4-AD6B-7BE5B145F88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EB0-D84F-42D3-8BBD-EDD2DBBFF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CE6A09-3A6F-4CE4-AD6B-7BE5B145F88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7CF5EB0-D84F-42D3-8BBD-EDD2DBBFF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6A09-3A6F-4CE4-AD6B-7BE5B145F88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EB0-D84F-42D3-8BBD-EDD2DBBFF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6A09-3A6F-4CE4-AD6B-7BE5B145F88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EB0-D84F-42D3-8BBD-EDD2DBBFF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EB0-D84F-42D3-8BBD-EDD2DBBFF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6A09-3A6F-4CE4-AD6B-7BE5B145F88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6A09-3A6F-4CE4-AD6B-7BE5B145F88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EB0-D84F-42D3-8BBD-EDD2DBBFF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6A09-3A6F-4CE4-AD6B-7BE5B145F88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EB0-D84F-42D3-8BBD-EDD2DBBFF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CE6A09-3A6F-4CE4-AD6B-7BE5B145F88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CF5EB0-D84F-42D3-8BBD-EDD2DBBFF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6A09-3A6F-4CE4-AD6B-7BE5B145F88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F5EB0-D84F-42D3-8BBD-EDD2DBBFF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CE6A09-3A6F-4CE4-AD6B-7BE5B145F88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7CF5EB0-D84F-42D3-8BBD-EDD2DBBFF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7;&#1088;&#1086;&#1077;&#1082;&#1090;%20-%20&#1082;&#1086;&#1087;&#1080;&#1103;\&#1060;&#1080;&#1083;&#1100;&#1084;_0003.wmv" TargetMode="Externa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7;&#1088;&#1086;&#1077;&#1082;&#1090;%20-%20&#1082;&#1086;&#1087;&#1080;&#1103;\&#1060;&#1080;&#1083;&#1100;&#1084;_0001.wmv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6.png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8;&#1086;&#1077;&#1082;&#1090;%20-%20&#1082;&#1086;&#1087;&#1080;&#1103;\ringtone_ringtone_Marsh%20%20-%20Proschanie%20slavyanki.mp3" TargetMode="Externa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8;&#1086;&#1077;&#1082;&#1090;%20-%20&#1082;&#1086;&#1087;&#1080;&#1103;\ringtone_032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7;&#1088;&#1086;&#1077;&#1082;&#1090;%20-%20&#1082;&#1086;&#1087;&#1080;&#1103;\&#1060;&#1080;&#1083;&#1100;&#1084;_0005.wm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audio" Target="file:///E:\&#1087;&#1088;&#1086;&#1077;&#1082;&#1090;%20-%20&#1082;&#1086;&#1087;&#1080;&#1103;\ringtone_ringtone_Hor%20SSSR%20-%20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igpicture.ru/wp-content/uploads/2010/05/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1051"/>
            <a:ext cx="9429750" cy="763905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9584" y="4653136"/>
            <a:ext cx="4930888" cy="194421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Гельмут Виктория,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ученица 10 «А» класса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 руководством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Габриелян Ирины Григорьевны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СОШ №1039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70-летию Битвы под Москвой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988840"/>
            <a:ext cx="7772400" cy="1470025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посвящается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art-apple.ru/albums/userpics/10001/Star_Vic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33" y="0"/>
            <a:ext cx="9153333" cy="5229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157192"/>
            <a:ext cx="9144000" cy="17008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43808" y="3356992"/>
            <a:ext cx="63001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70 ЛЕТ БИТВЕ ПОД МОСКВОЙ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638960"/>
            <a:ext cx="63001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1941 – </a:t>
            </a:r>
            <a:endParaRPr lang="ru-RU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079120"/>
            <a:ext cx="43204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2011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  <p:bldP spid="5" grpId="1"/>
      <p:bldP spid="6" grpId="0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oskvaweb.ru/photo/foto/cuf_1296843002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467544" y="2492896"/>
            <a:ext cx="2779415" cy="395894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2592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Город  должен быть окружен так, чтобы ни один русский солдат, ни один житель – будь то мужчина, женщина или ребенок – не мог его покинуть. Всякую попытку выхода подавлять силой. Произвести необходимые приготовления, чтобы Москва и её окрестности с помощью огромных сооружений были затоплены водой.</a:t>
            </a:r>
          </a:p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Там, где стоит сегодня Москва, должно возникнуть море, которое навсегда скроет от цивилизованного мира столицу русского народа.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sz="2900" dirty="0" smtClean="0"/>
              <a:t> </a:t>
            </a:r>
            <a:r>
              <a:rPr lang="ru-RU" sz="3400" b="1" dirty="0" smtClean="0"/>
              <a:t>Нюрнбергский процесс над главными</a:t>
            </a:r>
            <a:endParaRPr lang="ru-RU" sz="3400" dirty="0" smtClean="0"/>
          </a:p>
          <a:p>
            <a:pPr algn="r">
              <a:buNone/>
            </a:pPr>
            <a:r>
              <a:rPr lang="ru-RU" sz="3400" b="1" dirty="0" smtClean="0"/>
              <a:t>немецкими военными преступниками.</a:t>
            </a:r>
            <a:endParaRPr lang="ru-RU" sz="3400" dirty="0" smtClean="0"/>
          </a:p>
          <a:p>
            <a:pPr algn="r">
              <a:buNone/>
            </a:pPr>
            <a:r>
              <a:rPr lang="ru-RU" sz="3400" b="1" dirty="0" smtClean="0"/>
              <a:t>В 7 т. – М.,1957. – Т.1. – С. 495   </a:t>
            </a:r>
            <a:endParaRPr lang="ru-RU" sz="3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56456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</a:rPr>
              <a:t>Из директивы Гитлера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00808"/>
            <a:ext cx="424201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90872" y="1124744"/>
            <a:ext cx="8229600" cy="45720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1) 30 сентября – 30 октября 1941 года. Первое наступление немецко-фашистских войск на Москву.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 lvl="0">
              <a:buNone/>
            </a:pPr>
            <a:r>
              <a:rPr lang="ru-RU" b="1" dirty="0" smtClean="0"/>
              <a:t>2) 15 ноября – 5 декабря 1941 года. Второе наступление гитлеровских войск на Москву.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 lvl="0">
              <a:buNone/>
            </a:pPr>
            <a:r>
              <a:rPr lang="ru-RU" b="1" dirty="0" smtClean="0"/>
              <a:t>3) 5-6 декабря 1941 года – 10 января 1942 года. Контрнаступление советских войск под Москвой.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1249288" y="1052737"/>
            <a:ext cx="713913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Этапы Московской битвы.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01608" cy="3168352"/>
          </a:xfrm>
        </p:spPr>
        <p:txBody>
          <a:bodyPr>
            <a:noAutofit/>
          </a:bodyPr>
          <a:lstStyle/>
          <a:p>
            <a:pPr algn="ctr"/>
            <a:r>
              <a:rPr lang="en-US" sz="19900" dirty="0" smtClean="0">
                <a:solidFill>
                  <a:schemeClr val="bg1"/>
                </a:solidFill>
                <a:latin typeface="Arial Black" pitchFamily="34" charset="0"/>
              </a:rPr>
              <a:t>I</a:t>
            </a:r>
            <a:r>
              <a:rPr lang="ru-RU" sz="19900" dirty="0" smtClean="0">
                <a:solidFill>
                  <a:schemeClr val="bg1"/>
                </a:solidFill>
                <a:latin typeface="Arial Black" pitchFamily="34" charset="0"/>
              </a:rPr>
              <a:t> этап</a:t>
            </a:r>
            <a:endParaRPr lang="ru-RU" sz="199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582869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НАСТУПЛЕНИЯ ФАШИСТСКИХ ВОЙСК НА МОСКВУ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(30 СЕНТЯБРЯ 1941 ГОДА – 30 ОКТЯБРЯ 1941 ГОДА)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57944"/>
            <a:ext cx="8229600" cy="54033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24 сентября 1941 командующий группой армий «Центр», генерал-фельдмаршал фон Бок внес последние коррективы в план операции «Тайфун» -- наступление, которое должно было завершится окружением и взятием Москвы. Для проведения этой операции он располагал 75-ю дивизиями, в том числе 14-ю танковыми, и примерно 1500 самолетами.</a:t>
            </a:r>
          </a:p>
          <a:p>
            <a:pPr>
              <a:buNone/>
            </a:pPr>
            <a:r>
              <a:rPr lang="ru-RU" dirty="0" smtClean="0"/>
              <a:t>Первая линия советской обороны была прорвана между Ржевом и Вязьмой 5 октября. Пятью днями позже в районе Вязьмы немцы окружили пять советских армий. В безнадежной ситуации храбро сражались окруженные части, но устоять не смогли. В плен попало свыше 600 тысяч человек. В боях под Вязьмой был уничтожен цвет московской интеллигенции, сражавшейся в дивизиях народного ополчения.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Битва за Москву.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http://files.pobeda.ru/images/kalendar/0210_tayfun.jpg"/>
          <p:cNvPicPr>
            <a:picLocks noChangeAspect="1" noChangeArrowheads="1"/>
          </p:cNvPicPr>
          <p:nvPr/>
        </p:nvPicPr>
        <p:blipFill>
          <a:blip r:embed="rId2" cstate="print"/>
          <a:srcRect b="11638"/>
          <a:stretch>
            <a:fillRect/>
          </a:stretch>
        </p:blipFill>
        <p:spPr bwMode="auto">
          <a:xfrm>
            <a:off x="3635896" y="5157192"/>
            <a:ext cx="2088232" cy="1420813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36319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732775"/>
            <a:ext cx="3697163" cy="561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ubliciti.ru/images/image.php?image=4401.jpg&amp;width=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797152"/>
            <a:ext cx="2471936" cy="185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5152"/>
            <a:ext cx="822960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Тяжелая обстановка сложилась в Москве в середине октября. Москвичи с замиранием сердца открывали страницы газет, читая  заголовки: «Гитлеровские орды угрожают жизненным центрам страны…  Враг наступает… Взбесившийся фашистский зверь угрожает Москве…».</a:t>
            </a:r>
          </a:p>
          <a:p>
            <a:pPr>
              <a:buNone/>
            </a:pPr>
            <a:r>
              <a:rPr lang="ru-RU" dirty="0" smtClean="0"/>
              <a:t>Руководство города, целиком поглощенное военно-мобилизационными, оборонными мероприятиями, упустило из виду нужды и настроения людей, оставшихся в городе. Чувство обреченности Москвы породило панику, охватившую многих жителей столицы. Самые тревожные дни были 15-16 октября. Десятки тысяч москвичей пытались в беспорядочном бегстве покинуть город. Позже были приняты экстренные меры для нормализации обстановки.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83777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48679"/>
            <a:ext cx="4104456" cy="524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13673"/>
            <a:ext cx="7272808" cy="546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340768"/>
            <a:ext cx="3995936" cy="34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7606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 Black" pitchFamily="34" charset="0"/>
              </a:rPr>
              <a:t>Вставай, страна огромная!</a:t>
            </a:r>
            <a:endParaRPr lang="ru-RU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 smtClean="0">
                <a:latin typeface="Arial Black" pitchFamily="34" charset="0"/>
              </a:rPr>
              <a:t>Подвиг героев народного ополчения.</a:t>
            </a: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 июля 1941 года Государственный комитет обороны принял постановление «О добровольной мобилизации трудящихся Москвы и Московской области в дивизии народного ополчения». В июле в Москве было сформировано 12 дивизий народного ополчения, которые в сентябре 1941 года были переименованы в стрелковые дивизии и получили войсковые номера.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ГКО установил задание набрать по Москве 200 000 человек, по области – 70 000 человек. В ополчение добровольно записывались гражданские лица, не состоявшие на военной службе по причине непризывного возраста или состояния здоровья.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Народное ополчение.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vikki\Desktop\Новая папка (2)\narod_opolch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4464496" cy="6105854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8089121" cy="5401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718964"/>
            <a:ext cx="7704855" cy="57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728553"/>
            <a:ext cx="7534987" cy="56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908720"/>
            <a:ext cx="771746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7728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/>
              <a:t>Закончено срочное обучение,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По мокрым колосьям несжатой ржи,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Выходит народное ополчение,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На подмосковные рубежи.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В очках, неуклюже, сутуловаты,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Обмотки вкривь, и пилотки вкось…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Но всею душою они солдаты,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Коль в руки оружие взять пришлось.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	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Е. Долматовский.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60648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Стихи о героях народного ополчения: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C:\Users\vikki\Desktop\Новая папка (2)\narod_opolch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3960440" cy="54164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57606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Генерал-лейтенант артиллерии И. Стрельбицкий, вспоминая об обороне Москвы и подвиге курсантов Подольского училища, писал: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«Мне довелось видеть немало атак. Не раз самому пришлось пережить тот момент, когда из окопа, который в эту минуту кажется самым безопасным на земле местом, поднимаешься в рост навстречу неизвестному… Они шли в атаку так, словно всю предыдущую жизнь ждали именно этого момента… Они мчались стремительные – не остановишь ничем! – без страха, без оглядки. Пусть их было немного, но это была буря, ураган, способный смести со своего пути всё…»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Подвиг курсантов.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vikki\Desktop\Новая папка (2)\lu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526309" cy="5112568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011" y="908720"/>
            <a:ext cx="831470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vikki\Desktop\Новая папка (2)\ris05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8356" y="908720"/>
            <a:ext cx="4703883" cy="5614713"/>
          </a:xfrm>
          <a:prstGeom prst="rect">
            <a:avLst/>
          </a:prstGeom>
          <a:noFill/>
        </p:spPr>
      </p:pic>
      <p:pic>
        <p:nvPicPr>
          <p:cNvPr id="6" name="Picture 2" descr="Подольских курсантов помянули в Калужской области"/>
          <p:cNvPicPr>
            <a:picLocks noChangeAspect="1" noChangeArrowheads="1"/>
          </p:cNvPicPr>
          <p:nvPr/>
        </p:nvPicPr>
        <p:blipFill>
          <a:blip r:embed="rId5" cstate="print"/>
          <a:srcRect l="6667" r="6667"/>
          <a:stretch>
            <a:fillRect/>
          </a:stretch>
        </p:blipFill>
        <p:spPr bwMode="auto">
          <a:xfrm>
            <a:off x="1115616" y="980728"/>
            <a:ext cx="6794037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0966" y="908720"/>
            <a:ext cx="657850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Парад на Красной площади.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(7 ноября 1941 года)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Фильм_000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6418" y="1470992"/>
            <a:ext cx="6407950" cy="512636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484784"/>
            <a:ext cx="558750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2861" y="1484784"/>
            <a:ext cx="520544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Файл:RIAN archive 669659 Soviet troops head to front lines after 1941 Red Square para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484784"/>
            <a:ext cx="7746313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8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gpicture.ru/wp-content/uploads/2010/05/2014.jpg"/>
          <p:cNvPicPr>
            <a:picLocks noChangeAspect="1" noChangeArrowheads="1"/>
          </p:cNvPicPr>
          <p:nvPr/>
        </p:nvPicPr>
        <p:blipFill>
          <a:blip r:embed="rId2" cstate="print"/>
          <a:srcRect l="352" t="10224" r="26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76872"/>
            <a:ext cx="8183880" cy="418795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Изучить события Великой битвы за Москву.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Узнать имена героев.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Почтить память погибших.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Провести патриотическую конференцию памяти героев минувших дней.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Вызвать гордость у подрастающего поколения за родной город.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Цели проекта:</a:t>
            </a:r>
            <a:endParaRPr lang="ru-RU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3168352"/>
          </a:xfrm>
        </p:spPr>
        <p:txBody>
          <a:bodyPr>
            <a:noAutofit/>
          </a:bodyPr>
          <a:lstStyle/>
          <a:p>
            <a:pPr algn="ctr"/>
            <a:r>
              <a:rPr lang="en-US" sz="17500" dirty="0" smtClean="0">
                <a:solidFill>
                  <a:schemeClr val="bg1"/>
                </a:solidFill>
                <a:latin typeface="Arial Black" pitchFamily="34" charset="0"/>
              </a:rPr>
              <a:t>II</a:t>
            </a:r>
            <a:r>
              <a:rPr lang="ru-RU" sz="17500" dirty="0" smtClean="0">
                <a:solidFill>
                  <a:schemeClr val="bg1"/>
                </a:solidFill>
                <a:latin typeface="Arial Black" pitchFamily="34" charset="0"/>
              </a:rPr>
              <a:t> этап</a:t>
            </a:r>
            <a:endParaRPr lang="ru-RU" sz="175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93305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НАСТУПЛЕНИЯ ФАШИСТСКИХ ВОЙСК НА МОСКВУ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(15 НОЯБРЯ 1941 ГОДА – 5 ДЕКАБРЯ 1941 ГОДА)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69168"/>
            <a:ext cx="8363272" cy="64888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16 ноября 1941 года солдаты и офицеры 316-ой стрелковой дивизии генерала И. В. Панфилова отразили несколько сильных атак противника, рвавшегося к Москве по Волоколамскому шоссе. В этот день у разъезда Дубосекова 28 воинов разных национальностей – русские, украинцы, казахи, киргизы, -- вступили в бой против 50 немецких танков. Политрук роты </a:t>
            </a:r>
            <a:r>
              <a:rPr lang="ru-RU" b="1" i="1" dirty="0" smtClean="0">
                <a:latin typeface="Arial Black" pitchFamily="34" charset="0"/>
              </a:rPr>
              <a:t>В. Г. Клочков</a:t>
            </a:r>
            <a:r>
              <a:rPr lang="ru-RU" dirty="0" smtClean="0">
                <a:latin typeface="Arial Black" pitchFamily="34" charset="0"/>
              </a:rPr>
              <a:t>, вдохновляя бойцов на подвиг, произнес бессмертные слова: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 </a:t>
            </a: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«Велика Россия, а отступать некуда – позади Москва!»</a:t>
            </a:r>
            <a:endParaRPr lang="ru-RU" sz="4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5904656" cy="453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759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  <a:latin typeface="Arial Black" pitchFamily="34" charset="0"/>
              </a:rPr>
              <a:t>Подвиг панфиловцев.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vikki\Desktop\Новая папка (2)\350x263x123u1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836712"/>
            <a:ext cx="5832648" cy="4383167"/>
          </a:xfrm>
          <a:prstGeom prst="rect">
            <a:avLst/>
          </a:prstGeom>
          <a:noFill/>
        </p:spPr>
      </p:pic>
      <p:pic>
        <p:nvPicPr>
          <p:cNvPr id="1027" name="Picture 3" descr="C:\Users\vikki\Desktop\Новая папка (2)\goroda-geroi-Moskv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836712"/>
            <a:ext cx="5856651" cy="4392488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908720"/>
            <a:ext cx="672410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908720"/>
            <a:ext cx="68047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873472"/>
            <a:ext cx="3456384" cy="453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939336" cy="1692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Подвиг гвардейцев панфиловцев. Худ. В. Памфилов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8914" name="Picture 2" descr="28 панфиловцев - а был ли подвиг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85" y="1916831"/>
            <a:ext cx="8075663" cy="43204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760640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r>
              <a:rPr lang="ru-RU" sz="7200" b="1" dirty="0" smtClean="0"/>
              <a:t>17 ноября 1941 года.</a:t>
            </a:r>
            <a:endParaRPr lang="ru-RU" sz="7200" dirty="0" smtClean="0"/>
          </a:p>
          <a:p>
            <a:pPr algn="r">
              <a:buNone/>
            </a:pPr>
            <a:r>
              <a:rPr lang="ru-RU" sz="7200" b="1" i="1" dirty="0" smtClean="0"/>
              <a:t>Г. Москва</a:t>
            </a:r>
            <a:endParaRPr lang="ru-RU" sz="7200" dirty="0" smtClean="0"/>
          </a:p>
          <a:p>
            <a:pPr algn="r">
              <a:buNone/>
            </a:pPr>
            <a:r>
              <a:rPr lang="ru-RU" sz="7200" b="1" i="1" dirty="0" smtClean="0"/>
              <a:t>Секретно</a:t>
            </a:r>
            <a:endParaRPr lang="ru-RU" sz="7200" dirty="0" smtClean="0"/>
          </a:p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Приказываю</a:t>
            </a:r>
          </a:p>
          <a:p>
            <a:pPr lvl="0">
              <a:buNone/>
            </a:pP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Разрушать и сжигать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дотла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населенные пункты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тылу немецких войск на расстоянии 40-60 км в глубину от переднего края и на 20-30 км вправо и влево от дорог.</a:t>
            </a:r>
          </a:p>
          <a:p>
            <a:pPr lvl="0"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уничтожения населенных пунктов в указанном радиусе немедленно бросить авиацию…, команды разведчиков и подготовленные диверсионные группы, снабженные бутылками с зажигательной смесью, гранатами и подрывными средствами…</a:t>
            </a:r>
          </a:p>
          <a:p>
            <a:pPr lvl="0"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вынужденном отходе наших частей на том или ином участке уводить с собой советское население и обязательно уничтожать все без исключения населенные пункты, чтобы противник не мог их использовать.</a:t>
            </a:r>
          </a:p>
          <a:p>
            <a:pPr lvl="0">
              <a:buNone/>
            </a:pPr>
            <a:endParaRPr lang="ru-RU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Ставка Верховного                                             Верховный Главнокомандующий</a:t>
            </a:r>
          </a:p>
          <a:p>
            <a:pPr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Главнокомандования                                                                                        И. Сталин</a:t>
            </a:r>
          </a:p>
          <a:p>
            <a:pPr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Генштаба                                                                           Б. Шапошников</a:t>
            </a:r>
          </a:p>
          <a:p>
            <a:pPr algn="r"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(Скрытая правда войны: 1941г. </a:t>
            </a:r>
          </a:p>
          <a:p>
            <a:pPr algn="r"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Неизвестные документы.-М.,1992.-с.211</a:t>
            </a:r>
            <a:r>
              <a:rPr lang="ru-RU" sz="7200" b="1" dirty="0" smtClean="0"/>
              <a:t>)</a:t>
            </a:r>
            <a:endParaRPr lang="ru-RU" sz="7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9763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Из приказа Ставки Верховного Главнокомандования.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7990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Зоя Космодемьянская.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8676" name="Picture 4" descr="http://www.tstu.ru/win/tambov/tambov_img/imena_img/zoya_1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231457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8" name="Picture 6" descr="http://library.kiwix.org:4218/I/180px-Memorial_to_Zoya_Kosmodemyansk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08720"/>
            <a:ext cx="1714500" cy="2571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Файл:Zoya Kosmodemyanskaya (Partizanskaya station, Moscow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4148" y="764704"/>
            <a:ext cx="2484276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8032" y="3717032"/>
            <a:ext cx="8748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Зоя Анатольевна Космодемьянская</a:t>
            </a:r>
            <a:r>
              <a:rPr lang="ru-RU" dirty="0" smtClean="0">
                <a:latin typeface="Arial Black" pitchFamily="34" charset="0"/>
              </a:rPr>
              <a:t> (8сентября 1923, Осино-Гай — 20 ноября 1943, Петрищево) —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партизанка, красноармеец </a:t>
            </a:r>
            <a:r>
              <a:rPr lang="ru-RU" dirty="0" smtClean="0">
                <a:latin typeface="Arial Black" pitchFamily="34" charset="0"/>
              </a:rPr>
              <a:t>диверсионно-разведывательной группы штаба Западного фронта.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Первая</a:t>
            </a:r>
            <a:r>
              <a:rPr lang="ru-RU" dirty="0" smtClean="0">
                <a:latin typeface="Arial Black" pitchFamily="34" charset="0"/>
              </a:rPr>
              <a:t> женщина, удостоенная звания 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Герой Советского Союза</a:t>
            </a:r>
            <a:r>
              <a:rPr lang="ru-RU" dirty="0" smtClean="0">
                <a:latin typeface="Arial Black" pitchFamily="34" charset="0"/>
              </a:rPr>
              <a:t> (посмертно) во время Великой Отечественной Войны. Стала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символом героизма</a:t>
            </a:r>
            <a:r>
              <a:rPr lang="ru-RU" dirty="0" smtClean="0">
                <a:latin typeface="Arial Black" pitchFamily="34" charset="0"/>
              </a:rPr>
              <a:t> советских людей в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Великой Отечественной войне</a:t>
            </a:r>
            <a:r>
              <a:rPr lang="ru-RU" dirty="0" smtClean="0">
                <a:latin typeface="Arial Black" pitchFamily="34" charset="0"/>
              </a:rPr>
              <a:t>. Её образ отражён в художественной литературе, публицистике, кинематографе, живописи, монументальном искусстве, музейных экспозициях.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340768"/>
            <a:ext cx="81684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836712"/>
            <a:ext cx="3888432" cy="576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3168352"/>
          </a:xfrm>
        </p:spPr>
        <p:txBody>
          <a:bodyPr>
            <a:noAutofit/>
          </a:bodyPr>
          <a:lstStyle/>
          <a:p>
            <a:pPr algn="ctr"/>
            <a:r>
              <a:rPr lang="en-US" sz="16000" dirty="0" smtClean="0">
                <a:solidFill>
                  <a:schemeClr val="bg1"/>
                </a:solidFill>
                <a:latin typeface="Arial Black" pitchFamily="34" charset="0"/>
              </a:rPr>
              <a:t>III</a:t>
            </a:r>
            <a:r>
              <a:rPr lang="ru-RU" sz="16000" dirty="0" smtClean="0">
                <a:solidFill>
                  <a:schemeClr val="bg1"/>
                </a:solidFill>
                <a:latin typeface="Arial Black" pitchFamily="34" charset="0"/>
              </a:rPr>
              <a:t> этап</a:t>
            </a:r>
            <a:endParaRPr lang="ru-RU" sz="1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93305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КОНТРНАСТУПЛЕНИЕ СОВЕТСКИХ ВОЙСК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(5 ДЕКАБРЯ 1941 ГОДА – 10 ЯНВАРЯ 1942 ГОДА)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mirageswar.com/uploads/posts/2011-01/1295524337_213-0002002-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1872"/>
            <a:ext cx="8784976" cy="6802085"/>
          </a:xfrm>
          <a:prstGeom prst="rect">
            <a:avLst/>
          </a:prstGeom>
          <a:noFill/>
        </p:spPr>
      </p:pic>
      <p:pic>
        <p:nvPicPr>
          <p:cNvPr id="48130" name="Picture 2" descr="http://pohodd.ru/gal/d/5311-1/0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_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476672"/>
            <a:ext cx="8640960" cy="53285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В битве под Москвой гитлеровцы потеряли в общей сложности более полумиллиона человек, 1300 танков, 2500 орудий, более 15 000 машин и много другой техники. Немецкие войска были отброшены от Москвы на Запад на 150 – 300 км.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Выражая глубокую благодарность всем участникам битвы за Москву, оставшимся в живых, я склоняю голову перед светлой память тех, кто стоял насмерть, но не пропустил врага к сердцу нашей Родины, её столице, городу-герою  Москве. Мы все в неоплатном долгу перед ними!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 </a:t>
            </a:r>
          </a:p>
          <a:p>
            <a:pPr algn="r">
              <a:buNone/>
            </a:pPr>
            <a:r>
              <a:rPr lang="ru-RU" b="1" dirty="0" smtClean="0">
                <a:latin typeface="Arial Black" pitchFamily="34" charset="0"/>
              </a:rPr>
              <a:t>Жуков Г. К. Воспоминания и размышления.</a:t>
            </a:r>
            <a:endParaRPr lang="ru-RU" dirty="0" smtClean="0">
              <a:latin typeface="Arial Black" pitchFamily="34" charset="0"/>
            </a:endParaRPr>
          </a:p>
          <a:p>
            <a:pPr algn="r">
              <a:buNone/>
            </a:pPr>
            <a:r>
              <a:rPr lang="ru-RU" b="1" dirty="0" smtClean="0">
                <a:latin typeface="Arial Black" pitchFamily="34" charset="0"/>
              </a:rPr>
              <a:t>-- М., 1974. – Т. 2. – С.56-57, 58, 60</a:t>
            </a:r>
            <a:endParaRPr lang="ru-RU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  <a:latin typeface="Impact" pitchFamily="34" charset="0"/>
              </a:rPr>
              <a:t>Из воспоминаний Г. Жукова.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arvar.ru/arhiv/gallery/russian/vasilyev/images/konstantin_vasilyev_1968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400" y="440787"/>
            <a:ext cx="4213824" cy="59405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gpicture.ru/wp-content/uploads/2010/05/2014.jpg"/>
          <p:cNvPicPr>
            <a:picLocks noChangeAspect="1" noChangeArrowheads="1"/>
          </p:cNvPicPr>
          <p:nvPr/>
        </p:nvPicPr>
        <p:blipFill>
          <a:blip r:embed="rId2" cstate="print"/>
          <a:srcRect l="352" t="10224" r="26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183880" cy="418795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дополнительную литературу, медиафайлы по данной теме.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Составить презентацию для показа учащимся школы.</a:t>
            </a: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Задачи проекта.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nza-press.ru/files/01_2011/9_05_06_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3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496855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300" dirty="0" smtClean="0">
                <a:latin typeface="Impact" pitchFamily="34" charset="0"/>
              </a:rPr>
              <a:t>ЗАЩИТНИКАМ МОСКВЫ ПОСВЯЩАЕТСЯ</a:t>
            </a:r>
            <a:endParaRPr lang="ru-RU" sz="4300" dirty="0"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5982379"/>
            <a:ext cx="943304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НИКТО НЕ ЗАБЫТ, НИЧТО НЕ ЗАБЫТО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259632" y="104427"/>
            <a:ext cx="6912768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 pitchFamily="34" charset="0"/>
                <a:cs typeface="Times New Roman" pitchFamily="18" charset="0"/>
              </a:rPr>
              <a:t>Марк Максимов: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Я с вами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Равный среди равных,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Я камнем стал,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Но я живу!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И вы,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Принявшие Москву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В наследство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От сограждан ратных,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Вы,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Подарившие века мне,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Вы – все,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Кто будет после нас,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Не забывайте ни на час,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Что я, смотрю на вас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Из камня.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ingtone_ringtone_Marsh  - Proschanie slavyan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79" y="181293"/>
            <a:ext cx="8531993" cy="641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://pobeda1945-art.ru/photo/71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9240357" cy="6858000"/>
          </a:xfrm>
          <a:prstGeom prst="rect">
            <a:avLst/>
          </a:prstGeom>
          <a:noFill/>
        </p:spPr>
      </p:pic>
      <p:pic>
        <p:nvPicPr>
          <p:cNvPr id="7" name="Picture 8" descr="Памятник ополченца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Файл:Zoya Kosmodemyanskaya (Partizanskaya station, Moscow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0"/>
            <a:ext cx="4824536" cy="6432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http://pobeda1945-art.ru/photo/71-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7650" y="0"/>
            <a:ext cx="9191650" cy="68853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9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060848"/>
            <a:ext cx="634893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22 июня 1941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232" y="1916832"/>
            <a:ext cx="833522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 часа 00 минут утра</a:t>
            </a:r>
          </a:p>
        </p:txBody>
      </p:sp>
      <p:pic>
        <p:nvPicPr>
          <p:cNvPr id="10" name="ringtone_03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455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455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455"/>
                            </p:stCondLst>
                            <p:childTnLst>
                              <p:par>
                                <p:cTn id="16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955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8382E-6 L 2.5E-6 0.332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_0005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496" y="44624"/>
            <a:ext cx="9108504" cy="683137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51720" y="126876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НАЧАЛАСЬ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060848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ВЕЛИКАЯ</a:t>
            </a:r>
          </a:p>
          <a:p>
            <a:pPr algn="ctr"/>
            <a:r>
              <a:rPr lang="ru-RU" sz="6000" b="1" dirty="0" smtClean="0"/>
              <a:t>ОТЕЧЕСТВЕННАЯ</a:t>
            </a:r>
          </a:p>
          <a:p>
            <a:pPr algn="ctr"/>
            <a:r>
              <a:rPr lang="ru-RU" sz="6000" b="1" dirty="0" smtClean="0"/>
              <a:t>ВОЙНА</a:t>
            </a:r>
            <a:endParaRPr lang="ru-RU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124744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/>
              <a:t>ОНА ДЛИЛАСЬ</a:t>
            </a:r>
          </a:p>
          <a:p>
            <a:pPr algn="ctr"/>
            <a:r>
              <a:rPr lang="ru-RU" sz="8800" b="1" dirty="0" smtClean="0"/>
              <a:t> 1418 ДНЕЙ</a:t>
            </a:r>
            <a:endParaRPr lang="ru-RU" sz="8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196752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И УНЕСЛА С СОБОЙ ЖИЗНИ </a:t>
            </a:r>
            <a:r>
              <a:rPr lang="ru-RU" sz="7200" b="1" dirty="0" smtClean="0">
                <a:solidFill>
                  <a:srgbClr val="FF0000"/>
                </a:solidFill>
              </a:rPr>
              <a:t>26 600 000 </a:t>
            </a:r>
            <a:r>
              <a:rPr lang="ru-RU" sz="7200" b="1" dirty="0" smtClean="0"/>
              <a:t>ЧЕЛОВЕК</a:t>
            </a:r>
            <a:endParaRPr lang="ru-RU" sz="72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bosonogoe.ru/uploads/images/c/c/6/1/618/73d65c4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0"/>
            <a:ext cx="8892480" cy="6916372"/>
          </a:xfrm>
          <a:prstGeom prst="rect">
            <a:avLst/>
          </a:prstGeom>
          <a:noFill/>
        </p:spPr>
      </p:pic>
      <p:pic>
        <p:nvPicPr>
          <p:cNvPr id="1026" name="Picture 2" descr="http://1941-1945.net/uploads/posts/1191170975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99992" cy="6865702"/>
          </a:xfrm>
          <a:prstGeom prst="rect">
            <a:avLst/>
          </a:prstGeom>
          <a:noFill/>
        </p:spPr>
      </p:pic>
      <p:pic>
        <p:nvPicPr>
          <p:cNvPr id="1028" name="Picture 4" descr="Плакаты и советская пропаган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163989"/>
            <a:ext cx="2736304" cy="3694011"/>
          </a:xfrm>
          <a:prstGeom prst="rect">
            <a:avLst/>
          </a:prstGeom>
          <a:noFill/>
        </p:spPr>
      </p:pic>
      <p:pic>
        <p:nvPicPr>
          <p:cNvPr id="1030" name="Picture 6" descr="Плакаты и советская пропаганд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1872" y="1772816"/>
            <a:ext cx="2923065" cy="4305697"/>
          </a:xfrm>
          <a:prstGeom prst="rect">
            <a:avLst/>
          </a:prstGeom>
          <a:noFill/>
        </p:spPr>
      </p:pic>
      <p:pic>
        <p:nvPicPr>
          <p:cNvPr id="1032" name="Picture 8" descr="Плакаты и советская пропаганд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0"/>
            <a:ext cx="2381250" cy="3457576"/>
          </a:xfrm>
          <a:prstGeom prst="rect">
            <a:avLst/>
          </a:prstGeom>
          <a:noFill/>
        </p:spPr>
      </p:pic>
      <p:pic>
        <p:nvPicPr>
          <p:cNvPr id="1034" name="Picture 10" descr="http://bosonogoe.ru/uploads/images/4/5/9/f/618/2251b8e8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12776"/>
            <a:ext cx="2471489" cy="3284371"/>
          </a:xfrm>
          <a:prstGeom prst="rect">
            <a:avLst/>
          </a:prstGeom>
          <a:noFill/>
        </p:spPr>
      </p:pic>
      <p:pic>
        <p:nvPicPr>
          <p:cNvPr id="1036" name="Picture 12" descr="http://bosonogoe.ru/uploads/images/e/1/9/8/618/de1c21b21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0"/>
            <a:ext cx="2617868" cy="4051152"/>
          </a:xfrm>
          <a:prstGeom prst="rect">
            <a:avLst/>
          </a:prstGeom>
          <a:noFill/>
        </p:spPr>
      </p:pic>
      <p:pic>
        <p:nvPicPr>
          <p:cNvPr id="1038" name="Picture 14" descr="http://bosonogoe.ru/uploads/images/9/7/f/9/618/3971b6df7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2729880" cy="3931027"/>
          </a:xfrm>
          <a:prstGeom prst="rect">
            <a:avLst/>
          </a:prstGeom>
          <a:noFill/>
        </p:spPr>
      </p:pic>
      <p:pic>
        <p:nvPicPr>
          <p:cNvPr id="1042" name="Picture 18" descr="http://bosonogoe.ru/uploads/images/7/d/c/7/618/477c0ff64f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90556" y="0"/>
            <a:ext cx="2353444" cy="3373270"/>
          </a:xfrm>
          <a:prstGeom prst="rect">
            <a:avLst/>
          </a:prstGeom>
          <a:noFill/>
        </p:spPr>
      </p:pic>
      <p:pic>
        <p:nvPicPr>
          <p:cNvPr id="1044" name="Picture 20" descr="http://bosonogoe.ru/uploads/images/7/2/7/c/618/28fdf7b7f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1700808"/>
            <a:ext cx="2304880" cy="3303662"/>
          </a:xfrm>
          <a:prstGeom prst="rect">
            <a:avLst/>
          </a:prstGeom>
          <a:noFill/>
        </p:spPr>
      </p:pic>
      <p:pic>
        <p:nvPicPr>
          <p:cNvPr id="1046" name="Picture 22" descr="«Нет — фашизму!», &#10;Корецкий Виктор Борисович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9912" y="3246078"/>
            <a:ext cx="2376264" cy="3611922"/>
          </a:xfrm>
          <a:prstGeom prst="rect">
            <a:avLst/>
          </a:prstGeom>
          <a:noFill/>
        </p:spPr>
      </p:pic>
      <p:pic>
        <p:nvPicPr>
          <p:cNvPr id="1048" name="Picture 24" descr="«Ты записался добровольцем?», &#10;Моор (Орлов) Дмитрий Стахиевич, 19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345531"/>
            <a:ext cx="2389434" cy="3512469"/>
          </a:xfrm>
          <a:prstGeom prst="rect">
            <a:avLst/>
          </a:prstGeom>
          <a:noFill/>
        </p:spPr>
      </p:pic>
      <p:pic>
        <p:nvPicPr>
          <p:cNvPr id="1050" name="Picture 26" descr="http://db3.stb.s-msn.com/i/BF/EFDBB51E335944F3CB694DFD7A9EC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664" y="3328789"/>
            <a:ext cx="2456527" cy="3529211"/>
          </a:xfrm>
          <a:prstGeom prst="rect">
            <a:avLst/>
          </a:prstGeom>
          <a:noFill/>
        </p:spPr>
      </p:pic>
      <p:pic>
        <p:nvPicPr>
          <p:cNvPr id="17" name="ringtone_ringtone_Hor SSSR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853244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6 0.01711 L 0.19444 -0.31583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3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93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972616" y="-243408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План «Барбаросса»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88640"/>
            <a:ext cx="8291264" cy="6453336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r>
              <a:rPr lang="ru-RU" b="1" dirty="0" smtClean="0"/>
              <a:t>Ставка фюрера 18.12.1940 г.</a:t>
            </a:r>
          </a:p>
          <a:p>
            <a:pPr algn="r">
              <a:buNone/>
            </a:pPr>
            <a:r>
              <a:rPr lang="ru-RU" b="1" dirty="0" smtClean="0"/>
              <a:t>Совершенно секретно</a:t>
            </a:r>
          </a:p>
          <a:p>
            <a:pPr algn="r">
              <a:buNone/>
            </a:pPr>
            <a:r>
              <a:rPr lang="ru-RU" b="1" dirty="0" smtClean="0"/>
              <a:t>Только для командования</a:t>
            </a:r>
          </a:p>
          <a:p>
            <a:pPr algn="r">
              <a:buNone/>
            </a:pPr>
            <a:endParaRPr lang="ru-RU" sz="3300" b="1" dirty="0" smtClean="0"/>
          </a:p>
          <a:p>
            <a:pPr>
              <a:buNone/>
            </a:pPr>
            <a:r>
              <a:rPr lang="ru-RU" sz="3300" b="1" dirty="0" smtClean="0"/>
              <a:t>Германские вооруженные силы должны быть готовы разбить Советскую Россию в ходе кратковременной кампании еще до того, как будет закончена война против Англии.</a:t>
            </a:r>
          </a:p>
          <a:p>
            <a:pPr>
              <a:buNone/>
            </a:pPr>
            <a:r>
              <a:rPr lang="ru-RU" sz="3300" b="1" dirty="0" smtClean="0"/>
              <a:t>Основные силы русских сухопутных войск, находящиеся в Западной Европе, должны быть уничтожены в смелых операциях посредством глубокого, быстрого выдвижения танковых клиньев. Отступление боеспособных войск противника на широкие русские территории должно быть предотвращено.</a:t>
            </a:r>
          </a:p>
          <a:p>
            <a:pPr>
              <a:buNone/>
            </a:pPr>
            <a:r>
              <a:rPr lang="ru-RU" sz="3300" b="1" dirty="0" smtClean="0"/>
              <a:t>Путем быстрого преследования должна быть достигнута линия, с которой русские военно-воздушные силы будут не в состоянии совершать налеты на имперскую территорию Германии.</a:t>
            </a:r>
          </a:p>
          <a:p>
            <a:pPr>
              <a:buNone/>
            </a:pPr>
            <a:r>
              <a:rPr lang="ru-RU" sz="3300" b="1" dirty="0" smtClean="0"/>
              <a:t>Конечной целью операции является создание заградительного барьера против азиатской России по общей линии Волга-Архангельск. Таким образом, в случае необходимости последний индустриальный район, остающийся у русских на Урале, можно будет парализовать с помощью авиации.</a:t>
            </a:r>
          </a:p>
          <a:p>
            <a:pPr>
              <a:buNone/>
            </a:pPr>
            <a:r>
              <a:rPr lang="ru-RU" sz="3300" b="1" dirty="0" smtClean="0"/>
              <a:t>Эффективные действия русских военно-воздушных сил должны быть предотвращены нашими мощными ударами уже в самом начале операции.</a:t>
            </a:r>
          </a:p>
          <a:p>
            <a:pPr algn="r">
              <a:buNone/>
            </a:pPr>
            <a:r>
              <a:rPr lang="ru-RU" b="1" dirty="0" smtClean="0"/>
              <a:t>Куманев Г. А. 1941-1945.</a:t>
            </a:r>
          </a:p>
          <a:p>
            <a:pPr algn="r">
              <a:buNone/>
            </a:pPr>
            <a:r>
              <a:rPr lang="ru-RU" b="1" dirty="0" smtClean="0"/>
              <a:t>Краткая история, документы,</a:t>
            </a:r>
          </a:p>
          <a:p>
            <a:pPr algn="r">
              <a:buNone/>
            </a:pPr>
            <a:r>
              <a:rPr lang="ru-RU" b="1" dirty="0" smtClean="0"/>
              <a:t>Фотографии. – М., 1982., -- С. 16.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484" name="Picture 4" descr="http://www.genstab.ru/wp-content/uploads/2009/06/00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600259" cy="42484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hamster02.narod.ru/032.jpg"/>
          <p:cNvPicPr>
            <a:picLocks noChangeAspect="1" noChangeArrowheads="1"/>
          </p:cNvPicPr>
          <p:nvPr/>
        </p:nvPicPr>
        <p:blipFill>
          <a:blip r:embed="rId3" cstate="print"/>
          <a:srcRect r="39237" b="11050"/>
          <a:stretch>
            <a:fillRect/>
          </a:stretch>
        </p:blipFill>
        <p:spPr bwMode="auto">
          <a:xfrm>
            <a:off x="0" y="-152648"/>
            <a:ext cx="5904656" cy="7010648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004048" y="306896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91880" y="2420888"/>
            <a:ext cx="2448272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79912" y="148478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99792" y="98072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Ленинград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544522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Сталинград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52120" y="4941168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333059">
            <a:off x="1593218" y="2305176"/>
            <a:ext cx="2435028" cy="66347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611908">
            <a:off x="2041608" y="3400914"/>
            <a:ext cx="2975491" cy="86726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88660">
            <a:off x="1926088" y="4659199"/>
            <a:ext cx="3603680" cy="58979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1196752"/>
            <a:ext cx="3131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«Если я возьму Сталинград, я возьму Россию за ноги; если овладею Ленинградом, я возьму её за голову, но, заняв Москву, я поражу её в самое сердце».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796" y="332655"/>
            <a:ext cx="4745300" cy="600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00"/>
                            </p:stCondLst>
                            <p:childTnLst>
                              <p:par>
                                <p:cTn id="6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990</TotalTime>
  <Words>782</Words>
  <Application>Microsoft Office PowerPoint</Application>
  <PresentationFormat>Экран (4:3)</PresentationFormat>
  <Paragraphs>154</Paragraphs>
  <Slides>31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70-летию Битвы под Москвой </vt:lpstr>
      <vt:lpstr>Цели проекта:</vt:lpstr>
      <vt:lpstr>Задачи проекта.</vt:lpstr>
      <vt:lpstr>Слайд 4</vt:lpstr>
      <vt:lpstr>Слайд 5</vt:lpstr>
      <vt:lpstr>Слайд 6</vt:lpstr>
      <vt:lpstr>Слайд 7</vt:lpstr>
      <vt:lpstr>План «Барбаросса»</vt:lpstr>
      <vt:lpstr>Слайд 9</vt:lpstr>
      <vt:lpstr>Слайд 10</vt:lpstr>
      <vt:lpstr>Из директивы Гитлера </vt:lpstr>
      <vt:lpstr>Этапы Московской битвы.   </vt:lpstr>
      <vt:lpstr>I этап</vt:lpstr>
      <vt:lpstr>Битва за Москву. </vt:lpstr>
      <vt:lpstr>Слайд 15</vt:lpstr>
      <vt:lpstr>Народное ополчение.</vt:lpstr>
      <vt:lpstr>Слайд 17</vt:lpstr>
      <vt:lpstr>Подвиг курсантов. </vt:lpstr>
      <vt:lpstr>Парад на Красной площади. (7 ноября 1941 года)</vt:lpstr>
      <vt:lpstr>II этап</vt:lpstr>
      <vt:lpstr>Подвиг панфиловцев. </vt:lpstr>
      <vt:lpstr>Подвиг гвардейцев панфиловцев. Худ. В. Памфилов</vt:lpstr>
      <vt:lpstr>Из приказа Ставки Верховного Главнокомандования. </vt:lpstr>
      <vt:lpstr>Зоя Космодемьянская.</vt:lpstr>
      <vt:lpstr>III этап</vt:lpstr>
      <vt:lpstr>Слайд 26</vt:lpstr>
      <vt:lpstr>Слайд 27</vt:lpstr>
      <vt:lpstr>Из воспоминаний Г. Жукова. 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70-летию Битвы под Москвой</dc:title>
  <dc:creator>vikki</dc:creator>
  <cp:lastModifiedBy>vikki</cp:lastModifiedBy>
  <cp:revision>78</cp:revision>
  <dcterms:created xsi:type="dcterms:W3CDTF">2011-10-31T09:00:49Z</dcterms:created>
  <dcterms:modified xsi:type="dcterms:W3CDTF">2012-01-23T05:58:23Z</dcterms:modified>
</cp:coreProperties>
</file>