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6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85418F20-0F9E-4BB0-AD55-F2D36AB5FFC7}" type="datetimeFigureOut">
              <a:rPr lang="ru-RU" smtClean="0"/>
              <a:pPr/>
              <a:t>15.03.2010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5BA1EC3-BD54-4795-985B-586E6082DFED}" type="slidenum">
              <a:rPr lang="ru-RU" smtClean="0"/>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418F20-0F9E-4BB0-AD55-F2D36AB5FFC7}" type="datetimeFigureOut">
              <a:rPr lang="ru-RU" smtClean="0"/>
              <a:pPr/>
              <a:t>15.03.2010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A1EC3-BD54-4795-985B-586E6082DFED}" type="slidenum">
              <a:rPr lang="ru-RU" smtClean="0"/>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418F20-0F9E-4BB0-AD55-F2D36AB5FFC7}" type="datetimeFigureOut">
              <a:rPr lang="ru-RU" smtClean="0"/>
              <a:pPr/>
              <a:t>15.03.2010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A1EC3-BD54-4795-985B-586E6082DFED}" type="slidenum">
              <a:rPr lang="ru-RU" smtClean="0"/>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85418F20-0F9E-4BB0-AD55-F2D36AB5FFC7}" type="datetimeFigureOut">
              <a:rPr lang="ru-RU" smtClean="0"/>
              <a:pPr/>
              <a:t>15.03.2010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25BA1EC3-BD54-4795-985B-586E6082DFED}" type="slidenum">
              <a:rPr lang="ru-RU" smtClean="0"/>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85418F20-0F9E-4BB0-AD55-F2D36AB5FFC7}" type="datetimeFigureOut">
              <a:rPr lang="ru-RU" smtClean="0"/>
              <a:pPr/>
              <a:t>15.03.2010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25BA1EC3-BD54-4795-985B-586E6082DFED}"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85418F20-0F9E-4BB0-AD55-F2D36AB5FFC7}" type="datetimeFigureOut">
              <a:rPr lang="ru-RU" smtClean="0"/>
              <a:pPr/>
              <a:t>15.03.2010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25BA1EC3-BD54-4795-985B-586E6082DFED}" type="slidenum">
              <a:rPr lang="ru-RU" smtClean="0"/>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85418F20-0F9E-4BB0-AD55-F2D36AB5FFC7}" type="datetimeFigureOut">
              <a:rPr lang="ru-RU" smtClean="0"/>
              <a:pPr/>
              <a:t>15.03.2010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25BA1EC3-BD54-4795-985B-586E6082DFE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5418F20-0F9E-4BB0-AD55-F2D36AB5FFC7}" type="datetimeFigureOut">
              <a:rPr lang="ru-RU" smtClean="0"/>
              <a:pPr/>
              <a:t>15.03.2010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BA1EC3-BD54-4795-985B-586E6082DFED}" type="slidenum">
              <a:rPr lang="ru-RU" smtClean="0"/>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85418F20-0F9E-4BB0-AD55-F2D36AB5FFC7}" type="datetimeFigureOut">
              <a:rPr lang="ru-RU" smtClean="0"/>
              <a:pPr/>
              <a:t>15.03.2010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25BA1EC3-BD54-4795-985B-586E6082DFED}" type="slidenum">
              <a:rPr lang="ru-RU" smtClean="0"/>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85418F20-0F9E-4BB0-AD55-F2D36AB5FFC7}" type="datetimeFigureOut">
              <a:rPr lang="ru-RU" smtClean="0"/>
              <a:pPr/>
              <a:t>15.03.2010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25BA1EC3-BD54-4795-985B-586E6082DFE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85418F20-0F9E-4BB0-AD55-F2D36AB5FFC7}" type="datetimeFigureOut">
              <a:rPr lang="ru-RU" smtClean="0"/>
              <a:pPr/>
              <a:t>15.03.2010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25BA1EC3-BD54-4795-985B-586E6082DFE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5418F20-0F9E-4BB0-AD55-F2D36AB5FFC7}" type="datetimeFigureOut">
              <a:rPr lang="ru-RU" smtClean="0"/>
              <a:pPr/>
              <a:t>15.03.2010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5BA1EC3-BD54-4795-985B-586E6082DFE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500042"/>
            <a:ext cx="8062912" cy="1285884"/>
          </a:xfrm>
          <a:effectLst>
            <a:glow rad="63500">
              <a:schemeClr val="accent2">
                <a:satMod val="175000"/>
                <a:alpha val="40000"/>
              </a:schemeClr>
            </a:glow>
            <a:reflection blurRad="6350" stA="50000" endA="300" endPos="55000" dir="5400000" sy="-100000" algn="bl" rotWithShape="0"/>
          </a:effectLst>
        </p:spPr>
        <p:txBody>
          <a:bodyPr>
            <a:normAutofit/>
          </a:bodyPr>
          <a:lstStyle/>
          <a:p>
            <a:pPr algn="ctr"/>
            <a:r>
              <a:rPr lang="en-US" sz="4800" dirty="0" smtClean="0">
                <a:latin typeface="Aharoni" pitchFamily="2" charset="-79"/>
                <a:cs typeface="Aharoni" pitchFamily="2" charset="-79"/>
              </a:rPr>
              <a:t>The Kremlin</a:t>
            </a:r>
            <a:endParaRPr lang="ru-RU" sz="4800" dirty="0">
              <a:cs typeface="Aharoni" pitchFamily="2" charset="-79"/>
            </a:endParaRPr>
          </a:p>
        </p:txBody>
      </p:sp>
      <p:pic>
        <p:nvPicPr>
          <p:cNvPr id="4" name="Рисунок 3" descr="pic.jpeg"/>
          <p:cNvPicPr>
            <a:picLocks noChangeAspect="1"/>
          </p:cNvPicPr>
          <p:nvPr/>
        </p:nvPicPr>
        <p:blipFill>
          <a:blip r:embed="rId2"/>
          <a:stretch>
            <a:fillRect/>
          </a:stretch>
        </p:blipFill>
        <p:spPr>
          <a:xfrm>
            <a:off x="1643042" y="1714488"/>
            <a:ext cx="6143668" cy="455509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04118"/>
          </a:xfrm>
        </p:spPr>
        <p:txBody>
          <a:bodyPr>
            <a:normAutofit/>
          </a:bodyPr>
          <a:lstStyle/>
          <a:p>
            <a:r>
              <a:rPr lang="en-US" sz="3600" dirty="0" smtClean="0"/>
              <a:t>The Cathedral of the Dormition</a:t>
            </a:r>
            <a:endParaRPr lang="ru-RU" sz="3600" dirty="0"/>
          </a:p>
        </p:txBody>
      </p:sp>
      <p:sp>
        <p:nvSpPr>
          <p:cNvPr id="3" name="Содержимое 2"/>
          <p:cNvSpPr>
            <a:spLocks noGrp="1"/>
          </p:cNvSpPr>
          <p:nvPr>
            <p:ph idx="1"/>
          </p:nvPr>
        </p:nvSpPr>
        <p:spPr>
          <a:xfrm>
            <a:off x="428596" y="1071546"/>
            <a:ext cx="3929090" cy="5429288"/>
          </a:xfrm>
        </p:spPr>
        <p:txBody>
          <a:bodyPr>
            <a:normAutofit/>
          </a:bodyPr>
          <a:lstStyle/>
          <a:p>
            <a:pPr marL="0" indent="384048" algn="ctr">
              <a:lnSpc>
                <a:spcPct val="90000"/>
              </a:lnSpc>
              <a:spcBef>
                <a:spcPts val="0"/>
              </a:spcBef>
              <a:buNone/>
            </a:pPr>
            <a:r>
              <a:rPr lang="en-US" dirty="0" smtClean="0"/>
              <a:t>In 1547 the coronation of Ivan the Terrible took place in this cathedral. </a:t>
            </a:r>
            <a:endParaRPr lang="ru-RU" dirty="0" smtClean="0"/>
          </a:p>
        </p:txBody>
      </p:sp>
      <p:pic>
        <p:nvPicPr>
          <p:cNvPr id="5" name="Рисунок 4" descr="450px-Dormition_(Kremlin).JPG"/>
          <p:cNvPicPr>
            <a:picLocks noChangeAspect="1"/>
          </p:cNvPicPr>
          <p:nvPr/>
        </p:nvPicPr>
        <p:blipFill>
          <a:blip r:embed="rId2"/>
          <a:stretch>
            <a:fillRect/>
          </a:stretch>
        </p:blipFill>
        <p:spPr>
          <a:xfrm>
            <a:off x="4500562" y="1000108"/>
            <a:ext cx="4214824" cy="5619765"/>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61242"/>
          </a:xfrm>
        </p:spPr>
        <p:txBody>
          <a:bodyPr/>
          <a:lstStyle/>
          <a:p>
            <a:r>
              <a:rPr lang="en-US" dirty="0" smtClean="0"/>
              <a:t>The Archangel’s Cathedral</a:t>
            </a:r>
            <a:endParaRPr lang="ru-RU" dirty="0"/>
          </a:p>
        </p:txBody>
      </p:sp>
      <p:sp>
        <p:nvSpPr>
          <p:cNvPr id="3" name="Содержимое 2"/>
          <p:cNvSpPr>
            <a:spLocks noGrp="1"/>
          </p:cNvSpPr>
          <p:nvPr>
            <p:ph idx="1"/>
          </p:nvPr>
        </p:nvSpPr>
        <p:spPr>
          <a:xfrm>
            <a:off x="214282" y="1071546"/>
            <a:ext cx="4500594" cy="5786454"/>
          </a:xfrm>
        </p:spPr>
        <p:txBody>
          <a:bodyPr>
            <a:normAutofit/>
          </a:bodyPr>
          <a:lstStyle/>
          <a:p>
            <a:pPr marL="0" indent="384048" algn="just">
              <a:lnSpc>
                <a:spcPct val="90000"/>
              </a:lnSpc>
              <a:spcBef>
                <a:spcPts val="0"/>
              </a:spcBef>
              <a:buNone/>
            </a:pPr>
            <a:r>
              <a:rPr lang="en-US" dirty="0" smtClean="0"/>
              <a:t>Victories of the Russian military were celebrated in the Cathedral of the Archangel. Russian tsars and grand princes were buried there.</a:t>
            </a:r>
            <a:endParaRPr lang="ru-RU" dirty="0"/>
          </a:p>
        </p:txBody>
      </p:sp>
      <p:pic>
        <p:nvPicPr>
          <p:cNvPr id="4" name="Рисунок 3" descr="504px-Arhangelsky_sobor_(Kreml).JPG"/>
          <p:cNvPicPr>
            <a:picLocks noChangeAspect="1"/>
          </p:cNvPicPr>
          <p:nvPr/>
        </p:nvPicPr>
        <p:blipFill>
          <a:blip r:embed="rId2"/>
          <a:stretch>
            <a:fillRect/>
          </a:stretch>
        </p:blipFill>
        <p:spPr>
          <a:xfrm>
            <a:off x="5072066" y="1428736"/>
            <a:ext cx="3780499" cy="4500594"/>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Timeline</a:t>
            </a:r>
            <a:endParaRPr lang="ru-RU" dirty="0"/>
          </a:p>
        </p:txBody>
      </p:sp>
      <p:sp>
        <p:nvSpPr>
          <p:cNvPr id="3" name="Содержимое 2"/>
          <p:cNvSpPr>
            <a:spLocks noGrp="1"/>
          </p:cNvSpPr>
          <p:nvPr>
            <p:ph idx="1"/>
          </p:nvPr>
        </p:nvSpPr>
        <p:spPr>
          <a:xfrm>
            <a:off x="500034" y="1643050"/>
            <a:ext cx="8229600" cy="4046522"/>
          </a:xfrm>
        </p:spPr>
        <p:txBody>
          <a:bodyPr/>
          <a:lstStyle/>
          <a:p>
            <a:r>
              <a:rPr lang="en-US" dirty="0" smtClean="0"/>
              <a:t>1156  wooden wall</a:t>
            </a:r>
          </a:p>
          <a:p>
            <a:r>
              <a:rPr lang="en-US" dirty="0" smtClean="0"/>
              <a:t>1237 – 1293 was burnt</a:t>
            </a:r>
          </a:p>
          <a:p>
            <a:r>
              <a:rPr lang="en-US" dirty="0" smtClean="0"/>
              <a:t>1367 white-stone wall (Prince Dmitry Donskoy)</a:t>
            </a:r>
          </a:p>
          <a:p>
            <a:r>
              <a:rPr lang="en-US" dirty="0" smtClean="0"/>
              <a:t>15</a:t>
            </a:r>
            <a:r>
              <a:rPr lang="en-US" baseline="30000" dirty="0" smtClean="0"/>
              <a:t>th</a:t>
            </a:r>
            <a:r>
              <a:rPr lang="en-US" dirty="0" smtClean="0"/>
              <a:t> century – red-brick wall (Tsar Ivan III)</a:t>
            </a:r>
          </a:p>
          <a:p>
            <a:r>
              <a:rPr lang="en-US" dirty="0" smtClean="0"/>
              <a:t>17</a:t>
            </a:r>
            <a:r>
              <a:rPr lang="en-US" baseline="30000" dirty="0" smtClean="0"/>
              <a:t>th</a:t>
            </a:r>
            <a:r>
              <a:rPr lang="en-US" dirty="0" smtClean="0"/>
              <a:t> century – towers</a:t>
            </a:r>
            <a:endParaRPr lang="ru-RU"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2046258"/>
          </a:xfrm>
        </p:spPr>
        <p:txBody>
          <a:bodyPr/>
          <a:lstStyle/>
          <a:p>
            <a:pPr marL="0" indent="384048" algn="just">
              <a:lnSpc>
                <a:spcPct val="90000"/>
              </a:lnSpc>
              <a:spcBef>
                <a:spcPts val="0"/>
              </a:spcBef>
              <a:buNone/>
            </a:pPr>
            <a:r>
              <a:rPr lang="en-US" dirty="0" smtClean="0"/>
              <a:t>The Kremlin is the heart of the city and the country, the place, to which all Russian roads lead. The Kremlin is the oldest part of Moscow and the main tourist attraction.  </a:t>
            </a:r>
            <a:endParaRPr lang="ru-RU" dirty="0"/>
          </a:p>
        </p:txBody>
      </p:sp>
      <p:pic>
        <p:nvPicPr>
          <p:cNvPr id="5" name="Рисунок 4" descr="c606dffb9b7b2b0e8f28455195592343_big.jpg"/>
          <p:cNvPicPr>
            <a:picLocks noChangeAspect="1"/>
          </p:cNvPicPr>
          <p:nvPr/>
        </p:nvPicPr>
        <p:blipFill>
          <a:blip r:embed="rId2"/>
          <a:stretch>
            <a:fillRect/>
          </a:stretch>
        </p:blipFill>
        <p:spPr>
          <a:xfrm>
            <a:off x="1714480" y="2214554"/>
            <a:ext cx="5857916" cy="4387361"/>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2474886"/>
          </a:xfrm>
        </p:spPr>
        <p:txBody>
          <a:bodyPr>
            <a:normAutofit/>
          </a:bodyPr>
          <a:lstStyle/>
          <a:p>
            <a:pPr marL="0" indent="384048" algn="just">
              <a:lnSpc>
                <a:spcPct val="90000"/>
              </a:lnSpc>
              <a:spcBef>
                <a:spcPts val="0"/>
              </a:spcBef>
              <a:buNone/>
            </a:pPr>
            <a:r>
              <a:rPr lang="en-US" dirty="0" smtClean="0"/>
              <a:t>The Kremlin occupies a triangular plot of land covering the Borovitsky Hill on the north bank of </a:t>
            </a:r>
            <a:r>
              <a:rPr lang="en-US" dirty="0" smtClean="0"/>
              <a:t>the </a:t>
            </a:r>
            <a:r>
              <a:rPr lang="en-US" dirty="0" err="1" smtClean="0"/>
              <a:t>Moskva</a:t>
            </a:r>
            <a:r>
              <a:rPr lang="en-US" dirty="0" smtClean="0"/>
              <a:t> </a:t>
            </a:r>
            <a:r>
              <a:rPr lang="en-US" dirty="0" smtClean="0"/>
              <a:t>river. The first wooden Kremlin was erected by prince Yury Dolgoruky in 1156.</a:t>
            </a:r>
            <a:endParaRPr lang="ru-RU" dirty="0" smtClean="0"/>
          </a:p>
        </p:txBody>
      </p:sp>
      <p:pic>
        <p:nvPicPr>
          <p:cNvPr id="4" name="Рисунок 3" descr="f_16842267.jpg"/>
          <p:cNvPicPr>
            <a:picLocks noChangeAspect="1"/>
          </p:cNvPicPr>
          <p:nvPr/>
        </p:nvPicPr>
        <p:blipFill>
          <a:blip r:embed="rId2"/>
          <a:stretch>
            <a:fillRect/>
          </a:stretch>
        </p:blipFill>
        <p:spPr>
          <a:xfrm>
            <a:off x="1428728" y="2500306"/>
            <a:ext cx="6143644" cy="4169486"/>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46928"/>
          </a:xfrm>
        </p:spPr>
        <p:txBody>
          <a:bodyPr/>
          <a:lstStyle/>
          <a:p>
            <a:r>
              <a:rPr lang="en-US" dirty="0" smtClean="0"/>
              <a:t>The towers of the Kremlin</a:t>
            </a:r>
            <a:endParaRPr lang="ru-RU" dirty="0"/>
          </a:p>
        </p:txBody>
      </p:sp>
      <p:sp>
        <p:nvSpPr>
          <p:cNvPr id="3" name="Содержимое 2"/>
          <p:cNvSpPr>
            <a:spLocks noGrp="1"/>
          </p:cNvSpPr>
          <p:nvPr>
            <p:ph idx="1"/>
          </p:nvPr>
        </p:nvSpPr>
        <p:spPr>
          <a:xfrm>
            <a:off x="357158" y="857232"/>
            <a:ext cx="8229600" cy="2357454"/>
          </a:xfrm>
        </p:spPr>
        <p:txBody>
          <a:bodyPr>
            <a:normAutofit/>
          </a:bodyPr>
          <a:lstStyle/>
          <a:p>
            <a:pPr marL="0" indent="384048" algn="just">
              <a:lnSpc>
                <a:spcPct val="90000"/>
              </a:lnSpc>
              <a:spcBef>
                <a:spcPts val="0"/>
              </a:spcBef>
              <a:buNone/>
            </a:pPr>
            <a:r>
              <a:rPr lang="en-US" dirty="0" smtClean="0"/>
              <a:t>In the end of the 17th century twenty towers of the Kremlin were constructed. The towers were built for decoration and had no military significance. Five of the towers were gates.</a:t>
            </a:r>
            <a:endParaRPr lang="ru-RU" dirty="0" smtClean="0"/>
          </a:p>
        </p:txBody>
      </p:sp>
      <p:pic>
        <p:nvPicPr>
          <p:cNvPr id="4" name="Рисунок 3" descr="sk454.jpg"/>
          <p:cNvPicPr>
            <a:picLocks noChangeAspect="1"/>
          </p:cNvPicPr>
          <p:nvPr/>
        </p:nvPicPr>
        <p:blipFill>
          <a:blip r:embed="rId2"/>
          <a:stretch>
            <a:fillRect/>
          </a:stretch>
        </p:blipFill>
        <p:spPr>
          <a:xfrm>
            <a:off x="785786" y="3071810"/>
            <a:ext cx="4295132" cy="3500438"/>
          </a:xfrm>
          <a:prstGeom prst="rect">
            <a:avLst/>
          </a:prstGeom>
        </p:spPr>
      </p:pic>
      <p:pic>
        <p:nvPicPr>
          <p:cNvPr id="5" name="Рисунок 4" descr="sk378.jpg"/>
          <p:cNvPicPr>
            <a:picLocks noChangeAspect="1"/>
          </p:cNvPicPr>
          <p:nvPr/>
        </p:nvPicPr>
        <p:blipFill>
          <a:blip r:embed="rId3"/>
          <a:stretch>
            <a:fillRect/>
          </a:stretch>
        </p:blipFill>
        <p:spPr>
          <a:xfrm>
            <a:off x="5929322" y="3000372"/>
            <a:ext cx="2400354" cy="3643314"/>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089804"/>
          </a:xfrm>
        </p:spPr>
        <p:txBody>
          <a:bodyPr/>
          <a:lstStyle/>
          <a:p>
            <a:r>
              <a:rPr lang="en-US" dirty="0" smtClean="0"/>
              <a:t>The </a:t>
            </a:r>
            <a:r>
              <a:rPr lang="en-US" dirty="0" err="1" smtClean="0"/>
              <a:t>Spasskaya</a:t>
            </a:r>
            <a:r>
              <a:rPr lang="en-US" dirty="0" smtClean="0"/>
              <a:t> Tower</a:t>
            </a:r>
            <a:endParaRPr lang="ru-RU" dirty="0"/>
          </a:p>
        </p:txBody>
      </p:sp>
      <p:sp>
        <p:nvSpPr>
          <p:cNvPr id="3" name="Содержимое 2"/>
          <p:cNvSpPr>
            <a:spLocks noGrp="1"/>
          </p:cNvSpPr>
          <p:nvPr>
            <p:ph idx="1"/>
          </p:nvPr>
        </p:nvSpPr>
        <p:spPr>
          <a:xfrm>
            <a:off x="285720" y="1214422"/>
            <a:ext cx="4786346" cy="5429288"/>
          </a:xfrm>
        </p:spPr>
        <p:txBody>
          <a:bodyPr>
            <a:normAutofit/>
          </a:bodyPr>
          <a:lstStyle/>
          <a:p>
            <a:pPr marL="0" indent="384048" algn="just">
              <a:lnSpc>
                <a:spcPct val="90000"/>
              </a:lnSpc>
              <a:spcBef>
                <a:spcPts val="0"/>
              </a:spcBef>
              <a:buNone/>
            </a:pPr>
            <a:r>
              <a:rPr lang="en-US" dirty="0" smtClean="0"/>
              <a:t>The symbol of the Kremlin is the </a:t>
            </a:r>
            <a:r>
              <a:rPr lang="en-US" dirty="0" err="1" smtClean="0"/>
              <a:t>Spasskaya</a:t>
            </a:r>
            <a:r>
              <a:rPr lang="en-US" dirty="0" smtClean="0"/>
              <a:t> Tower. This tower is the Kremlin’s official exit on Red Square and is notable for its clock. </a:t>
            </a:r>
            <a:endParaRPr lang="ru-RU" dirty="0" smtClean="0"/>
          </a:p>
        </p:txBody>
      </p:sp>
      <p:pic>
        <p:nvPicPr>
          <p:cNvPr id="4" name="Рисунок 3" descr="894abc8e9b81.jpg"/>
          <p:cNvPicPr>
            <a:picLocks noChangeAspect="1"/>
          </p:cNvPicPr>
          <p:nvPr/>
        </p:nvPicPr>
        <p:blipFill>
          <a:blip r:embed="rId2"/>
          <a:stretch>
            <a:fillRect/>
          </a:stretch>
        </p:blipFill>
        <p:spPr>
          <a:xfrm>
            <a:off x="5500694" y="1214422"/>
            <a:ext cx="3286125" cy="4762500"/>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214446"/>
          </a:xfrm>
        </p:spPr>
        <p:txBody>
          <a:bodyPr/>
          <a:lstStyle/>
          <a:p>
            <a:r>
              <a:rPr lang="en-US" dirty="0" smtClean="0"/>
              <a:t>Ivan the Great’ Bell Tower</a:t>
            </a:r>
            <a:endParaRPr lang="ru-RU" dirty="0"/>
          </a:p>
        </p:txBody>
      </p:sp>
      <p:sp>
        <p:nvSpPr>
          <p:cNvPr id="3" name="Содержимое 2"/>
          <p:cNvSpPr>
            <a:spLocks noGrp="1"/>
          </p:cNvSpPr>
          <p:nvPr>
            <p:ph idx="1"/>
          </p:nvPr>
        </p:nvSpPr>
        <p:spPr>
          <a:xfrm>
            <a:off x="285720" y="1714488"/>
            <a:ext cx="3857652" cy="3786214"/>
          </a:xfrm>
        </p:spPr>
        <p:txBody>
          <a:bodyPr>
            <a:normAutofit/>
          </a:bodyPr>
          <a:lstStyle/>
          <a:p>
            <a:pPr marL="0" indent="384048" algn="just">
              <a:lnSpc>
                <a:spcPct val="90000"/>
              </a:lnSpc>
              <a:spcBef>
                <a:spcPts val="0"/>
              </a:spcBef>
              <a:buNone/>
            </a:pPr>
            <a:r>
              <a:rPr lang="en-US" dirty="0" smtClean="0"/>
              <a:t>The Kremlin tallest structure is the Great’ Bell Tower. It was built in 1505 -1508.</a:t>
            </a:r>
          </a:p>
        </p:txBody>
      </p:sp>
      <p:pic>
        <p:nvPicPr>
          <p:cNvPr id="4" name="Рисунок 3" descr="ivan.jpg"/>
          <p:cNvPicPr>
            <a:picLocks noChangeAspect="1"/>
          </p:cNvPicPr>
          <p:nvPr/>
        </p:nvPicPr>
        <p:blipFill>
          <a:blip r:embed="rId2"/>
          <a:stretch>
            <a:fillRect/>
          </a:stretch>
        </p:blipFill>
        <p:spPr>
          <a:xfrm>
            <a:off x="4643438" y="1285860"/>
            <a:ext cx="3786214" cy="5389928"/>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285860"/>
          </a:xfrm>
        </p:spPr>
        <p:txBody>
          <a:bodyPr/>
          <a:lstStyle/>
          <a:p>
            <a:r>
              <a:rPr lang="en-US" dirty="0" smtClean="0"/>
              <a:t>Tsar Bell &amp; Tsar Cannon</a:t>
            </a:r>
            <a:endParaRPr lang="ru-RU" dirty="0"/>
          </a:p>
        </p:txBody>
      </p:sp>
      <p:sp>
        <p:nvSpPr>
          <p:cNvPr id="3" name="Содержимое 2"/>
          <p:cNvSpPr>
            <a:spLocks noGrp="1"/>
          </p:cNvSpPr>
          <p:nvPr>
            <p:ph idx="1"/>
          </p:nvPr>
        </p:nvSpPr>
        <p:spPr>
          <a:xfrm>
            <a:off x="142844" y="1071546"/>
            <a:ext cx="8501122" cy="2000264"/>
          </a:xfrm>
        </p:spPr>
        <p:txBody>
          <a:bodyPr>
            <a:normAutofit/>
          </a:bodyPr>
          <a:lstStyle/>
          <a:p>
            <a:r>
              <a:rPr lang="en-US" dirty="0" smtClean="0"/>
              <a:t>Tsar Bell is the world’s biggest bell that never rang.</a:t>
            </a:r>
          </a:p>
          <a:p>
            <a:r>
              <a:rPr lang="en-US" dirty="0" smtClean="0"/>
              <a:t>Tsar Cannon weighs 40 tons.</a:t>
            </a:r>
            <a:endParaRPr lang="ru-RU" dirty="0"/>
          </a:p>
        </p:txBody>
      </p:sp>
      <p:pic>
        <p:nvPicPr>
          <p:cNvPr id="4" name="Рисунок 3" descr="2635167.jpg"/>
          <p:cNvPicPr>
            <a:picLocks noChangeAspect="1"/>
          </p:cNvPicPr>
          <p:nvPr/>
        </p:nvPicPr>
        <p:blipFill>
          <a:blip r:embed="rId2"/>
          <a:stretch>
            <a:fillRect/>
          </a:stretch>
        </p:blipFill>
        <p:spPr>
          <a:xfrm>
            <a:off x="642910" y="3214686"/>
            <a:ext cx="4454564" cy="3214710"/>
          </a:xfrm>
          <a:prstGeom prst="rect">
            <a:avLst/>
          </a:prstGeom>
        </p:spPr>
      </p:pic>
      <p:pic>
        <p:nvPicPr>
          <p:cNvPr id="5" name="Рисунок 4" descr="cary-kolokol.jpg"/>
          <p:cNvPicPr>
            <a:picLocks noChangeAspect="1"/>
          </p:cNvPicPr>
          <p:nvPr/>
        </p:nvPicPr>
        <p:blipFill>
          <a:blip r:embed="rId3"/>
          <a:stretch>
            <a:fillRect/>
          </a:stretch>
        </p:blipFill>
        <p:spPr>
          <a:xfrm>
            <a:off x="5500694" y="2704262"/>
            <a:ext cx="2857520" cy="3948140"/>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18366"/>
          </a:xfrm>
        </p:spPr>
        <p:txBody>
          <a:bodyPr/>
          <a:lstStyle/>
          <a:p>
            <a:r>
              <a:rPr lang="en-US" dirty="0" smtClean="0"/>
              <a:t>The Annunciation Cathedral</a:t>
            </a:r>
            <a:endParaRPr lang="ru-RU" dirty="0"/>
          </a:p>
        </p:txBody>
      </p:sp>
      <p:sp>
        <p:nvSpPr>
          <p:cNvPr id="3" name="Содержимое 2"/>
          <p:cNvSpPr>
            <a:spLocks noGrp="1"/>
          </p:cNvSpPr>
          <p:nvPr>
            <p:ph idx="1"/>
          </p:nvPr>
        </p:nvSpPr>
        <p:spPr>
          <a:xfrm>
            <a:off x="285720" y="1071546"/>
            <a:ext cx="8229600" cy="2286016"/>
          </a:xfrm>
        </p:spPr>
        <p:txBody>
          <a:bodyPr>
            <a:normAutofit/>
          </a:bodyPr>
          <a:lstStyle/>
          <a:p>
            <a:r>
              <a:rPr lang="en-US" dirty="0" smtClean="0"/>
              <a:t>The Annunciation Cathedral was the Moscow Great Princes’ and Tsars’ home church. The cathedral was set for royal family ceremonies.</a:t>
            </a:r>
            <a:endParaRPr lang="ru-RU" dirty="0"/>
          </a:p>
        </p:txBody>
      </p:sp>
      <p:pic>
        <p:nvPicPr>
          <p:cNvPr id="4" name="Рисунок 3" descr="6229_109.jpg"/>
          <p:cNvPicPr>
            <a:picLocks noChangeAspect="1"/>
          </p:cNvPicPr>
          <p:nvPr/>
        </p:nvPicPr>
        <p:blipFill>
          <a:blip r:embed="rId2"/>
          <a:stretch>
            <a:fillRect/>
          </a:stretch>
        </p:blipFill>
        <p:spPr>
          <a:xfrm>
            <a:off x="2500298" y="3214686"/>
            <a:ext cx="4613790" cy="3433765"/>
          </a:xfrm>
          <a:prstGeom prst="rect">
            <a:avLst/>
          </a:prstGeom>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144</TotalTime>
  <Words>291</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Яркая</vt:lpstr>
      <vt:lpstr>Слайд 1</vt:lpstr>
      <vt:lpstr>Timeline</vt:lpstr>
      <vt:lpstr>Слайд 3</vt:lpstr>
      <vt:lpstr>Слайд 4</vt:lpstr>
      <vt:lpstr>The towers of the Kremlin</vt:lpstr>
      <vt:lpstr>The Spasskaya Tower</vt:lpstr>
      <vt:lpstr>Ivan the Great’ Bell Tower</vt:lpstr>
      <vt:lpstr>Tsar Bell &amp; Tsar Cannon</vt:lpstr>
      <vt:lpstr>The Annunciation Cathedral</vt:lpstr>
      <vt:lpstr>The Cathedral of the Dormition</vt:lpstr>
      <vt:lpstr>The Archangel’s Cathedral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Гудвин</dc:creator>
  <cp:lastModifiedBy>Школа №20</cp:lastModifiedBy>
  <cp:revision>19</cp:revision>
  <dcterms:created xsi:type="dcterms:W3CDTF">2010-02-02T18:34:02Z</dcterms:created>
  <dcterms:modified xsi:type="dcterms:W3CDTF">2010-03-15T09:12:34Z</dcterms:modified>
</cp:coreProperties>
</file>