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8" r:id="rId4"/>
    <p:sldId id="267" r:id="rId5"/>
    <p:sldId id="268" r:id="rId6"/>
    <p:sldId id="269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53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на "5"</c:v>
                </c:pt>
                <c:pt idx="1">
                  <c:v>на "4"</c:v>
                </c:pt>
                <c:pt idx="2">
                  <c:v>на "3"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1">
                  <c:v>17</c:v>
                </c:pt>
                <c:pt idx="2">
                  <c:v>4</c:v>
                </c:pt>
              </c:numCache>
            </c:numRef>
          </c:val>
        </c:ser>
        <c:shape val="box"/>
        <c:axId val="58518528"/>
        <c:axId val="58643968"/>
        <c:axId val="0"/>
      </c:bar3DChart>
      <c:catAx>
        <c:axId val="58518528"/>
        <c:scaling>
          <c:orientation val="minMax"/>
        </c:scaling>
        <c:axPos val="b"/>
        <c:numFmt formatCode="General" sourceLinked="1"/>
        <c:majorTickMark val="none"/>
        <c:tickLblPos val="nextTo"/>
        <c:crossAx val="58643968"/>
        <c:crosses val="autoZero"/>
        <c:auto val="1"/>
        <c:lblAlgn val="ctr"/>
        <c:lblOffset val="100"/>
      </c:catAx>
      <c:valAx>
        <c:axId val="5864396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85185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Успеваемость</a:t>
            </a:r>
            <a:r>
              <a:rPr lang="ru-RU" baseline="0" dirty="0" smtClean="0"/>
              <a:t> в классе</a:t>
            </a:r>
            <a:endParaRPr lang="ru-RU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cat>
            <c:strRef>
              <c:f>'[Диаграмма в Microsoft Office PowerPoint]Лист1'!$A$1:$A$4</c:f>
              <c:strCache>
                <c:ptCount val="4"/>
                <c:pt idx="0">
                  <c:v>успеваемость в классе</c:v>
                </c:pt>
                <c:pt idx="1">
                  <c:v>на "5"</c:v>
                </c:pt>
                <c:pt idx="2">
                  <c:v>на "4"</c:v>
                </c:pt>
                <c:pt idx="3">
                  <c:v>на "3"</c:v>
                </c:pt>
              </c:strCache>
            </c:strRef>
          </c:cat>
          <c:val>
            <c:numRef>
              <c:f>'[Диаграмма в Microsoft Office PowerPoint]Лист1'!$B$1:$B$4</c:f>
              <c:numCache>
                <c:formatCode>General</c:formatCode>
                <c:ptCount val="4"/>
                <c:pt idx="1">
                  <c:v>8</c:v>
                </c:pt>
                <c:pt idx="2">
                  <c:v>15</c:v>
                </c:pt>
                <c:pt idx="3">
                  <c:v>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0"/>
        <c:delete val="1"/>
      </c:legendEntry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11</c:v>
                </c:pt>
                <c:pt idx="2">
                  <c:v>5</c:v>
                </c:pt>
              </c:numCache>
            </c:numRef>
          </c:val>
        </c:ser>
        <c:firstSliceAng val="0"/>
      </c:pieChart>
    </c:plotArea>
    <c:legend>
      <c:legendPos val="r"/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Содержание</a:t>
            </a:r>
            <a:r>
              <a:rPr lang="ru-RU" baseline="0" dirty="0" smtClean="0"/>
              <a:t> масла в семени</a:t>
            </a:r>
            <a:endParaRPr lang="ru-RU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масло</c:v>
                </c:pt>
                <c:pt idx="1">
                  <c:v>отходы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0.37500000000000028</c:v>
                </c:pt>
                <c:pt idx="1">
                  <c:v>0.62500000000000056</c:v>
                </c:pt>
              </c:numCache>
            </c:numRef>
          </c:val>
        </c:ser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Лист1!$A$1:$A$3</c:f>
              <c:strCache>
                <c:ptCount val="3"/>
                <c:pt idx="0">
                  <c:v>золотые</c:v>
                </c:pt>
                <c:pt idx="1">
                  <c:v>серебряные</c:v>
                </c:pt>
                <c:pt idx="2">
                  <c:v>бронзовые</c:v>
                </c:pt>
              </c:strCache>
            </c:strRef>
          </c:cat>
          <c:val>
            <c:numRef>
              <c:f>Лист1!$B$1:$B$3</c:f>
              <c:numCache>
                <c:formatCode>General</c:formatCode>
                <c:ptCount val="3"/>
                <c:pt idx="0">
                  <c:v>30</c:v>
                </c:pt>
                <c:pt idx="1">
                  <c:v>60</c:v>
                </c:pt>
                <c:pt idx="2">
                  <c:v>90</c:v>
                </c:pt>
              </c:numCache>
            </c:numRef>
          </c:val>
        </c:ser>
        <c:axId val="59805056"/>
        <c:axId val="59823232"/>
      </c:barChart>
      <c:catAx>
        <c:axId val="59805056"/>
        <c:scaling>
          <c:orientation val="minMax"/>
        </c:scaling>
        <c:axPos val="b"/>
        <c:majorTickMark val="none"/>
        <c:tickLblPos val="nextTo"/>
        <c:crossAx val="59823232"/>
        <c:crosses val="autoZero"/>
        <c:auto val="1"/>
        <c:lblAlgn val="ctr"/>
        <c:lblOffset val="100"/>
      </c:catAx>
      <c:valAx>
        <c:axId val="5982323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9805056"/>
        <c:crosses val="autoZero"/>
        <c:crossBetween val="between"/>
        <c:majorUnit val="20"/>
      </c:valAx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0.49872</cdr:x>
      <cdr:y>0.45553</cdr:y>
    </cdr:from>
    <cdr:to>
      <cdr:x>0.67032</cdr:x>
      <cdr:y>0.72008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57456" y="157448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3600" dirty="0" smtClean="0"/>
            <a:t>3/8</a:t>
          </a:r>
          <a:endParaRPr lang="ru-RU" sz="3600" dirty="0"/>
        </a:p>
      </cdr:txBody>
    </cdr:sp>
  </cdr:relSizeAnchor>
  <cdr:relSizeAnchor xmlns:cdr="http://schemas.openxmlformats.org/drawingml/2006/chartDrawing">
    <cdr:from>
      <cdr:x>0.20377</cdr:x>
      <cdr:y>0.39352</cdr:y>
    </cdr:from>
    <cdr:to>
      <cdr:x>0.37537</cdr:x>
      <cdr:y>0.65808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85820" y="13601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3600" dirty="0"/>
            <a:t>5</a:t>
          </a:r>
          <a:r>
            <a:rPr lang="ru-RU" sz="3600" dirty="0" smtClean="0"/>
            <a:t>/8</a:t>
          </a:r>
          <a:endParaRPr lang="ru-RU" sz="3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B540B-8628-4170-9854-6470DE5987EE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F6313-A176-4B34-A690-5BA70C67D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F6313-A176-4B34-A690-5BA70C67DFA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DCC1-7701-43EC-9C4E-9CE415AA8BD7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16DF-7062-4E8A-81F1-2CD6831D8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DCC1-7701-43EC-9C4E-9CE415AA8BD7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16DF-7062-4E8A-81F1-2CD6831D8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DCC1-7701-43EC-9C4E-9CE415AA8BD7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16DF-7062-4E8A-81F1-2CD6831D8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DCC1-7701-43EC-9C4E-9CE415AA8BD7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16DF-7062-4E8A-81F1-2CD6831D8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DCC1-7701-43EC-9C4E-9CE415AA8BD7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16DF-7062-4E8A-81F1-2CD6831D8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DCC1-7701-43EC-9C4E-9CE415AA8BD7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16DF-7062-4E8A-81F1-2CD6831D8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DCC1-7701-43EC-9C4E-9CE415AA8BD7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16DF-7062-4E8A-81F1-2CD6831D8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DCC1-7701-43EC-9C4E-9CE415AA8BD7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16DF-7062-4E8A-81F1-2CD6831D8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DCC1-7701-43EC-9C4E-9CE415AA8BD7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16DF-7062-4E8A-81F1-2CD6831D8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DCC1-7701-43EC-9C4E-9CE415AA8BD7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16DF-7062-4E8A-81F1-2CD6831D8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3BCDCC1-7701-43EC-9C4E-9CE415AA8BD7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7CA16DF-7062-4E8A-81F1-2CD6831D8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3BCDCC1-7701-43EC-9C4E-9CE415AA8BD7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7CA16DF-7062-4E8A-81F1-2CD6831D8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0"/>
            <a:ext cx="8077200" cy="167335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Круговые и столбчатые диаграммы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085184"/>
            <a:ext cx="8077200" cy="149961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Интегрированный урок математики и информатики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412776"/>
          <a:ext cx="3851920" cy="3688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923928" y="1484784"/>
          <a:ext cx="482453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307848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Что нужно сделать для того, чтобы построить диаграмму?</a:t>
            </a:r>
            <a:endParaRPr kumimoji="0" lang="ru-RU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09600" y="19275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Внести данные в ячейки таблицы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Выделить ячейки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Войти в закладку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вставка-диаграммы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выбрать тип диаграммы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Устный счет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5191"/>
            <a:ext cx="8686800" cy="4625609"/>
          </a:xfrm>
        </p:spPr>
        <p:txBody>
          <a:bodyPr/>
          <a:lstStyle/>
          <a:p>
            <a:pPr marL="633222" indent="-514350">
              <a:buNone/>
            </a:pPr>
            <a:r>
              <a:rPr lang="en-US" dirty="0" smtClean="0"/>
              <a:t>1.</a:t>
            </a:r>
            <a:r>
              <a:rPr lang="ru-RU" smtClean="0"/>
              <a:t>Найдите </a:t>
            </a:r>
            <a:r>
              <a:rPr lang="ru-RU" smtClean="0"/>
              <a:t>наименьшее число</a:t>
            </a:r>
            <a:r>
              <a:rPr lang="ru-RU" dirty="0" smtClean="0"/>
              <a:t>, кратное 6 и удовлетворяющее неравенству </a:t>
            </a:r>
            <a:r>
              <a:rPr lang="ru-RU" dirty="0" err="1" smtClean="0"/>
              <a:t>х</a:t>
            </a:r>
            <a:r>
              <a:rPr lang="en-US" dirty="0" smtClean="0"/>
              <a:t>&gt;278</a:t>
            </a:r>
          </a:p>
          <a:p>
            <a:pPr marL="633222" indent="-514350"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282</a:t>
            </a:r>
          </a:p>
          <a:p>
            <a:pPr marL="633222" indent="-514350">
              <a:buNone/>
            </a:pPr>
            <a:r>
              <a:rPr lang="en-US" sz="4000" dirty="0" smtClean="0"/>
              <a:t>2. </a:t>
            </a:r>
            <a:r>
              <a:rPr lang="ru-RU" dirty="0" smtClean="0"/>
              <a:t>Назовите наименьшее число, удовлетворяющее неравенству</a:t>
            </a:r>
          </a:p>
          <a:p>
            <a:pPr marL="633222" indent="-514350">
              <a:buNone/>
            </a:pPr>
            <a:r>
              <a:rPr lang="ru-RU" dirty="0" smtClean="0"/>
              <a:t>   216</a:t>
            </a:r>
            <a:r>
              <a:rPr lang="en-US" dirty="0" smtClean="0"/>
              <a:t>&lt;x&lt;235</a:t>
            </a:r>
            <a:r>
              <a:rPr lang="ru-RU" dirty="0" smtClean="0"/>
              <a:t>, которое делится на 15 и на 25</a:t>
            </a:r>
          </a:p>
          <a:p>
            <a:pPr marL="633222" indent="-514350"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225</a:t>
            </a:r>
          </a:p>
          <a:p>
            <a:pPr marL="633222" indent="-514350" algn="ctr">
              <a:buNone/>
            </a:pPr>
            <a:endParaRPr lang="en-US" dirty="0" smtClean="0"/>
          </a:p>
          <a:p>
            <a:pPr marL="633222" indent="-514350">
              <a:buNone/>
            </a:pP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такое диаграмма?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822960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От греческого </a:t>
            </a:r>
            <a:r>
              <a:rPr lang="en-US" sz="4000" b="1" dirty="0" err="1" smtClean="0">
                <a:solidFill>
                  <a:srgbClr val="00153E"/>
                </a:solidFill>
              </a:rPr>
              <a:t>diagramma</a:t>
            </a:r>
            <a:r>
              <a:rPr lang="ru-RU" sz="4000" b="1" dirty="0" smtClean="0">
                <a:solidFill>
                  <a:srgbClr val="00153E"/>
                </a:solidFill>
              </a:rPr>
              <a:t> </a:t>
            </a:r>
            <a:r>
              <a:rPr lang="ru-RU" sz="4000" dirty="0" smtClean="0"/>
              <a:t>– изображение, рисунок, чертеж.</a:t>
            </a:r>
            <a:endParaRPr lang="ru-RU" sz="4000" b="1" dirty="0" smtClean="0">
              <a:solidFill>
                <a:srgbClr val="00153E"/>
              </a:solidFill>
            </a:endParaRPr>
          </a:p>
          <a:p>
            <a:pPr>
              <a:buNone/>
            </a:pPr>
            <a:endParaRPr lang="ru-RU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000" b="1" dirty="0" err="1" smtClean="0">
                <a:solidFill>
                  <a:srgbClr val="FF0000"/>
                </a:solidFill>
              </a:rPr>
              <a:t>Диаграмма-</a:t>
            </a:r>
            <a:r>
              <a:rPr lang="ru-RU" sz="4000" dirty="0" err="1" smtClean="0"/>
              <a:t>графическое</a:t>
            </a:r>
            <a:r>
              <a:rPr lang="ru-RU" sz="4000" dirty="0" smtClean="0"/>
              <a:t> представление данных, позволяющее быстро оценить соотношение нескольких величин. 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№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229600" cy="4625609"/>
          </a:xfrm>
        </p:spPr>
        <p:txBody>
          <a:bodyPr/>
          <a:lstStyle/>
          <a:p>
            <a:pPr marL="533400" indent="-533400" algn="ctr">
              <a:buNone/>
            </a:pPr>
            <a:r>
              <a:rPr lang="ru-RU" dirty="0" smtClean="0">
                <a:latin typeface="Arial" charset="0"/>
              </a:rPr>
              <a:t>Расчеты</a:t>
            </a:r>
            <a:endParaRPr lang="en-US" dirty="0" smtClean="0">
              <a:latin typeface="Arial" charset="0"/>
            </a:endParaRPr>
          </a:p>
          <a:p>
            <a:pPr marL="533400" indent="-533400">
              <a:buFontTx/>
              <a:buAutoNum type="arabicPeriod"/>
            </a:pPr>
            <a:r>
              <a:rPr lang="ru-RU" dirty="0" smtClean="0">
                <a:latin typeface="Arial" charset="0"/>
              </a:rPr>
              <a:t>8+11+5=24 (чел) -выполняли работу</a:t>
            </a:r>
          </a:p>
          <a:p>
            <a:pPr marL="533400" indent="-533400">
              <a:buFontTx/>
              <a:buAutoNum type="arabicPeriod"/>
            </a:pPr>
            <a:r>
              <a:rPr lang="ru-RU" dirty="0" smtClean="0">
                <a:latin typeface="Arial" charset="0"/>
              </a:rPr>
              <a:t>360</a:t>
            </a:r>
            <a:r>
              <a:rPr lang="ru-RU" dirty="0" smtClean="0">
                <a:latin typeface="Arial" charset="0"/>
                <a:sym typeface="Wingdings" pitchFamily="2" charset="2"/>
              </a:rPr>
              <a:t>:24=15(</a:t>
            </a:r>
            <a:r>
              <a:rPr lang="en-US" dirty="0" smtClean="0">
                <a:latin typeface="Arial" charset="0"/>
                <a:cs typeface="Arial" charset="0"/>
                <a:sym typeface="Wingdings" pitchFamily="2" charset="2"/>
              </a:rPr>
              <a:t>°</a:t>
            </a:r>
            <a:r>
              <a:rPr lang="ru-RU" dirty="0" smtClean="0">
                <a:latin typeface="Arial" charset="0"/>
                <a:cs typeface="Arial" charset="0"/>
                <a:sym typeface="Wingdings" pitchFamily="2" charset="2"/>
              </a:rPr>
              <a:t>) -соответствует 1 человеку</a:t>
            </a:r>
          </a:p>
          <a:p>
            <a:pPr marL="533400" indent="-533400">
              <a:buFontTx/>
              <a:buAutoNum type="arabicPeriod"/>
            </a:pPr>
            <a:r>
              <a:rPr lang="ru-RU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15*8=120 </a:t>
            </a:r>
            <a:r>
              <a:rPr lang="ru-RU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(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°</a:t>
            </a:r>
            <a:r>
              <a:rPr lang="ru-RU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) -сектор «5»</a:t>
            </a:r>
          </a:p>
          <a:p>
            <a:pPr marL="533400" indent="-533400">
              <a:buFontTx/>
              <a:buAutoNum type="arabicPeriod"/>
            </a:pPr>
            <a:r>
              <a:rPr lang="ru-RU" dirty="0" smtClean="0">
                <a:solidFill>
                  <a:srgbClr val="990033"/>
                </a:solidFill>
                <a:latin typeface="Arial" charset="0"/>
                <a:cs typeface="Arial" charset="0"/>
                <a:sym typeface="Wingdings" pitchFamily="2" charset="2"/>
              </a:rPr>
              <a:t>15*11=165</a:t>
            </a:r>
            <a:r>
              <a:rPr lang="ru-RU" dirty="0" smtClean="0">
                <a:solidFill>
                  <a:srgbClr val="990033"/>
                </a:solidFill>
                <a:latin typeface="Arial" charset="0"/>
                <a:sym typeface="Wingdings" pitchFamily="2" charset="2"/>
              </a:rPr>
              <a:t>(</a:t>
            </a:r>
            <a:r>
              <a:rPr lang="en-US" dirty="0" smtClean="0">
                <a:solidFill>
                  <a:srgbClr val="990033"/>
                </a:solidFill>
                <a:latin typeface="Arial" charset="0"/>
                <a:cs typeface="Arial" charset="0"/>
                <a:sym typeface="Wingdings" pitchFamily="2" charset="2"/>
              </a:rPr>
              <a:t>°</a:t>
            </a:r>
            <a:r>
              <a:rPr lang="ru-RU" dirty="0" smtClean="0">
                <a:solidFill>
                  <a:srgbClr val="990033"/>
                </a:solidFill>
                <a:latin typeface="Arial" charset="0"/>
                <a:cs typeface="Arial" charset="0"/>
                <a:sym typeface="Wingdings" pitchFamily="2" charset="2"/>
              </a:rPr>
              <a:t>)-сектор «4»</a:t>
            </a:r>
          </a:p>
          <a:p>
            <a:pPr marL="533400" indent="-533400">
              <a:buFontTx/>
              <a:buAutoNum type="arabicPeriod"/>
            </a:pPr>
            <a:r>
              <a:rPr lang="ru-RU" dirty="0" smtClean="0">
                <a:solidFill>
                  <a:srgbClr val="669900"/>
                </a:solidFill>
                <a:latin typeface="Arial" charset="0"/>
                <a:cs typeface="Arial" charset="0"/>
                <a:sym typeface="Wingdings" pitchFamily="2" charset="2"/>
              </a:rPr>
              <a:t>15*5=75 </a:t>
            </a:r>
            <a:r>
              <a:rPr lang="ru-RU" dirty="0" smtClean="0">
                <a:solidFill>
                  <a:srgbClr val="669900"/>
                </a:solidFill>
                <a:latin typeface="Arial" charset="0"/>
                <a:sym typeface="Wingdings" pitchFamily="2" charset="2"/>
              </a:rPr>
              <a:t>(</a:t>
            </a:r>
            <a:r>
              <a:rPr lang="en-US" dirty="0" smtClean="0">
                <a:solidFill>
                  <a:srgbClr val="669900"/>
                </a:solidFill>
                <a:latin typeface="Arial" charset="0"/>
                <a:cs typeface="Arial" charset="0"/>
                <a:sym typeface="Wingdings" pitchFamily="2" charset="2"/>
              </a:rPr>
              <a:t>°</a:t>
            </a:r>
            <a:r>
              <a:rPr lang="ru-RU" dirty="0" smtClean="0">
                <a:solidFill>
                  <a:srgbClr val="669900"/>
                </a:solidFill>
                <a:latin typeface="Arial" charset="0"/>
                <a:cs typeface="Arial" charset="0"/>
                <a:sym typeface="Wingdings" pitchFamily="2" charset="2"/>
              </a:rPr>
              <a:t>)-сектор «3»</a:t>
            </a:r>
            <a:endParaRPr lang="ru-RU" dirty="0" smtClean="0">
              <a:solidFill>
                <a:srgbClr val="669900"/>
              </a:solidFill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632176" y="2794000"/>
          <a:ext cx="451182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№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625609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3399"/>
                </a:solidFill>
              </a:rPr>
              <a:t>Расчеты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>
                <a:solidFill>
                  <a:srgbClr val="003399"/>
                </a:solidFill>
              </a:rPr>
              <a:t>360:8*3=135 </a:t>
            </a:r>
            <a:r>
              <a:rPr lang="ru-RU" dirty="0" smtClean="0">
                <a:solidFill>
                  <a:srgbClr val="003399"/>
                </a:solidFill>
                <a:latin typeface="Arial" charset="0"/>
                <a:sym typeface="Wingdings" pitchFamily="2" charset="2"/>
              </a:rPr>
              <a:t>(</a:t>
            </a:r>
            <a:r>
              <a:rPr lang="en-US" dirty="0" smtClean="0">
                <a:solidFill>
                  <a:srgbClr val="003399"/>
                </a:solidFill>
                <a:latin typeface="Arial" charset="0"/>
                <a:cs typeface="Arial" charset="0"/>
                <a:sym typeface="Wingdings" pitchFamily="2" charset="2"/>
              </a:rPr>
              <a:t>°</a:t>
            </a:r>
            <a:r>
              <a:rPr lang="ru-RU" dirty="0" smtClean="0">
                <a:solidFill>
                  <a:srgbClr val="003399"/>
                </a:solidFill>
                <a:latin typeface="Arial" charset="0"/>
                <a:cs typeface="Arial" charset="0"/>
                <a:sym typeface="Wingdings" pitchFamily="2" charset="2"/>
              </a:rPr>
              <a:t>) – масло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771800" y="3068960"/>
          <a:ext cx="5328592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№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5"/>
            <a:ext cx="8686800" cy="2229967"/>
          </a:xfrm>
        </p:spPr>
        <p:txBody>
          <a:bodyPr>
            <a:normAutofit lnSpcReduction="10000"/>
          </a:bodyPr>
          <a:lstStyle/>
          <a:p>
            <a:pPr marL="633412" indent="-514350" algn="ctr">
              <a:buNone/>
            </a:pPr>
            <a:r>
              <a:rPr lang="ru-RU" sz="2800" dirty="0" smtClean="0"/>
              <a:t>Расчеты</a:t>
            </a:r>
          </a:p>
          <a:p>
            <a:pPr marL="633412" indent="-514350">
              <a:buAutoNum type="arabicPeriod"/>
            </a:pPr>
            <a:r>
              <a:rPr lang="ru-RU" sz="2800" dirty="0" smtClean="0"/>
              <a:t>360</a:t>
            </a:r>
            <a:r>
              <a:rPr lang="en-US" sz="2800" dirty="0" smtClean="0"/>
              <a:t>: (30+60+90)=2</a:t>
            </a:r>
            <a:r>
              <a:rPr lang="ru-RU" sz="2800" dirty="0" smtClean="0"/>
              <a:t>(градуса) – 1 медаль</a:t>
            </a:r>
          </a:p>
          <a:p>
            <a:pPr marL="633412" indent="-514350">
              <a:buAutoNum type="arabicPeriod"/>
            </a:pPr>
            <a:r>
              <a:rPr lang="ru-RU" sz="2800" dirty="0" smtClean="0"/>
              <a:t>30*2=60(градусов) – золотые медали</a:t>
            </a:r>
          </a:p>
          <a:p>
            <a:pPr marL="633412" indent="-514350">
              <a:buAutoNum type="arabicPeriod"/>
            </a:pPr>
            <a:r>
              <a:rPr lang="ru-RU" sz="2800" dirty="0" smtClean="0"/>
              <a:t>60*2=120(градусов) – серебряные</a:t>
            </a:r>
          </a:p>
          <a:p>
            <a:pPr marL="633412" indent="-514350">
              <a:buAutoNum type="arabicPeriod"/>
            </a:pPr>
            <a:r>
              <a:rPr lang="ru-RU" sz="2800" dirty="0" smtClean="0"/>
              <a:t>90*2=180(градусов) - бронзовые</a:t>
            </a:r>
            <a:endParaRPr lang="ru-RU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84" y="3643314"/>
            <a:ext cx="4143404" cy="301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Диаграмма 6"/>
          <p:cNvGraphicFramePr/>
          <p:nvPr/>
        </p:nvGraphicFramePr>
        <p:xfrm>
          <a:off x="3571868" y="3500438"/>
          <a:ext cx="5214974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3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Не выполняя вычислений, выясните корни каких уравнений кратны 2 , 3, 5.</a:t>
            </a:r>
          </a:p>
          <a:p>
            <a:pPr>
              <a:buNone/>
            </a:pPr>
            <a:r>
              <a:rPr lang="ru-RU" sz="2800" dirty="0" smtClean="0"/>
              <a:t>Если уравнение кратно :</a:t>
            </a:r>
          </a:p>
          <a:p>
            <a:pPr>
              <a:buNone/>
            </a:pPr>
            <a:r>
              <a:rPr lang="ru-RU" sz="2800" dirty="0" smtClean="0"/>
              <a:t>      «2»-подними вверх правую руку</a:t>
            </a:r>
          </a:p>
          <a:p>
            <a:pPr>
              <a:buNone/>
            </a:pPr>
            <a:r>
              <a:rPr lang="ru-RU" sz="2800" dirty="0" smtClean="0"/>
              <a:t>      «3»- подними вверх левую руку</a:t>
            </a:r>
          </a:p>
          <a:p>
            <a:pPr>
              <a:buNone/>
            </a:pPr>
            <a:r>
              <a:rPr lang="ru-RU" sz="2800" dirty="0" smtClean="0"/>
              <a:t>      «5»-моргаем глазами</a:t>
            </a:r>
          </a:p>
          <a:p>
            <a:pPr marL="2865438" indent="-176213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х:33=30</a:t>
            </a:r>
          </a:p>
          <a:p>
            <a:pPr marL="2865438" indent="-176213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15+х=72</a:t>
            </a:r>
          </a:p>
          <a:p>
            <a:pPr marL="2865438" indent="-176213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х-45=81</a:t>
            </a:r>
          </a:p>
          <a:p>
            <a:pPr marL="2865438" indent="-176213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х+20=54</a:t>
            </a:r>
          </a:p>
          <a:p>
            <a:pPr marL="633222" indent="-514350">
              <a:buFont typeface="+mj-lt"/>
              <a:buAutoNum type="arabicPeriod"/>
            </a:pP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4282" y="214290"/>
            <a:ext cx="8686800" cy="1344726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Если правильно, покивайте головой;</a:t>
            </a:r>
            <a:br>
              <a:rPr kumimoji="0" lang="ru-RU" sz="4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Если неправильно, то покачайте: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1643050"/>
            <a:ext cx="7758170" cy="4381049"/>
          </a:xfrm>
          <a:prstGeom prst="rect">
            <a:avLst/>
          </a:prstGeom>
        </p:spPr>
        <p:txBody>
          <a:bodyPr vert="horz" lIns="54864" tIns="91440" rtlCol="0">
            <a:normAutofit lnSpcReduction="10000"/>
          </a:bodyPr>
          <a:lstStyle/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lang="ru-RU" sz="3200" dirty="0" smtClean="0"/>
              <a:t>Электронные таблицы предназначены для создания и редактирования текстовых документов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 помощью электронных таблиц можно строить диаграммы</a:t>
            </a:r>
          </a:p>
          <a:p>
            <a:pPr marL="633222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ru-RU" sz="3200" dirty="0" smtClean="0"/>
              <a:t>Имя ячейки может быть </a:t>
            </a:r>
            <a:r>
              <a:rPr lang="en-US" sz="3200" dirty="0" smtClean="0"/>
              <a:t>A25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Может быть две ячейки с именем В2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33222" indent="-514350"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ru-RU" sz="3200" dirty="0" smtClean="0"/>
              <a:t>Внутри ячейки может размещаться текст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307848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Повторение пройденного</a:t>
            </a:r>
            <a:endParaRPr kumimoji="0" lang="ru-RU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09600" y="19275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1.Из каких элементов состоит рабочая область электронных таблиц?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Ответ: Из ячеек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Из чего состоит имя ячейки?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91006" marR="0" lvl="2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Ответ: из латинской буквы – имени столбца и цифры-номера строки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Что можно хранить в 1 ячейке?</a:t>
            </a:r>
          </a:p>
          <a:p>
            <a:pPr marL="92583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Ответ: или текст или число или формулу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  <a:fontScheme name="Модульная">
    <a:majorFont>
      <a:latin typeface="Corbel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rbel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Модуль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7500"/>
              <a:satMod val="137000"/>
            </a:schemeClr>
          </a:gs>
          <a:gs pos="55000">
            <a:schemeClr val="phClr">
              <a:shade val="69000"/>
              <a:satMod val="137000"/>
            </a:schemeClr>
          </a:gs>
          <a:gs pos="100000">
            <a:schemeClr val="phClr">
              <a:shade val="98000"/>
              <a:satMod val="137000"/>
            </a:schemeClr>
          </a:gs>
        </a:gsLst>
        <a:lin ang="16200000" scaled="0"/>
      </a:gradFill>
    </a:fillStyleLst>
    <a:lnStyleLst>
      <a:ln w="6350" cap="rnd" cmpd="sng" algn="ctr">
        <a:solidFill>
          <a:schemeClr val="phClr">
            <a:shade val="95000"/>
            <a:satMod val="105000"/>
          </a:schemeClr>
        </a:solidFill>
        <a:prstDash val="solid"/>
      </a:ln>
      <a:ln w="48000" cap="flat" cmpd="thickThin" algn="ctr">
        <a:solidFill>
          <a:schemeClr val="phClr"/>
        </a:solidFill>
        <a:prstDash val="solid"/>
      </a:ln>
      <a:ln w="48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45000" dist="25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39000" dist="254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8000"/>
              <a:satMod val="300000"/>
            </a:schemeClr>
          </a:gs>
          <a:gs pos="12000">
            <a:schemeClr val="phClr">
              <a:tint val="48000"/>
              <a:satMod val="300000"/>
            </a:schemeClr>
          </a:gs>
          <a:gs pos="20000">
            <a:schemeClr val="phClr">
              <a:tint val="49000"/>
              <a:satMod val="300000"/>
            </a:schemeClr>
          </a:gs>
          <a:gs pos="100000">
            <a:schemeClr val="phClr">
              <a:shade val="30000"/>
            </a:schemeClr>
          </a:gs>
        </a:gsLst>
        <a:path path="circle">
          <a:fillToRect l="10000" t="-25000" r="10000" b="125000"/>
        </a:path>
      </a:gradFill>
      <a:blipFill>
        <a:blip xmlns:r="http://schemas.openxmlformats.org/officeDocument/2006/relationships" r:embed="rId1">
          <a:duotone>
            <a:schemeClr val="phClr">
              <a:shade val="75000"/>
              <a:satMod val="105000"/>
            </a:schemeClr>
            <a:schemeClr val="phClr">
              <a:tint val="95000"/>
              <a:satMod val="105000"/>
            </a:schemeClr>
          </a:duotone>
        </a:blip>
        <a:tile tx="0" ty="0" sx="38000" sy="38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  <a:fontScheme name="Модульная">
    <a:majorFont>
      <a:latin typeface="Corbel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rbel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Модуль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7500"/>
              <a:satMod val="137000"/>
            </a:schemeClr>
          </a:gs>
          <a:gs pos="55000">
            <a:schemeClr val="phClr">
              <a:shade val="69000"/>
              <a:satMod val="137000"/>
            </a:schemeClr>
          </a:gs>
          <a:gs pos="100000">
            <a:schemeClr val="phClr">
              <a:shade val="98000"/>
              <a:satMod val="137000"/>
            </a:schemeClr>
          </a:gs>
        </a:gsLst>
        <a:lin ang="16200000" scaled="0"/>
      </a:gradFill>
    </a:fillStyleLst>
    <a:lnStyleLst>
      <a:ln w="6350" cap="rnd" cmpd="sng" algn="ctr">
        <a:solidFill>
          <a:schemeClr val="phClr">
            <a:shade val="95000"/>
            <a:satMod val="105000"/>
          </a:schemeClr>
        </a:solidFill>
        <a:prstDash val="solid"/>
      </a:ln>
      <a:ln w="48000" cap="flat" cmpd="thickThin" algn="ctr">
        <a:solidFill>
          <a:schemeClr val="phClr"/>
        </a:solidFill>
        <a:prstDash val="solid"/>
      </a:ln>
      <a:ln w="48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45000" dist="25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39000" dist="254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8000"/>
              <a:satMod val="300000"/>
            </a:schemeClr>
          </a:gs>
          <a:gs pos="12000">
            <a:schemeClr val="phClr">
              <a:tint val="48000"/>
              <a:satMod val="300000"/>
            </a:schemeClr>
          </a:gs>
          <a:gs pos="20000">
            <a:schemeClr val="phClr">
              <a:tint val="49000"/>
              <a:satMod val="300000"/>
            </a:schemeClr>
          </a:gs>
          <a:gs pos="100000">
            <a:schemeClr val="phClr">
              <a:shade val="30000"/>
            </a:schemeClr>
          </a:gs>
        </a:gsLst>
        <a:path path="circle">
          <a:fillToRect l="10000" t="-25000" r="10000" b="125000"/>
        </a:path>
      </a:gradFill>
      <a:blipFill>
        <a:blip xmlns:r="http://schemas.openxmlformats.org/officeDocument/2006/relationships" r:embed="rId1">
          <a:duotone>
            <a:schemeClr val="phClr">
              <a:shade val="75000"/>
              <a:satMod val="105000"/>
            </a:schemeClr>
            <a:schemeClr val="phClr">
              <a:tint val="95000"/>
              <a:satMod val="105000"/>
            </a:schemeClr>
          </a:duotone>
        </a:blip>
        <a:tile tx="0" ty="0" sx="38000" sy="38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141</TotalTime>
  <Words>323</Words>
  <Application>Microsoft Office PowerPoint</Application>
  <PresentationFormat>Экран (4:3)</PresentationFormat>
  <Paragraphs>60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Модульная</vt:lpstr>
      <vt:lpstr>Круговые и столбчатые диаграммы</vt:lpstr>
      <vt:lpstr>Устный счет</vt:lpstr>
      <vt:lpstr>Что такое диаграмма?</vt:lpstr>
      <vt:lpstr>Задача № 1</vt:lpstr>
      <vt:lpstr>Задача № 2</vt:lpstr>
      <vt:lpstr>Задача № 3</vt:lpstr>
      <vt:lpstr>Разминка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Круговые и столбчатые диаграммы</dc:title>
  <dc:creator>рома</dc:creator>
  <cp:lastModifiedBy>Admin</cp:lastModifiedBy>
  <cp:revision>25</cp:revision>
  <dcterms:created xsi:type="dcterms:W3CDTF">2011-11-01T16:01:31Z</dcterms:created>
  <dcterms:modified xsi:type="dcterms:W3CDTF">2011-12-08T06:02:25Z</dcterms:modified>
</cp:coreProperties>
</file>